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9.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3.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 id="2147483672" r:id="rId5"/>
    <p:sldMasterId id="2147483675" r:id="rId6"/>
    <p:sldMasterId id="2147483677" r:id="rId7"/>
    <p:sldMasterId id="2147483689" r:id="rId8"/>
    <p:sldMasterId id="2147483701" r:id="rId9"/>
    <p:sldMasterId id="2147483717" r:id="rId10"/>
    <p:sldMasterId id="2147483729" r:id="rId11"/>
    <p:sldMasterId id="2147483741" r:id="rId12"/>
    <p:sldMasterId id="2147483754" r:id="rId13"/>
    <p:sldMasterId id="2147483767" r:id="rId14"/>
    <p:sldMasterId id="2147483772" r:id="rId15"/>
  </p:sldMasterIdLst>
  <p:notesMasterIdLst>
    <p:notesMasterId r:id="rId45"/>
  </p:notesMasterIdLst>
  <p:sldIdLst>
    <p:sldId id="447" r:id="rId16"/>
    <p:sldId id="448" r:id="rId17"/>
    <p:sldId id="451" r:id="rId18"/>
    <p:sldId id="452" r:id="rId19"/>
    <p:sldId id="456" r:id="rId20"/>
    <p:sldId id="483" r:id="rId21"/>
    <p:sldId id="466" r:id="rId22"/>
    <p:sldId id="459" r:id="rId23"/>
    <p:sldId id="457" r:id="rId24"/>
    <p:sldId id="460" r:id="rId25"/>
    <p:sldId id="454" r:id="rId26"/>
    <p:sldId id="463" r:id="rId27"/>
    <p:sldId id="477" r:id="rId28"/>
    <p:sldId id="464" r:id="rId29"/>
    <p:sldId id="468" r:id="rId30"/>
    <p:sldId id="462" r:id="rId31"/>
    <p:sldId id="469" r:id="rId32"/>
    <p:sldId id="472" r:id="rId33"/>
    <p:sldId id="471" r:id="rId34"/>
    <p:sldId id="467" r:id="rId35"/>
    <p:sldId id="476" r:id="rId36"/>
    <p:sldId id="480" r:id="rId37"/>
    <p:sldId id="479" r:id="rId38"/>
    <p:sldId id="474" r:id="rId39"/>
    <p:sldId id="478" r:id="rId40"/>
    <p:sldId id="482" r:id="rId41"/>
    <p:sldId id="470" r:id="rId42"/>
    <p:sldId id="449" r:id="rId43"/>
    <p:sldId id="450" r:id="rId44"/>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biki_lab" initials="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1FA"/>
    <a:srgbClr val="FFFFCC"/>
    <a:srgbClr val="4F81BD"/>
    <a:srgbClr val="E2F1F6"/>
    <a:srgbClr val="FF0000"/>
    <a:srgbClr val="F69445"/>
    <a:srgbClr val="006FBE"/>
    <a:srgbClr val="338DCD"/>
    <a:srgbClr val="F796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2" autoAdjust="0"/>
    <p:restoredTop sz="95448" autoAdjust="0"/>
  </p:normalViewPr>
  <p:slideViewPr>
    <p:cSldViewPr snapToGrid="0">
      <p:cViewPr>
        <p:scale>
          <a:sx n="90" d="100"/>
          <a:sy n="90" d="100"/>
        </p:scale>
        <p:origin x="-379" y="509"/>
      </p:cViewPr>
      <p:guideLst>
        <p:guide orient="horz" pos="2160"/>
        <p:guide pos="312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oleObject" Target="file:///K:\Papers\Hibiki_Lab\M2(2018)\Shibahara\WRIEC(2020)\figur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K:\Papers\Hibiki_Lab\M2(2018)\Shibahara\WRIEC(2020)\figure_excel\3.&#36039;&#29987;&#37197;&#20998;&#21106;&#21512;&#12395;&#38306;&#12377;&#12427;&#20998;&#26512;(Fig.12,1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K:\Papers\Hibiki_Lab\M2(2018)\Shibahara\WRIEC(2020)\figure_excel\4_&#20844;&#30340;&#24180;&#37329;&#36001;&#25919;&#12408;&#12398;&#24433;&#38911;(Fig.14,15,1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K:\Papers\Hibiki_Lab\M2(2018)\Shibahara\WRIEC(2020)\figure_excel\4_&#20844;&#30340;&#24180;&#37329;&#36001;&#25919;&#12408;&#12398;&#24433;&#38911;(Fig.14,15,1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K:\Papers\Hibiki_Lab\M2(2018)\Shibahara\WRIEC(2020)\figure_excel\4_&#20844;&#30340;&#24180;&#37329;&#36001;&#25919;&#12408;&#12398;&#24433;&#38911;(Fig.14,15,18).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Papers\Hibiki_Lab\M2(2018)\Shibahara\20190622_&#26612;&#21407;&#35542;&#25991;&#12464;&#12521;&#12501;&#12414;&#12392;&#12417;\1.&#12497;&#12521;&#12513;&#12540;&#12479;&#12420;&#22259;\1&#31456;\&#22259;1.2_CF&#27604;&#36611;&#2225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Papers\Hibiki_Lab\M2(2018)\Shibahara\20190622_&#26612;&#21407;&#35542;&#25991;&#12464;&#12521;&#12501;&#12414;&#12392;&#12417;\1.&#12497;&#12521;&#12513;&#12540;&#12479;&#12420;&#22259;\1&#31456;\&#22259;1.2_CF&#27604;&#36611;&#2225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Papers\Hibiki_Lab\M2(2018)\Shibahara\20190622_&#26612;&#21407;&#35542;&#25991;&#12464;&#12521;&#12501;&#12414;&#12392;&#12417;\3.&#25968;&#20516;&#20998;&#26512;&#32080;&#26524;\&#20844;&#30340;&#24180;&#37329;\&#12514;&#12487;&#12523;&#12398;&#26908;&#35388;_&#32076;&#28168;&#21069;&#25552;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Papers\Hibiki_Lab\M2(2018)\Shibahara\20190622_&#26612;&#21407;&#35542;&#25991;&#12464;&#12521;&#12501;&#12414;&#12392;&#12417;\3.&#25968;&#20516;&#20998;&#26512;&#32080;&#26524;\&#20844;&#30340;&#24180;&#37329;\&#12514;&#12487;&#12523;&#12398;&#26908;&#35388;_&#32076;&#28168;&#21069;&#25552;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K:\Papers\Hibiki_Lab\M2(2018)\Shibahara\WRIEC(2020)\figure_excel\1_&#22522;&#26412;&#20998;&#26512;&#32080;&#26524;(Fig.7-1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K:\Papers\Hibiki_Lab\M2(2018)\Shibahara\WRIEC(2020)\figure_excel\1_&#22522;&#26412;&#20998;&#26512;&#32080;&#26524;(Fig.7-10).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K:\Papers\Hibiki_Lab\M2(2018)\Shibahara\WRIEC(2020)\figure_excel\2_&#32368;&#19979;&#12370;&#22679;&#38989;&#29575;&#12395;&#38306;&#12377;&#12427;&#24863;&#24230;&#20998;&#26512;(Fig.1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K:\Papers\Hibiki_Lab\M2(2018)\Shibahara\WRIEC(2020)\figure_excel\3.&#36039;&#29987;&#37197;&#20998;&#21106;&#21512;&#12395;&#38306;&#12377;&#12427;&#20998;&#26512;(Fig.12,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n-US" sz="1800" dirty="0"/>
              <a:t>Male</a:t>
            </a:r>
            <a:endParaRPr lang="ja-JP" sz="1800" dirty="0"/>
          </a:p>
        </c:rich>
      </c:tx>
      <c:layout>
        <c:manualLayout>
          <c:xMode val="edge"/>
          <c:yMode val="edge"/>
          <c:x val="0.44151090621081951"/>
          <c:y val="1.3868247282860921E-2"/>
        </c:manualLayout>
      </c:layout>
      <c:overlay val="0"/>
      <c:spPr>
        <a:noFill/>
        <a:ln>
          <a:noFill/>
        </a:ln>
        <a:effectLst/>
      </c:spPr>
    </c:title>
    <c:autoTitleDeleted val="0"/>
    <c:plotArea>
      <c:layout>
        <c:manualLayout>
          <c:layoutTarget val="inner"/>
          <c:xMode val="edge"/>
          <c:yMode val="edge"/>
          <c:x val="0.24552286950808719"/>
          <c:y val="0.13520978355966373"/>
          <c:w val="0.71559683107096272"/>
          <c:h val="0.65641655450740488"/>
        </c:manualLayout>
      </c:layout>
      <c:scatterChart>
        <c:scatterStyle val="lineMarker"/>
        <c:varyColors val="0"/>
        <c:ser>
          <c:idx val="0"/>
          <c:order val="0"/>
          <c:tx>
            <c:strRef>
              <c:f>'Figure 1'!$Y$19</c:f>
              <c:strCache>
                <c:ptCount val="1"/>
                <c:pt idx="0">
                  <c:v>Life annuity</c:v>
                </c:pt>
              </c:strCache>
            </c:strRef>
          </c:tx>
          <c:spPr>
            <a:ln w="25400" cap="rnd">
              <a:noFill/>
              <a:round/>
            </a:ln>
            <a:effectLst/>
          </c:spPr>
          <c:marker>
            <c:symbol val="circle"/>
            <c:size val="5"/>
            <c:spPr>
              <a:solidFill>
                <a:srgbClr val="0070C0"/>
              </a:solidFill>
              <a:ln w="9525">
                <a:solidFill>
                  <a:srgbClr val="0070C0"/>
                </a:solidFill>
              </a:ln>
              <a:effectLst/>
            </c:spPr>
          </c:marker>
          <c:xVal>
            <c:numRef>
              <c:f>'Figure 1'!$N$9:$N$48</c:f>
              <c:numCache>
                <c:formatCode>General</c:formatCode>
                <c:ptCount val="40"/>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pt idx="31">
                  <c:v>47</c:v>
                </c:pt>
                <c:pt idx="32">
                  <c:v>48</c:v>
                </c:pt>
                <c:pt idx="33">
                  <c:v>49</c:v>
                </c:pt>
                <c:pt idx="34">
                  <c:v>50</c:v>
                </c:pt>
                <c:pt idx="35">
                  <c:v>51</c:v>
                </c:pt>
                <c:pt idx="36">
                  <c:v>52</c:v>
                </c:pt>
                <c:pt idx="37">
                  <c:v>53</c:v>
                </c:pt>
                <c:pt idx="38">
                  <c:v>54</c:v>
                </c:pt>
                <c:pt idx="39">
                  <c:v>55</c:v>
                </c:pt>
              </c:numCache>
            </c:numRef>
          </c:xVal>
          <c:yVal>
            <c:numRef>
              <c:f>'Figure 1'!$O$9:$O$48</c:f>
              <c:numCache>
                <c:formatCode>General</c:formatCode>
                <c:ptCount val="40"/>
                <c:pt idx="0">
                  <c:v>0.17338499047299</c:v>
                </c:pt>
                <c:pt idx="1">
                  <c:v>0.171630512964077</c:v>
                </c:pt>
                <c:pt idx="2">
                  <c:v>0.16951376117483299</c:v>
                </c:pt>
                <c:pt idx="3">
                  <c:v>0.16781931127079999</c:v>
                </c:pt>
                <c:pt idx="4">
                  <c:v>0.16645043542287999</c:v>
                </c:pt>
                <c:pt idx="5">
                  <c:v>0.16478627482932001</c:v>
                </c:pt>
                <c:pt idx="6">
                  <c:v>0.16353277569234401</c:v>
                </c:pt>
                <c:pt idx="7">
                  <c:v>0.16208321846920901</c:v>
                </c:pt>
                <c:pt idx="8">
                  <c:v>0.16036030784334601</c:v>
                </c:pt>
                <c:pt idx="9">
                  <c:v>0.15899418396241</c:v>
                </c:pt>
                <c:pt idx="10">
                  <c:v>0.15762905946987299</c:v>
                </c:pt>
                <c:pt idx="11">
                  <c:v>0.156388800407428</c:v>
                </c:pt>
                <c:pt idx="12">
                  <c:v>0.154944506973417</c:v>
                </c:pt>
                <c:pt idx="13">
                  <c:v>0.15383268713190601</c:v>
                </c:pt>
                <c:pt idx="14">
                  <c:v>0.15269749872799299</c:v>
                </c:pt>
                <c:pt idx="15">
                  <c:v>0.151399919467778</c:v>
                </c:pt>
                <c:pt idx="16">
                  <c:v>0.15056615102521101</c:v>
                </c:pt>
                <c:pt idx="17">
                  <c:v>0.149446324311451</c:v>
                </c:pt>
                <c:pt idx="18">
                  <c:v>0.14860390602085599</c:v>
                </c:pt>
                <c:pt idx="19">
                  <c:v>0.147826182874854</c:v>
                </c:pt>
                <c:pt idx="20">
                  <c:v>0.14691368340956701</c:v>
                </c:pt>
                <c:pt idx="21">
                  <c:v>0.146457523661598</c:v>
                </c:pt>
                <c:pt idx="22">
                  <c:v>0.146015454397876</c:v>
                </c:pt>
                <c:pt idx="23">
                  <c:v>0.145610541470758</c:v>
                </c:pt>
                <c:pt idx="24">
                  <c:v>0.14563706556710099</c:v>
                </c:pt>
                <c:pt idx="25">
                  <c:v>0.14571027539582801</c:v>
                </c:pt>
                <c:pt idx="26">
                  <c:v>0.14609266195558099</c:v>
                </c:pt>
                <c:pt idx="27">
                  <c:v>0.146560821988413</c:v>
                </c:pt>
                <c:pt idx="28">
                  <c:v>0.147331471617383</c:v>
                </c:pt>
                <c:pt idx="29">
                  <c:v>0.148496021857278</c:v>
                </c:pt>
                <c:pt idx="30">
                  <c:v>0.149051007525415</c:v>
                </c:pt>
                <c:pt idx="31">
                  <c:v>0.150111726419763</c:v>
                </c:pt>
                <c:pt idx="32">
                  <c:v>0.15154495991341099</c:v>
                </c:pt>
                <c:pt idx="33">
                  <c:v>0.15368065347575399</c:v>
                </c:pt>
                <c:pt idx="34">
                  <c:v>0.15627772391102401</c:v>
                </c:pt>
                <c:pt idx="35">
                  <c:v>0.15979162964681001</c:v>
                </c:pt>
                <c:pt idx="36">
                  <c:v>0.16400967131976499</c:v>
                </c:pt>
                <c:pt idx="37">
                  <c:v>0.16950956278127699</c:v>
                </c:pt>
                <c:pt idx="38">
                  <c:v>0.17626483954413999</c:v>
                </c:pt>
                <c:pt idx="39">
                  <c:v>0.18474421433840801</c:v>
                </c:pt>
              </c:numCache>
            </c:numRef>
          </c:yVal>
          <c:smooth val="0"/>
          <c:extLst xmlns:c16r2="http://schemas.microsoft.com/office/drawing/2015/06/chart">
            <c:ext xmlns:c16="http://schemas.microsoft.com/office/drawing/2014/chart" uri="{C3380CC4-5D6E-409C-BE32-E72D297353CC}">
              <c16:uniqueId val="{00000000-1F91-4A04-84D3-918D126CC59D}"/>
            </c:ext>
          </c:extLst>
        </c:ser>
        <c:ser>
          <c:idx val="1"/>
          <c:order val="1"/>
          <c:tx>
            <c:strRef>
              <c:f>'Figure 1'!$Y$20</c:f>
              <c:strCache>
                <c:ptCount val="1"/>
                <c:pt idx="0">
                  <c:v>5-year annuity</c:v>
                </c:pt>
              </c:strCache>
            </c:strRef>
          </c:tx>
          <c:spPr>
            <a:ln w="25400" cap="rnd">
              <a:noFill/>
              <a:round/>
            </a:ln>
            <a:effectLst/>
          </c:spPr>
          <c:marker>
            <c:symbol val="x"/>
            <c:size val="5"/>
            <c:spPr>
              <a:noFill/>
              <a:ln w="9525">
                <a:solidFill>
                  <a:srgbClr val="FF0000"/>
                </a:solidFill>
              </a:ln>
              <a:effectLst/>
            </c:spPr>
          </c:marker>
          <c:xVal>
            <c:numRef>
              <c:f>'Figure 1'!$B$9:$B$20</c:f>
              <c:numCache>
                <c:formatCode>General</c:formatCode>
                <c:ptCount val="12"/>
                <c:pt idx="0">
                  <c:v>16</c:v>
                </c:pt>
                <c:pt idx="1">
                  <c:v>17</c:v>
                </c:pt>
                <c:pt idx="2">
                  <c:v>18</c:v>
                </c:pt>
                <c:pt idx="3">
                  <c:v>19</c:v>
                </c:pt>
                <c:pt idx="4">
                  <c:v>20</c:v>
                </c:pt>
                <c:pt idx="5">
                  <c:v>21</c:v>
                </c:pt>
                <c:pt idx="6">
                  <c:v>22</c:v>
                </c:pt>
                <c:pt idx="7">
                  <c:v>23</c:v>
                </c:pt>
                <c:pt idx="8">
                  <c:v>24</c:v>
                </c:pt>
                <c:pt idx="9">
                  <c:v>25</c:v>
                </c:pt>
                <c:pt idx="10">
                  <c:v>26</c:v>
                </c:pt>
                <c:pt idx="11">
                  <c:v>27</c:v>
                </c:pt>
              </c:numCache>
            </c:numRef>
          </c:xVal>
          <c:yVal>
            <c:numRef>
              <c:f>'Figure 1'!$C$9:$C$20</c:f>
              <c:numCache>
                <c:formatCode>General</c:formatCode>
                <c:ptCount val="12"/>
                <c:pt idx="0">
                  <c:v>9.0126268876540502E-2</c:v>
                </c:pt>
                <c:pt idx="1">
                  <c:v>8.9714238567174295E-2</c:v>
                </c:pt>
                <c:pt idx="2">
                  <c:v>8.7285386380759E-2</c:v>
                </c:pt>
                <c:pt idx="3">
                  <c:v>8.6261934462489101E-2</c:v>
                </c:pt>
                <c:pt idx="4">
                  <c:v>8.5392433784982694E-2</c:v>
                </c:pt>
                <c:pt idx="5">
                  <c:v>8.3525997353487202E-2</c:v>
                </c:pt>
                <c:pt idx="6">
                  <c:v>8.2726660898734303E-2</c:v>
                </c:pt>
                <c:pt idx="7">
                  <c:v>8.1828249279320101E-2</c:v>
                </c:pt>
                <c:pt idx="8">
                  <c:v>8.1721086724630507E-2</c:v>
                </c:pt>
                <c:pt idx="9">
                  <c:v>7.93887341123303E-2</c:v>
                </c:pt>
                <c:pt idx="10">
                  <c:v>7.9545699220428201E-2</c:v>
                </c:pt>
                <c:pt idx="11">
                  <c:v>7.7396053630046202E-2</c:v>
                </c:pt>
              </c:numCache>
            </c:numRef>
          </c:yVal>
          <c:smooth val="0"/>
          <c:extLst xmlns:c16r2="http://schemas.microsoft.com/office/drawing/2015/06/chart">
            <c:ext xmlns:c16="http://schemas.microsoft.com/office/drawing/2014/chart" uri="{C3380CC4-5D6E-409C-BE32-E72D297353CC}">
              <c16:uniqueId val="{00000001-1F91-4A04-84D3-918D126CC59D}"/>
            </c:ext>
          </c:extLst>
        </c:ser>
        <c:ser>
          <c:idx val="2"/>
          <c:order val="2"/>
          <c:tx>
            <c:strRef>
              <c:f>'Figure 1'!$Y$21</c:f>
              <c:strCache>
                <c:ptCount val="1"/>
                <c:pt idx="0">
                  <c:v>10-year annuity</c:v>
                </c:pt>
              </c:strCache>
            </c:strRef>
          </c:tx>
          <c:spPr>
            <a:ln w="25400" cap="rnd">
              <a:noFill/>
              <a:round/>
            </a:ln>
            <a:effectLst/>
          </c:spPr>
          <c:marker>
            <c:symbol val="plus"/>
            <c:size val="5"/>
            <c:spPr>
              <a:noFill/>
              <a:ln w="9525">
                <a:solidFill>
                  <a:srgbClr val="FFC000"/>
                </a:solidFill>
              </a:ln>
              <a:effectLst/>
            </c:spPr>
          </c:marker>
          <c:xVal>
            <c:numRef>
              <c:f>'Figure 1'!$F$9:$F$29</c:f>
              <c:numCache>
                <c:formatCode>General</c:formatCode>
                <c:ptCount val="21"/>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numCache>
            </c:numRef>
          </c:xVal>
          <c:yVal>
            <c:numRef>
              <c:f>'Figure 1'!$G$9:$G$29</c:f>
              <c:numCache>
                <c:formatCode>General</c:formatCode>
                <c:ptCount val="21"/>
                <c:pt idx="0">
                  <c:v>9.1001983804003303E-2</c:v>
                </c:pt>
                <c:pt idx="1">
                  <c:v>8.9220339245234606E-2</c:v>
                </c:pt>
                <c:pt idx="2">
                  <c:v>8.7789165433059604E-2</c:v>
                </c:pt>
                <c:pt idx="3">
                  <c:v>8.6623179653266394E-2</c:v>
                </c:pt>
                <c:pt idx="4">
                  <c:v>8.5084711090256407E-2</c:v>
                </c:pt>
                <c:pt idx="5">
                  <c:v>8.3661160062355105E-2</c:v>
                </c:pt>
                <c:pt idx="6">
                  <c:v>8.2795348777776404E-2</c:v>
                </c:pt>
                <c:pt idx="7">
                  <c:v>8.2364790332056806E-2</c:v>
                </c:pt>
                <c:pt idx="8">
                  <c:v>8.0742210097697303E-2</c:v>
                </c:pt>
                <c:pt idx="9">
                  <c:v>7.9869807968129897E-2</c:v>
                </c:pt>
                <c:pt idx="10">
                  <c:v>7.8644420524585798E-2</c:v>
                </c:pt>
                <c:pt idx="11">
                  <c:v>7.7466977045589094E-2</c:v>
                </c:pt>
                <c:pt idx="12">
                  <c:v>7.6687388817872307E-2</c:v>
                </c:pt>
                <c:pt idx="13">
                  <c:v>7.5748920764080199E-2</c:v>
                </c:pt>
                <c:pt idx="14">
                  <c:v>7.4968730220921001E-2</c:v>
                </c:pt>
                <c:pt idx="15">
                  <c:v>7.4603163265039005E-2</c:v>
                </c:pt>
                <c:pt idx="16">
                  <c:v>7.3685857814742795E-2</c:v>
                </c:pt>
                <c:pt idx="17">
                  <c:v>7.3272131269657995E-2</c:v>
                </c:pt>
                <c:pt idx="18">
                  <c:v>7.2412684489801593E-2</c:v>
                </c:pt>
                <c:pt idx="19">
                  <c:v>7.2052731354684596E-2</c:v>
                </c:pt>
                <c:pt idx="20">
                  <c:v>7.1633544888893397E-2</c:v>
                </c:pt>
              </c:numCache>
            </c:numRef>
          </c:yVal>
          <c:smooth val="0"/>
          <c:extLst xmlns:c16r2="http://schemas.microsoft.com/office/drawing/2015/06/chart">
            <c:ext xmlns:c16="http://schemas.microsoft.com/office/drawing/2014/chart" uri="{C3380CC4-5D6E-409C-BE32-E72D297353CC}">
              <c16:uniqueId val="{00000002-1F91-4A04-84D3-918D126CC59D}"/>
            </c:ext>
          </c:extLst>
        </c:ser>
        <c:ser>
          <c:idx val="3"/>
          <c:order val="3"/>
          <c:tx>
            <c:strRef>
              <c:f>'Figure 1'!$Y$22</c:f>
              <c:strCache>
                <c:ptCount val="1"/>
                <c:pt idx="0">
                  <c:v>15-year annuity</c:v>
                </c:pt>
              </c:strCache>
            </c:strRef>
          </c:tx>
          <c:spPr>
            <a:ln w="25400" cap="rnd">
              <a:noFill/>
              <a:round/>
            </a:ln>
            <a:effectLst/>
          </c:spPr>
          <c:marker>
            <c:symbol val="circle"/>
            <c:size val="5"/>
            <c:spPr>
              <a:noFill/>
              <a:ln w="9525">
                <a:solidFill>
                  <a:srgbClr val="00B050"/>
                </a:solidFill>
              </a:ln>
              <a:effectLst/>
            </c:spPr>
          </c:marker>
          <c:xVal>
            <c:numRef>
              <c:f>'Figure 1'!$J$9:$J$39</c:f>
              <c:numCache>
                <c:formatCode>General</c:formatCode>
                <c:ptCount val="31"/>
                <c:pt idx="0">
                  <c:v>16</c:v>
                </c:pt>
                <c:pt idx="1">
                  <c:v>17</c:v>
                </c:pt>
                <c:pt idx="2">
                  <c:v>18</c:v>
                </c:pt>
                <c:pt idx="3">
                  <c:v>19</c:v>
                </c:pt>
                <c:pt idx="4">
                  <c:v>20</c:v>
                </c:pt>
                <c:pt idx="5">
                  <c:v>21</c:v>
                </c:pt>
                <c:pt idx="6">
                  <c:v>22</c:v>
                </c:pt>
                <c:pt idx="7">
                  <c:v>23</c:v>
                </c:pt>
                <c:pt idx="8">
                  <c:v>24</c:v>
                </c:pt>
                <c:pt idx="9">
                  <c:v>25</c:v>
                </c:pt>
                <c:pt idx="10">
                  <c:v>26</c:v>
                </c:pt>
                <c:pt idx="11">
                  <c:v>27</c:v>
                </c:pt>
                <c:pt idx="12">
                  <c:v>28</c:v>
                </c:pt>
                <c:pt idx="13">
                  <c:v>29</c:v>
                </c:pt>
                <c:pt idx="14">
                  <c:v>30</c:v>
                </c:pt>
                <c:pt idx="15">
                  <c:v>31</c:v>
                </c:pt>
                <c:pt idx="16">
                  <c:v>32</c:v>
                </c:pt>
                <c:pt idx="17">
                  <c:v>33</c:v>
                </c:pt>
                <c:pt idx="18">
                  <c:v>34</c:v>
                </c:pt>
                <c:pt idx="19">
                  <c:v>35</c:v>
                </c:pt>
                <c:pt idx="20">
                  <c:v>36</c:v>
                </c:pt>
                <c:pt idx="21">
                  <c:v>37</c:v>
                </c:pt>
                <c:pt idx="22">
                  <c:v>38</c:v>
                </c:pt>
                <c:pt idx="23">
                  <c:v>39</c:v>
                </c:pt>
                <c:pt idx="24">
                  <c:v>40</c:v>
                </c:pt>
                <c:pt idx="25">
                  <c:v>41</c:v>
                </c:pt>
                <c:pt idx="26">
                  <c:v>42</c:v>
                </c:pt>
                <c:pt idx="27">
                  <c:v>43</c:v>
                </c:pt>
                <c:pt idx="28">
                  <c:v>44</c:v>
                </c:pt>
                <c:pt idx="29">
                  <c:v>45</c:v>
                </c:pt>
                <c:pt idx="30">
                  <c:v>46</c:v>
                </c:pt>
              </c:numCache>
            </c:numRef>
          </c:xVal>
          <c:yVal>
            <c:numRef>
              <c:f>'Figure 1'!$K$9:$K$39</c:f>
              <c:numCache>
                <c:formatCode>General</c:formatCode>
                <c:ptCount val="31"/>
                <c:pt idx="0">
                  <c:v>9.0620516778780996E-2</c:v>
                </c:pt>
                <c:pt idx="1">
                  <c:v>8.9458614650542098E-2</c:v>
                </c:pt>
                <c:pt idx="2">
                  <c:v>8.8245081818848894E-2</c:v>
                </c:pt>
                <c:pt idx="3">
                  <c:v>8.6151875101818001E-2</c:v>
                </c:pt>
                <c:pt idx="4">
                  <c:v>8.5431836290371196E-2</c:v>
                </c:pt>
                <c:pt idx="5">
                  <c:v>8.4073890102236606E-2</c:v>
                </c:pt>
                <c:pt idx="6">
                  <c:v>8.2763654493493294E-2</c:v>
                </c:pt>
                <c:pt idx="7">
                  <c:v>8.1765735829225403E-2</c:v>
                </c:pt>
                <c:pt idx="8">
                  <c:v>8.0960490596374599E-2</c:v>
                </c:pt>
                <c:pt idx="9">
                  <c:v>7.9579831817559801E-2</c:v>
                </c:pt>
                <c:pt idx="10">
                  <c:v>7.8532498553786495E-2</c:v>
                </c:pt>
                <c:pt idx="11">
                  <c:v>7.7704932139969707E-2</c:v>
                </c:pt>
                <c:pt idx="12">
                  <c:v>7.6682973776254396E-2</c:v>
                </c:pt>
                <c:pt idx="13">
                  <c:v>7.5980900616193794E-2</c:v>
                </c:pt>
                <c:pt idx="14">
                  <c:v>7.4883920738483697E-2</c:v>
                </c:pt>
                <c:pt idx="15">
                  <c:v>7.4396548944136096E-2</c:v>
                </c:pt>
                <c:pt idx="16">
                  <c:v>7.3521022062036395E-2</c:v>
                </c:pt>
                <c:pt idx="17">
                  <c:v>7.2930137373460796E-2</c:v>
                </c:pt>
                <c:pt idx="18">
                  <c:v>7.2684672179948603E-2</c:v>
                </c:pt>
                <c:pt idx="19">
                  <c:v>7.2096778961237007E-2</c:v>
                </c:pt>
                <c:pt idx="20">
                  <c:v>7.1736945204247601E-2</c:v>
                </c:pt>
                <c:pt idx="21">
                  <c:v>7.1607340261240299E-2</c:v>
                </c:pt>
                <c:pt idx="22">
                  <c:v>7.1688459941917596E-2</c:v>
                </c:pt>
                <c:pt idx="23">
                  <c:v>7.1921006598772499E-2</c:v>
                </c:pt>
                <c:pt idx="24">
                  <c:v>7.2396005351328396E-2</c:v>
                </c:pt>
                <c:pt idx="25">
                  <c:v>7.27857596598014E-2</c:v>
                </c:pt>
                <c:pt idx="26">
                  <c:v>7.4039079524172297E-2</c:v>
                </c:pt>
                <c:pt idx="27">
                  <c:v>7.5116347286747098E-2</c:v>
                </c:pt>
                <c:pt idx="28">
                  <c:v>7.6605099302661198E-2</c:v>
                </c:pt>
                <c:pt idx="29">
                  <c:v>7.8434198947091999E-2</c:v>
                </c:pt>
                <c:pt idx="30">
                  <c:v>7.9840201783366593E-2</c:v>
                </c:pt>
              </c:numCache>
            </c:numRef>
          </c:yVal>
          <c:smooth val="0"/>
          <c:extLst xmlns:c16r2="http://schemas.microsoft.com/office/drawing/2015/06/chart">
            <c:ext xmlns:c16="http://schemas.microsoft.com/office/drawing/2014/chart" uri="{C3380CC4-5D6E-409C-BE32-E72D297353CC}">
              <c16:uniqueId val="{00000003-1F91-4A04-84D3-918D126CC59D}"/>
            </c:ext>
          </c:extLst>
        </c:ser>
        <c:dLbls>
          <c:showLegendKey val="0"/>
          <c:showVal val="0"/>
          <c:showCatName val="0"/>
          <c:showSerName val="0"/>
          <c:showPercent val="0"/>
          <c:showBubbleSize val="0"/>
        </c:dLbls>
        <c:axId val="305969792"/>
        <c:axId val="305976448"/>
      </c:scatterChart>
      <c:valAx>
        <c:axId val="305969792"/>
        <c:scaling>
          <c:orientation val="minMax"/>
        </c:scaling>
        <c:delete val="0"/>
        <c:axPos val="b"/>
        <c:title>
          <c:tx>
            <c:rich>
              <a:bodyPr rot="0" vert="horz"/>
              <a:lstStyle/>
              <a:p>
                <a:pPr>
                  <a:defRPr sz="1400"/>
                </a:pPr>
                <a:r>
                  <a:rPr lang="en-US" sz="1400"/>
                  <a:t>Insurance age</a:t>
                </a:r>
              </a:p>
            </c:rich>
          </c:tx>
          <c:layout>
            <c:manualLayout>
              <c:xMode val="edge"/>
              <c:yMode val="edge"/>
              <c:x val="0.45491079285450337"/>
              <c:y val="0.91769793913224451"/>
            </c:manualLayout>
          </c:layout>
          <c:overlay val="0"/>
          <c:spPr>
            <a:noFill/>
            <a:ln>
              <a:noFill/>
            </a:ln>
            <a:effectLst/>
          </c:spPr>
        </c:title>
        <c:numFmt formatCode="General" sourceLinked="1"/>
        <c:majorTickMark val="out"/>
        <c:minorTickMark val="none"/>
        <c:tickLblPos val="low"/>
        <c:spPr>
          <a:noFill/>
          <a:ln w="9525" cap="flat" cmpd="sng" algn="ctr">
            <a:solidFill>
              <a:schemeClr val="tx1"/>
            </a:solidFill>
            <a:prstDash val="dash"/>
            <a:round/>
          </a:ln>
          <a:effectLst/>
        </c:spPr>
        <c:txPr>
          <a:bodyPr rot="-60000000" vert="horz"/>
          <a:lstStyle/>
          <a:p>
            <a:pPr>
              <a:defRPr/>
            </a:pPr>
            <a:endParaRPr lang="ja-JP"/>
          </a:p>
        </c:txPr>
        <c:crossAx val="305976448"/>
        <c:crosses val="autoZero"/>
        <c:crossBetween val="midCat"/>
        <c:majorUnit val="10"/>
      </c:valAx>
      <c:valAx>
        <c:axId val="305976448"/>
        <c:scaling>
          <c:orientation val="minMax"/>
          <c:max val="0.2"/>
        </c:scaling>
        <c:delete val="0"/>
        <c:axPos val="l"/>
        <c:majorGridlines>
          <c:spPr>
            <a:ln w="9525" cap="flat" cmpd="sng" algn="ctr">
              <a:solidFill>
                <a:sysClr val="windowText" lastClr="000000"/>
              </a:solidFill>
              <a:prstDash val="dash"/>
              <a:round/>
            </a:ln>
            <a:effectLst/>
          </c:spPr>
        </c:majorGridlines>
        <c:title>
          <c:tx>
            <c:rich>
              <a:bodyPr rot="-5400000" vert="horz"/>
              <a:lstStyle/>
              <a:p>
                <a:pPr>
                  <a:defRPr sz="1400"/>
                </a:pPr>
                <a:r>
                  <a:rPr lang="en-US" sz="1400" dirty="0"/>
                  <a:t>Ratio of loading </a:t>
                </a:r>
                <a:endParaRPr lang="en-US" sz="1400" dirty="0" smtClean="0"/>
              </a:p>
              <a:p>
                <a:pPr>
                  <a:defRPr sz="1400"/>
                </a:pPr>
                <a:r>
                  <a:rPr lang="en-US" sz="1400" dirty="0" smtClean="0"/>
                  <a:t>to </a:t>
                </a:r>
                <a:r>
                  <a:rPr lang="en-US" sz="1400" dirty="0"/>
                  <a:t>net premium</a:t>
                </a:r>
                <a:endParaRPr lang="ja-JP" sz="1400" dirty="0"/>
              </a:p>
            </c:rich>
          </c:tx>
          <c:layout>
            <c:manualLayout>
              <c:xMode val="edge"/>
              <c:yMode val="edge"/>
              <c:x val="9.0577464197003285E-3"/>
              <c:y val="0.20622864199522242"/>
            </c:manualLayout>
          </c:layout>
          <c:overlay val="0"/>
          <c:spPr>
            <a:noFill/>
            <a:ln>
              <a:noFill/>
            </a:ln>
            <a:effectLst/>
          </c:spPr>
        </c:title>
        <c:numFmt formatCode="General" sourceLinked="1"/>
        <c:majorTickMark val="out"/>
        <c:minorTickMark val="none"/>
        <c:tickLblPos val="nextTo"/>
        <c:spPr>
          <a:noFill/>
          <a:ln w="6350" cap="flat" cmpd="sng" algn="ctr">
            <a:solidFill>
              <a:schemeClr val="tx1"/>
            </a:solidFill>
            <a:prstDash val="solid"/>
            <a:miter lim="800000"/>
          </a:ln>
          <a:effectLst/>
        </c:spPr>
        <c:txPr>
          <a:bodyPr rot="-60000000" vert="horz"/>
          <a:lstStyle/>
          <a:p>
            <a:pPr>
              <a:defRPr/>
            </a:pPr>
            <a:endParaRPr lang="ja-JP"/>
          </a:p>
        </c:txPr>
        <c:crossAx val="305969792"/>
        <c:crosses val="autoZero"/>
        <c:crossBetween val="midCat"/>
      </c:valAx>
      <c:spPr>
        <a:solidFill>
          <a:schemeClr val="lt1"/>
        </a:solidFill>
        <a:ln w="12700" cap="flat" cmpd="sng" algn="ctr">
          <a:solidFill>
            <a:schemeClr val="dk1"/>
          </a:solidFill>
          <a:prstDash val="solid"/>
          <a:miter lim="800000"/>
        </a:ln>
        <a:effectLst/>
      </c:spPr>
    </c:plotArea>
    <c:legend>
      <c:legendPos val="t"/>
      <c:layout>
        <c:manualLayout>
          <c:xMode val="edge"/>
          <c:yMode val="edge"/>
          <c:x val="0.23869837205932082"/>
          <c:y val="0.63589969428532755"/>
          <c:w val="0.714524793074234"/>
          <c:h val="0.13212675788977757"/>
        </c:manualLayout>
      </c:layout>
      <c:overlay val="1"/>
      <c:spPr>
        <a:solidFill>
          <a:sysClr val="window" lastClr="FFFFFF"/>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panose="02040604050505020304" pitchFamily="18" charset="0"/>
          <a:cs typeface="Times New Roman" panose="02020603050405020304" pitchFamily="18" charset="0"/>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6942882861787"/>
          <c:y val="3.1932367149758452E-2"/>
          <c:w val="0.78462962820790871"/>
          <c:h val="0.72742866546826346"/>
        </c:manualLayout>
      </c:layout>
      <c:lineChart>
        <c:grouping val="standard"/>
        <c:varyColors val="0"/>
        <c:ser>
          <c:idx val="0"/>
          <c:order val="0"/>
          <c:tx>
            <c:strRef>
              <c:f>Data!$J$11</c:f>
              <c:strCache>
                <c:ptCount val="1"/>
                <c:pt idx="0">
                  <c:v>Normal</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Data!$J$13:$J$48</c:f>
              <c:numCache>
                <c:formatCode>General</c:formatCode>
                <c:ptCount val="36"/>
                <c:pt idx="0">
                  <c:v>1552</c:v>
                </c:pt>
                <c:pt idx="1">
                  <c:v>1323.6139840000001</c:v>
                </c:pt>
                <c:pt idx="2">
                  <c:v>1296.43661</c:v>
                </c:pt>
                <c:pt idx="3">
                  <c:v>1266.1047309999999</c:v>
                </c:pt>
                <c:pt idx="4">
                  <c:v>1232.6807839999999</c:v>
                </c:pt>
                <c:pt idx="5">
                  <c:v>1196.6558769999999</c:v>
                </c:pt>
                <c:pt idx="6">
                  <c:v>1166.6379159999999</c:v>
                </c:pt>
                <c:pt idx="7">
                  <c:v>1133.7613670000001</c:v>
                </c:pt>
                <c:pt idx="8">
                  <c:v>1098.507707</c:v>
                </c:pt>
                <c:pt idx="9">
                  <c:v>1060.6232500000001</c:v>
                </c:pt>
                <c:pt idx="10">
                  <c:v>1020.0668930000001</c:v>
                </c:pt>
                <c:pt idx="11">
                  <c:v>989.462761</c:v>
                </c:pt>
                <c:pt idx="12">
                  <c:v>956.59132</c:v>
                </c:pt>
                <c:pt idx="13">
                  <c:v>921.89768900000001</c:v>
                </c:pt>
                <c:pt idx="14">
                  <c:v>885.12517400000002</c:v>
                </c:pt>
                <c:pt idx="15">
                  <c:v>846.46363799999995</c:v>
                </c:pt>
                <c:pt idx="16">
                  <c:v>806.21623599999998</c:v>
                </c:pt>
                <c:pt idx="17">
                  <c:v>763.68942300000003</c:v>
                </c:pt>
                <c:pt idx="18">
                  <c:v>719.71970099999999</c:v>
                </c:pt>
                <c:pt idx="19">
                  <c:v>674.24281499999995</c:v>
                </c:pt>
                <c:pt idx="20">
                  <c:v>627.50706600000001</c:v>
                </c:pt>
                <c:pt idx="21">
                  <c:v>579.68842299999994</c:v>
                </c:pt>
                <c:pt idx="22">
                  <c:v>530.16563299999996</c:v>
                </c:pt>
                <c:pt idx="23">
                  <c:v>480.074884</c:v>
                </c:pt>
                <c:pt idx="24">
                  <c:v>427.26790799999998</c:v>
                </c:pt>
                <c:pt idx="25">
                  <c:v>373.88873899999999</c:v>
                </c:pt>
                <c:pt idx="26">
                  <c:v>319.81765100000001</c:v>
                </c:pt>
                <c:pt idx="27">
                  <c:v>264.04910100000001</c:v>
                </c:pt>
                <c:pt idx="28">
                  <c:v>208.29928100000001</c:v>
                </c:pt>
                <c:pt idx="29">
                  <c:v>150.83017699999999</c:v>
                </c:pt>
                <c:pt idx="30">
                  <c:v>92.364907000000002</c:v>
                </c:pt>
                <c:pt idx="31">
                  <c:v>37.401876999999999</c:v>
                </c:pt>
                <c:pt idx="32">
                  <c:v>-24.060375000000001</c:v>
                </c:pt>
                <c:pt idx="33">
                  <c:v>-86.094319999999996</c:v>
                </c:pt>
                <c:pt idx="34">
                  <c:v>-153.147854</c:v>
                </c:pt>
                <c:pt idx="35">
                  <c:v>-219.388462</c:v>
                </c:pt>
              </c:numCache>
            </c:numRef>
          </c:val>
          <c:smooth val="0"/>
          <c:extLst xmlns:c16r2="http://schemas.microsoft.com/office/drawing/2015/06/chart">
            <c:ext xmlns:c16="http://schemas.microsoft.com/office/drawing/2014/chart" uri="{C3380CC4-5D6E-409C-BE32-E72D297353CC}">
              <c16:uniqueId val="{00000000-BC45-4299-9817-04C955E1F768}"/>
            </c:ext>
          </c:extLst>
        </c:ser>
        <c:ser>
          <c:idx val="1"/>
          <c:order val="1"/>
          <c:tx>
            <c:strRef>
              <c:f>Data!$K$11</c:f>
              <c:strCache>
                <c:ptCount val="1"/>
                <c:pt idx="0">
                  <c:v>Case 1</c:v>
                </c:pt>
              </c:strCache>
            </c:strRef>
          </c:tx>
          <c:spPr>
            <a:ln w="28575" cap="rnd">
              <a:solidFill>
                <a:srgbClr val="FF0000"/>
              </a:solidFill>
              <a:round/>
            </a:ln>
            <a:effectLst/>
          </c:spPr>
          <c:marker>
            <c:symbol val="diamond"/>
            <c:size val="5"/>
            <c:spPr>
              <a:solidFill>
                <a:srgbClr val="FF0000"/>
              </a:solidFill>
              <a:ln w="9525">
                <a:solidFill>
                  <a:srgbClr val="FF0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Data!$K$13:$K$48</c:f>
              <c:numCache>
                <c:formatCode>General</c:formatCode>
                <c:ptCount val="36"/>
                <c:pt idx="0">
                  <c:v>1552</c:v>
                </c:pt>
                <c:pt idx="1">
                  <c:v>1252.9808149999999</c:v>
                </c:pt>
                <c:pt idx="2">
                  <c:v>1235.9685899999999</c:v>
                </c:pt>
                <c:pt idx="3">
                  <c:v>1215.7244049999999</c:v>
                </c:pt>
                <c:pt idx="4">
                  <c:v>1192.397264</c:v>
                </c:pt>
                <c:pt idx="5">
                  <c:v>1167.0714499999999</c:v>
                </c:pt>
                <c:pt idx="6">
                  <c:v>1147.693186</c:v>
                </c:pt>
                <c:pt idx="7">
                  <c:v>1125.379604</c:v>
                </c:pt>
                <c:pt idx="8">
                  <c:v>1100.5959319999999</c:v>
                </c:pt>
                <c:pt idx="9">
                  <c:v>1073.0840069999999</c:v>
                </c:pt>
                <c:pt idx="10">
                  <c:v>1042.759243</c:v>
                </c:pt>
                <c:pt idx="11">
                  <c:v>1022.316437</c:v>
                </c:pt>
                <c:pt idx="12">
                  <c:v>999.523641</c:v>
                </c:pt>
                <c:pt idx="13">
                  <c:v>974.80381199999999</c:v>
                </c:pt>
                <c:pt idx="14">
                  <c:v>947.84299299999998</c:v>
                </c:pt>
                <c:pt idx="15">
                  <c:v>918.90001199999995</c:v>
                </c:pt>
                <c:pt idx="16">
                  <c:v>888.29421000000002</c:v>
                </c:pt>
                <c:pt idx="17">
                  <c:v>855.29408999999998</c:v>
                </c:pt>
                <c:pt idx="18">
                  <c:v>820.74905000000001</c:v>
                </c:pt>
                <c:pt idx="19">
                  <c:v>784.52400399999999</c:v>
                </c:pt>
                <c:pt idx="20">
                  <c:v>746.96189500000003</c:v>
                </c:pt>
                <c:pt idx="21">
                  <c:v>708.15867600000001</c:v>
                </c:pt>
                <c:pt idx="22">
                  <c:v>667.42795699999999</c:v>
                </c:pt>
                <c:pt idx="23">
                  <c:v>625.96823900000004</c:v>
                </c:pt>
                <c:pt idx="24">
                  <c:v>581.94974999999999</c:v>
                </c:pt>
                <c:pt idx="25">
                  <c:v>537.07729200000006</c:v>
                </c:pt>
                <c:pt idx="26">
                  <c:v>491.28644300000002</c:v>
                </c:pt>
                <c:pt idx="27">
                  <c:v>443.59437000000003</c:v>
                </c:pt>
                <c:pt idx="28">
                  <c:v>395.83157899999998</c:v>
                </c:pt>
                <c:pt idx="29">
                  <c:v>346.30765400000001</c:v>
                </c:pt>
                <c:pt idx="30">
                  <c:v>295.70545399999997</c:v>
                </c:pt>
                <c:pt idx="31">
                  <c:v>247.76044300000001</c:v>
                </c:pt>
                <c:pt idx="32">
                  <c:v>193.663816</c:v>
                </c:pt>
                <c:pt idx="33">
                  <c:v>138.46498</c:v>
                </c:pt>
                <c:pt idx="34">
                  <c:v>78.266851000000003</c:v>
                </c:pt>
                <c:pt idx="35">
                  <c:v>17.744112000000001</c:v>
                </c:pt>
              </c:numCache>
            </c:numRef>
          </c:val>
          <c:smooth val="0"/>
          <c:extLst xmlns:c16r2="http://schemas.microsoft.com/office/drawing/2015/06/chart">
            <c:ext xmlns:c16="http://schemas.microsoft.com/office/drawing/2014/chart" uri="{C3380CC4-5D6E-409C-BE32-E72D297353CC}">
              <c16:uniqueId val="{00000000-FD31-44E1-8F8F-50A486E81471}"/>
            </c:ext>
          </c:extLst>
        </c:ser>
        <c:ser>
          <c:idx val="2"/>
          <c:order val="2"/>
          <c:tx>
            <c:strRef>
              <c:f>Data!$L$11</c:f>
              <c:strCache>
                <c:ptCount val="1"/>
                <c:pt idx="0">
                  <c:v>Case 2</c:v>
                </c:pt>
              </c:strCache>
            </c:strRef>
          </c:tx>
          <c:spPr>
            <a:ln w="28575" cap="rnd">
              <a:solidFill>
                <a:srgbClr val="FFC000"/>
              </a:solidFill>
              <a:round/>
            </a:ln>
            <a:effectLst/>
          </c:spPr>
          <c:marker>
            <c:symbol val="square"/>
            <c:size val="5"/>
            <c:spPr>
              <a:solidFill>
                <a:srgbClr val="FFC000"/>
              </a:solidFill>
              <a:ln w="9525">
                <a:solidFill>
                  <a:srgbClr val="FFC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Data!$L$13:$L$48</c:f>
              <c:numCache>
                <c:formatCode>General</c:formatCode>
                <c:ptCount val="36"/>
                <c:pt idx="0">
                  <c:v>1552</c:v>
                </c:pt>
                <c:pt idx="1">
                  <c:v>1252.9808149999999</c:v>
                </c:pt>
                <c:pt idx="2">
                  <c:v>953.10922800000003</c:v>
                </c:pt>
                <c:pt idx="3">
                  <c:v>950.03100700000005</c:v>
                </c:pt>
                <c:pt idx="4">
                  <c:v>943.76588300000003</c:v>
                </c:pt>
                <c:pt idx="5">
                  <c:v>935.34404300000006</c:v>
                </c:pt>
                <c:pt idx="6">
                  <c:v>932.73454300000003</c:v>
                </c:pt>
                <c:pt idx="7">
                  <c:v>927.05749500000002</c:v>
                </c:pt>
                <c:pt idx="8">
                  <c:v>918.69537400000002</c:v>
                </c:pt>
                <c:pt idx="9">
                  <c:v>907.42947500000002</c:v>
                </c:pt>
                <c:pt idx="10">
                  <c:v>893.12064199999998</c:v>
                </c:pt>
                <c:pt idx="11">
                  <c:v>888.49257599999999</c:v>
                </c:pt>
                <c:pt idx="12">
                  <c:v>881.31982800000003</c:v>
                </c:pt>
                <c:pt idx="13">
                  <c:v>872.00262699999996</c:v>
                </c:pt>
                <c:pt idx="14">
                  <c:v>860.15610600000002</c:v>
                </c:pt>
                <c:pt idx="15">
                  <c:v>846.10330699999997</c:v>
                </c:pt>
                <c:pt idx="16">
                  <c:v>830.19591800000001</c:v>
                </c:pt>
                <c:pt idx="17">
                  <c:v>811.59320300000002</c:v>
                </c:pt>
                <c:pt idx="18">
                  <c:v>791.21342500000003</c:v>
                </c:pt>
                <c:pt idx="19">
                  <c:v>768.74231299999997</c:v>
                </c:pt>
                <c:pt idx="20">
                  <c:v>744.84484999999995</c:v>
                </c:pt>
                <c:pt idx="21">
                  <c:v>719.35988899999995</c:v>
                </c:pt>
                <c:pt idx="22">
                  <c:v>691.412102</c:v>
                </c:pt>
                <c:pt idx="23">
                  <c:v>662.33985900000005</c:v>
                </c:pt>
                <c:pt idx="24">
                  <c:v>630.85616200000004</c:v>
                </c:pt>
                <c:pt idx="25">
                  <c:v>597.86614099999997</c:v>
                </c:pt>
                <c:pt idx="26">
                  <c:v>563.53559199999995</c:v>
                </c:pt>
                <c:pt idx="27">
                  <c:v>526.68202399999996</c:v>
                </c:pt>
                <c:pt idx="28">
                  <c:v>489.650687</c:v>
                </c:pt>
                <c:pt idx="29">
                  <c:v>450.56108499999999</c:v>
                </c:pt>
                <c:pt idx="30">
                  <c:v>410.07632799999999</c:v>
                </c:pt>
                <c:pt idx="31">
                  <c:v>370.82282099999998</c:v>
                </c:pt>
                <c:pt idx="32">
                  <c:v>326.10559999999998</c:v>
                </c:pt>
                <c:pt idx="33">
                  <c:v>279.70460400000002</c:v>
                </c:pt>
                <c:pt idx="34">
                  <c:v>228.044905</c:v>
                </c:pt>
                <c:pt idx="35">
                  <c:v>172.533128</c:v>
                </c:pt>
              </c:numCache>
            </c:numRef>
          </c:val>
          <c:smooth val="0"/>
          <c:extLst xmlns:c16r2="http://schemas.microsoft.com/office/drawing/2015/06/chart">
            <c:ext xmlns:c16="http://schemas.microsoft.com/office/drawing/2014/chart" uri="{C3380CC4-5D6E-409C-BE32-E72D297353CC}">
              <c16:uniqueId val="{00000001-FD31-44E1-8F8F-50A486E81471}"/>
            </c:ext>
          </c:extLst>
        </c:ser>
        <c:ser>
          <c:idx val="3"/>
          <c:order val="3"/>
          <c:tx>
            <c:strRef>
              <c:f>Data!$M$11</c:f>
              <c:strCache>
                <c:ptCount val="1"/>
                <c:pt idx="0">
                  <c:v>Case 3</c:v>
                </c:pt>
              </c:strCache>
            </c:strRef>
          </c:tx>
          <c:spPr>
            <a:ln w="28575" cap="rnd">
              <a:solidFill>
                <a:srgbClr val="00B050"/>
              </a:solidFill>
              <a:round/>
            </a:ln>
            <a:effectLst/>
          </c:spPr>
          <c:marker>
            <c:symbol val="triangle"/>
            <c:size val="5"/>
            <c:spPr>
              <a:solidFill>
                <a:srgbClr val="00B050"/>
              </a:solidFill>
              <a:ln w="9525">
                <a:solidFill>
                  <a:srgbClr val="00B05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Data!$M$13:$M$48</c:f>
              <c:numCache>
                <c:formatCode>General</c:formatCode>
                <c:ptCount val="36"/>
                <c:pt idx="0">
                  <c:v>1552</c:v>
                </c:pt>
                <c:pt idx="1">
                  <c:v>1249.9220949999999</c:v>
                </c:pt>
                <c:pt idx="2">
                  <c:v>949.05815900000005</c:v>
                </c:pt>
                <c:pt idx="3">
                  <c:v>648.00343999999996</c:v>
                </c:pt>
                <c:pt idx="4">
                  <c:v>657.77092100000004</c:v>
                </c:pt>
                <c:pt idx="5">
                  <c:v>665.32770500000004</c:v>
                </c:pt>
                <c:pt idx="6">
                  <c:v>678.64217499999995</c:v>
                </c:pt>
                <c:pt idx="7">
                  <c:v>688.81221800000003</c:v>
                </c:pt>
                <c:pt idx="8">
                  <c:v>696.24222799999995</c:v>
                </c:pt>
                <c:pt idx="9">
                  <c:v>700.59231799999998</c:v>
                </c:pt>
                <c:pt idx="10">
                  <c:v>701.77399100000002</c:v>
                </c:pt>
                <c:pt idx="11">
                  <c:v>712.62753299999997</c:v>
                </c:pt>
                <c:pt idx="12">
                  <c:v>720.748245</c:v>
                </c:pt>
                <c:pt idx="13">
                  <c:v>726.81562699999995</c:v>
                </c:pt>
                <c:pt idx="14">
                  <c:v>730.10168499999997</c:v>
                </c:pt>
                <c:pt idx="15">
                  <c:v>732.70512699999995</c:v>
                </c:pt>
                <c:pt idx="16">
                  <c:v>730.93188699999996</c:v>
                </c:pt>
                <c:pt idx="17">
                  <c:v>726.32900199999995</c:v>
                </c:pt>
                <c:pt idx="18">
                  <c:v>719.573983</c:v>
                </c:pt>
                <c:pt idx="19">
                  <c:v>710.35893799999997</c:v>
                </c:pt>
                <c:pt idx="20">
                  <c:v>699.29849100000001</c:v>
                </c:pt>
                <c:pt idx="21">
                  <c:v>686.43038899999999</c:v>
                </c:pt>
                <c:pt idx="22">
                  <c:v>670.81669799999997</c:v>
                </c:pt>
                <c:pt idx="23">
                  <c:v>653.71984599999996</c:v>
                </c:pt>
                <c:pt idx="24">
                  <c:v>634.02957800000001</c:v>
                </c:pt>
                <c:pt idx="25">
                  <c:v>612.49692300000004</c:v>
                </c:pt>
                <c:pt idx="26">
                  <c:v>589.34961399999997</c:v>
                </c:pt>
                <c:pt idx="27">
                  <c:v>562.99430800000005</c:v>
                </c:pt>
                <c:pt idx="28">
                  <c:v>536.41499099999999</c:v>
                </c:pt>
                <c:pt idx="29">
                  <c:v>507.50063899999998</c:v>
                </c:pt>
                <c:pt idx="30">
                  <c:v>477.16444799999999</c:v>
                </c:pt>
                <c:pt idx="31">
                  <c:v>446.93210499999998</c:v>
                </c:pt>
                <c:pt idx="32">
                  <c:v>411.22630099999998</c:v>
                </c:pt>
                <c:pt idx="33">
                  <c:v>373.75582500000002</c:v>
                </c:pt>
                <c:pt idx="34">
                  <c:v>330.52304900000001</c:v>
                </c:pt>
                <c:pt idx="35">
                  <c:v>281.25280800000002</c:v>
                </c:pt>
              </c:numCache>
            </c:numRef>
          </c:val>
          <c:smooth val="0"/>
          <c:extLst xmlns:c16r2="http://schemas.microsoft.com/office/drawing/2015/06/chart">
            <c:ext xmlns:c16="http://schemas.microsoft.com/office/drawing/2014/chart" uri="{C3380CC4-5D6E-409C-BE32-E72D297353CC}">
              <c16:uniqueId val="{00000002-FD31-44E1-8F8F-50A486E81471}"/>
            </c:ext>
          </c:extLst>
        </c:ser>
        <c:ser>
          <c:idx val="4"/>
          <c:order val="4"/>
          <c:tx>
            <c:strRef>
              <c:f>Data!$N$11</c:f>
              <c:strCache>
                <c:ptCount val="1"/>
                <c:pt idx="0">
                  <c:v>Case 4</c:v>
                </c:pt>
              </c:strCache>
            </c:strRef>
          </c:tx>
          <c:spPr>
            <a:ln w="28575" cap="rnd">
              <a:solidFill>
                <a:srgbClr val="F90FCC"/>
              </a:solidFill>
              <a:round/>
            </a:ln>
            <a:effectLst/>
          </c:spPr>
          <c:marker>
            <c:symbol val="x"/>
            <c:size val="5"/>
            <c:spPr>
              <a:noFill/>
              <a:ln w="9525">
                <a:solidFill>
                  <a:srgbClr val="F90FCC"/>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Data!$N$13:$N$48</c:f>
              <c:numCache>
                <c:formatCode>General</c:formatCode>
                <c:ptCount val="36"/>
                <c:pt idx="0">
                  <c:v>1552</c:v>
                </c:pt>
                <c:pt idx="1">
                  <c:v>1244.9723980000001</c:v>
                </c:pt>
                <c:pt idx="2">
                  <c:v>942.50261699999999</c:v>
                </c:pt>
                <c:pt idx="3">
                  <c:v>639.954654</c:v>
                </c:pt>
                <c:pt idx="4">
                  <c:v>337.97758499999998</c:v>
                </c:pt>
                <c:pt idx="5">
                  <c:v>360.82843400000002</c:v>
                </c:pt>
                <c:pt idx="6">
                  <c:v>389.45481599999999</c:v>
                </c:pt>
                <c:pt idx="7">
                  <c:v>414.92117500000001</c:v>
                </c:pt>
                <c:pt idx="8">
                  <c:v>437.68733300000002</c:v>
                </c:pt>
                <c:pt idx="9">
                  <c:v>457.231562</c:v>
                </c:pt>
                <c:pt idx="10">
                  <c:v>473.49606899999998</c:v>
                </c:pt>
                <c:pt idx="11">
                  <c:v>499.43631499999998</c:v>
                </c:pt>
                <c:pt idx="12">
                  <c:v>522.58503299999995</c:v>
                </c:pt>
                <c:pt idx="13">
                  <c:v>543.87131499999998</c:v>
                </c:pt>
                <c:pt idx="14">
                  <c:v>562.22006199999998</c:v>
                </c:pt>
                <c:pt idx="15">
                  <c:v>582.51063499999998</c:v>
                </c:pt>
                <c:pt idx="16">
                  <c:v>594.44903699999998</c:v>
                </c:pt>
                <c:pt idx="17">
                  <c:v>603.388147</c:v>
                </c:pt>
                <c:pt idx="18">
                  <c:v>609.80245400000001</c:v>
                </c:pt>
                <c:pt idx="19">
                  <c:v>613.46549200000004</c:v>
                </c:pt>
                <c:pt idx="20">
                  <c:v>614.74525000000006</c:v>
                </c:pt>
                <c:pt idx="21">
                  <c:v>613.997837</c:v>
                </c:pt>
                <c:pt idx="22">
                  <c:v>610.30333299999995</c:v>
                </c:pt>
                <c:pt idx="23">
                  <c:v>604.911159</c:v>
                </c:pt>
                <c:pt idx="24">
                  <c:v>596.377118</c:v>
                </c:pt>
                <c:pt idx="25">
                  <c:v>585.90725499999996</c:v>
                </c:pt>
                <c:pt idx="26">
                  <c:v>573.57084199999997</c:v>
                </c:pt>
                <c:pt idx="27">
                  <c:v>557.50514599999997</c:v>
                </c:pt>
                <c:pt idx="28">
                  <c:v>541.22390499999995</c:v>
                </c:pt>
                <c:pt idx="29">
                  <c:v>522.05270599999994</c:v>
                </c:pt>
                <c:pt idx="30">
                  <c:v>501.814008</c:v>
                </c:pt>
                <c:pt idx="31">
                  <c:v>480.72004199999998</c:v>
                </c:pt>
                <c:pt idx="32">
                  <c:v>453.877162</c:v>
                </c:pt>
                <c:pt idx="33">
                  <c:v>425.63478500000002</c:v>
                </c:pt>
                <c:pt idx="34">
                  <c:v>390.23888799999997</c:v>
                </c:pt>
                <c:pt idx="35">
                  <c:v>347.64491400000003</c:v>
                </c:pt>
              </c:numCache>
            </c:numRef>
          </c:val>
          <c:smooth val="0"/>
          <c:extLst xmlns:c16r2="http://schemas.microsoft.com/office/drawing/2015/06/chart">
            <c:ext xmlns:c16="http://schemas.microsoft.com/office/drawing/2014/chart" uri="{C3380CC4-5D6E-409C-BE32-E72D297353CC}">
              <c16:uniqueId val="{00000003-FD31-44E1-8F8F-50A486E81471}"/>
            </c:ext>
          </c:extLst>
        </c:ser>
        <c:ser>
          <c:idx val="5"/>
          <c:order val="5"/>
          <c:tx>
            <c:strRef>
              <c:f>Data!$O$11</c:f>
              <c:strCache>
                <c:ptCount val="1"/>
                <c:pt idx="0">
                  <c:v>Case 5</c:v>
                </c:pt>
              </c:strCache>
            </c:strRef>
          </c:tx>
          <c:spPr>
            <a:ln w="28575" cap="rnd">
              <a:solidFill>
                <a:srgbClr val="C00000"/>
              </a:solidFill>
              <a:round/>
            </a:ln>
            <a:effectLst/>
          </c:spPr>
          <c:marker>
            <c:symbol val="star"/>
            <c:size val="5"/>
            <c:spPr>
              <a:noFill/>
              <a:ln w="9525">
                <a:solidFill>
                  <a:srgbClr val="C00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Data!$O$13:$O$48</c:f>
              <c:numCache>
                <c:formatCode>General</c:formatCode>
                <c:ptCount val="36"/>
                <c:pt idx="0">
                  <c:v>1552</c:v>
                </c:pt>
                <c:pt idx="1">
                  <c:v>1249.510937</c:v>
                </c:pt>
                <c:pt idx="2">
                  <c:v>948.51360799999998</c:v>
                </c:pt>
                <c:pt idx="3">
                  <c:v>647.33484899999996</c:v>
                </c:pt>
                <c:pt idx="4">
                  <c:v>346.58784400000002</c:v>
                </c:pt>
                <c:pt idx="5">
                  <c:v>46.711281</c:v>
                </c:pt>
                <c:pt idx="6">
                  <c:v>92.496109000000004</c:v>
                </c:pt>
                <c:pt idx="7">
                  <c:v>134.80151499999999</c:v>
                </c:pt>
                <c:pt idx="8">
                  <c:v>174.012225</c:v>
                </c:pt>
                <c:pt idx="9">
                  <c:v>209.68960100000001</c:v>
                </c:pt>
                <c:pt idx="10">
                  <c:v>241.65619000000001</c:v>
                </c:pt>
                <c:pt idx="11">
                  <c:v>282.79563300000001</c:v>
                </c:pt>
                <c:pt idx="12">
                  <c:v>320.95428299999998</c:v>
                </c:pt>
                <c:pt idx="13">
                  <c:v>356.58008000000001</c:v>
                </c:pt>
                <c:pt idx="14">
                  <c:v>388.82951500000001</c:v>
                </c:pt>
                <c:pt idx="15">
                  <c:v>420.38356499999998</c:v>
                </c:pt>
                <c:pt idx="16">
                  <c:v>446.65947999999997</c:v>
                </c:pt>
                <c:pt idx="17">
                  <c:v>469.51631700000002</c:v>
                </c:pt>
                <c:pt idx="18">
                  <c:v>489.69041399999998</c:v>
                </c:pt>
                <c:pt idx="19">
                  <c:v>506.71346699999998</c:v>
                </c:pt>
                <c:pt idx="20">
                  <c:v>521.307275</c:v>
                </c:pt>
                <c:pt idx="21">
                  <c:v>533.66975500000001</c:v>
                </c:pt>
                <c:pt idx="22">
                  <c:v>542.41338699999994</c:v>
                </c:pt>
                <c:pt idx="23">
                  <c:v>549.16495099999997</c:v>
                </c:pt>
                <c:pt idx="24">
                  <c:v>552.86450600000001</c:v>
                </c:pt>
                <c:pt idx="25">
                  <c:v>554.03133700000001</c:v>
                </c:pt>
                <c:pt idx="26">
                  <c:v>553.01830500000005</c:v>
                </c:pt>
                <c:pt idx="27">
                  <c:v>547.44324099999994</c:v>
                </c:pt>
                <c:pt idx="28">
                  <c:v>541.74696100000006</c:v>
                </c:pt>
                <c:pt idx="29">
                  <c:v>532.31036700000004</c:v>
                </c:pt>
                <c:pt idx="30">
                  <c:v>521.40263200000004</c:v>
                </c:pt>
                <c:pt idx="31">
                  <c:v>507.67989499999999</c:v>
                </c:pt>
                <c:pt idx="32">
                  <c:v>489.85793799999999</c:v>
                </c:pt>
                <c:pt idx="33">
                  <c:v>470.57215200000002</c:v>
                </c:pt>
                <c:pt idx="34">
                  <c:v>442.78279199999997</c:v>
                </c:pt>
                <c:pt idx="35">
                  <c:v>403.22443199999998</c:v>
                </c:pt>
              </c:numCache>
            </c:numRef>
          </c:val>
          <c:smooth val="0"/>
          <c:extLst xmlns:c16r2="http://schemas.microsoft.com/office/drawing/2015/06/chart">
            <c:ext xmlns:c16="http://schemas.microsoft.com/office/drawing/2014/chart" uri="{C3380CC4-5D6E-409C-BE32-E72D297353CC}">
              <c16:uniqueId val="{00000004-FD31-44E1-8F8F-50A486E81471}"/>
            </c:ext>
          </c:extLst>
        </c:ser>
        <c:dLbls>
          <c:showLegendKey val="0"/>
          <c:showVal val="0"/>
          <c:showCatName val="0"/>
          <c:showSerName val="0"/>
          <c:showPercent val="0"/>
          <c:showBubbleSize val="0"/>
        </c:dLbls>
        <c:marker val="1"/>
        <c:smooth val="0"/>
        <c:axId val="346614016"/>
        <c:axId val="346620672"/>
      </c:lineChart>
      <c:catAx>
        <c:axId val="346614016"/>
        <c:scaling>
          <c:orientation val="minMax"/>
        </c:scaling>
        <c:delete val="0"/>
        <c:axPos val="b"/>
        <c:title>
          <c:tx>
            <c:rich>
              <a:bodyPr rot="0" vert="horz"/>
              <a:lstStyle/>
              <a:p>
                <a:pPr>
                  <a:defRPr/>
                </a:pPr>
                <a:r>
                  <a:rPr lang="en-US"/>
                  <a:t>Age</a:t>
                </a:r>
                <a:endParaRPr lang="ja-JP"/>
              </a:p>
            </c:rich>
          </c:tx>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ja-JP"/>
          </a:p>
        </c:txPr>
        <c:crossAx val="346620672"/>
        <c:crossesAt val="-4.0000000000000005E+46"/>
        <c:auto val="1"/>
        <c:lblAlgn val="ctr"/>
        <c:lblOffset val="100"/>
        <c:tickLblSkip val="5"/>
        <c:tickMarkSkip val="5"/>
        <c:noMultiLvlLbl val="0"/>
      </c:catAx>
      <c:valAx>
        <c:axId val="346620672"/>
        <c:scaling>
          <c:orientation val="minMax"/>
          <c:max val="1800"/>
          <c:min val="-400"/>
        </c:scaling>
        <c:delete val="0"/>
        <c:axPos val="l"/>
        <c:majorGridlines>
          <c:spPr>
            <a:ln w="9525" cap="flat" cmpd="sng" algn="ctr">
              <a:solidFill>
                <a:schemeClr val="tx1">
                  <a:lumMod val="15000"/>
                  <a:lumOff val="85000"/>
                </a:schemeClr>
              </a:solidFill>
              <a:prstDash val="dash"/>
              <a:round/>
            </a:ln>
            <a:effectLst/>
          </c:spPr>
        </c:majorGridlines>
        <c:title>
          <c:tx>
            <c:rich>
              <a:bodyPr rot="-5400000" vert="horz"/>
              <a:lstStyle/>
              <a:p>
                <a:pPr>
                  <a:defRPr sz="1100"/>
                </a:pPr>
                <a:r>
                  <a:rPr lang="en-US" sz="1100"/>
                  <a:t>Expected wealth (mil.yen)</a:t>
                </a:r>
                <a:endParaRPr lang="ja-JP" sz="1100"/>
              </a:p>
            </c:rich>
          </c:tx>
          <c:layout>
            <c:manualLayout>
              <c:xMode val="edge"/>
              <c:yMode val="edge"/>
              <c:x val="1.1103284537740611E-3"/>
              <c:y val="6.8866411794988647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346614016"/>
        <c:crosses val="autoZero"/>
        <c:crossBetween val="between"/>
        <c:majorUnit val="400"/>
        <c:dispUnits>
          <c:builtInUnit val="hundreds"/>
        </c:dispUnits>
      </c:valAx>
      <c:spPr>
        <a:solidFill>
          <a:schemeClr val="lt1"/>
        </a:solidFill>
        <a:ln w="12700" cap="flat" cmpd="sng" algn="ctr">
          <a:solidFill>
            <a:schemeClr val="dk1"/>
          </a:solidFill>
          <a:prstDash val="solid"/>
          <a:miter lim="800000"/>
        </a:ln>
        <a:effectLst/>
      </c:spPr>
    </c:plotArea>
    <c:legend>
      <c:legendPos val="b"/>
      <c:layout>
        <c:manualLayout>
          <c:xMode val="edge"/>
          <c:yMode val="edge"/>
          <c:x val="0.44935889807818175"/>
          <c:y val="2.491581639111828E-2"/>
          <c:w val="0.52839902536769434"/>
          <c:h val="0.25004937083829154"/>
        </c:manualLayout>
      </c:layout>
      <c:overlay val="1"/>
      <c:spPr>
        <a:solidFill>
          <a:sysClr val="window" lastClr="FFFFFF"/>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Century" panose="02040604050505020304" pitchFamily="18" charset="0"/>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smtClean="0"/>
              <a:t>Employee</a:t>
            </a:r>
            <a:r>
              <a:rPr lang="en-US" altLang="ja-JP" dirty="0" smtClean="0"/>
              <a:t>s’</a:t>
            </a:r>
            <a:r>
              <a:rPr lang="en-US" dirty="0" smtClean="0"/>
              <a:t> </a:t>
            </a:r>
            <a:r>
              <a:rPr lang="en-US" dirty="0"/>
              <a:t>pension asset</a:t>
            </a:r>
            <a:endParaRPr lang="ja-JP" dirty="0"/>
          </a:p>
        </c:rich>
      </c:tx>
      <c:layout>
        <c:manualLayout>
          <c:xMode val="edge"/>
          <c:yMode val="edge"/>
          <c:x val="0.25255131689051552"/>
          <c:y val="1.4440454269726238E-2"/>
        </c:manualLayout>
      </c:layout>
      <c:overlay val="0"/>
      <c:spPr>
        <a:noFill/>
        <a:ln>
          <a:noFill/>
        </a:ln>
        <a:effectLst/>
      </c:spPr>
    </c:title>
    <c:autoTitleDeleted val="0"/>
    <c:plotArea>
      <c:layout>
        <c:manualLayout>
          <c:layoutTarget val="inner"/>
          <c:xMode val="edge"/>
          <c:yMode val="edge"/>
          <c:x val="0.17331239783632155"/>
          <c:y val="0.14078703703703704"/>
          <c:w val="0.76728287156639796"/>
          <c:h val="0.64518971575837847"/>
        </c:manualLayout>
      </c:layout>
      <c:lineChart>
        <c:grouping val="standard"/>
        <c:varyColors val="0"/>
        <c:ser>
          <c:idx val="0"/>
          <c:order val="0"/>
          <c:tx>
            <c:strRef>
              <c:f>'繰下げ分析(Fig.14 R)'!$C$1</c:f>
              <c:strCache>
                <c:ptCount val="1"/>
                <c:pt idx="0">
                  <c:v>Current</c:v>
                </c:pt>
              </c:strCache>
            </c:strRef>
          </c:tx>
          <c:spPr>
            <a:ln w="28575" cap="rnd">
              <a:solidFill>
                <a:srgbClr val="0070C0"/>
              </a:solidFill>
              <a:round/>
            </a:ln>
            <a:effectLst/>
          </c:spPr>
          <c:marker>
            <c:symbol val="none"/>
          </c:marker>
          <c:cat>
            <c:numRef>
              <c:f>'繰下げ分析(Fig.14 R)'!$B$3:$B$99</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'繰下げ分析(Fig.14 R)'!$C$3:$C$99</c:f>
              <c:numCache>
                <c:formatCode>General</c:formatCode>
                <c:ptCount val="97"/>
                <c:pt idx="0">
                  <c:v>172.53253441178612</c:v>
                </c:pt>
                <c:pt idx="1">
                  <c:v>169.60148471580499</c:v>
                </c:pt>
                <c:pt idx="2">
                  <c:v>167.77366209654099</c:v>
                </c:pt>
                <c:pt idx="3">
                  <c:v>167.487363503187</c:v>
                </c:pt>
                <c:pt idx="4">
                  <c:v>169.012315588219</c:v>
                </c:pt>
                <c:pt idx="5">
                  <c:v>172.36297658521201</c:v>
                </c:pt>
                <c:pt idx="6">
                  <c:v>177.32590716786001</c:v>
                </c:pt>
                <c:pt idx="7">
                  <c:v>183.606806816214</c:v>
                </c:pt>
                <c:pt idx="8">
                  <c:v>191.49571013613101</c:v>
                </c:pt>
                <c:pt idx="9">
                  <c:v>201.15363809095899</c:v>
                </c:pt>
                <c:pt idx="10">
                  <c:v>210.66321752354401</c:v>
                </c:pt>
                <c:pt idx="11">
                  <c:v>220.843467223858</c:v>
                </c:pt>
                <c:pt idx="12">
                  <c:v>231.96752920609299</c:v>
                </c:pt>
                <c:pt idx="13">
                  <c:v>243.65157170470903</c:v>
                </c:pt>
                <c:pt idx="14">
                  <c:v>255.833342574315</c:v>
                </c:pt>
                <c:pt idx="15">
                  <c:v>268.58303219746</c:v>
                </c:pt>
                <c:pt idx="16">
                  <c:v>281.901054523516</c:v>
                </c:pt>
                <c:pt idx="17">
                  <c:v>295.82585413303599</c:v>
                </c:pt>
                <c:pt idx="18">
                  <c:v>310.09010252654201</c:v>
                </c:pt>
                <c:pt idx="19">
                  <c:v>324.40628606705599</c:v>
                </c:pt>
                <c:pt idx="20">
                  <c:v>338.69240782847999</c:v>
                </c:pt>
                <c:pt idx="21">
                  <c:v>352.72970201951296</c:v>
                </c:pt>
                <c:pt idx="22">
                  <c:v>366.41731134983797</c:v>
                </c:pt>
                <c:pt idx="23">
                  <c:v>379.64120796511702</c:v>
                </c:pt>
                <c:pt idx="24">
                  <c:v>392.31517816066003</c:v>
                </c:pt>
                <c:pt idx="25">
                  <c:v>404.44842029042701</c:v>
                </c:pt>
                <c:pt idx="26">
                  <c:v>416.14675716585901</c:v>
                </c:pt>
                <c:pt idx="27">
                  <c:v>427.55826301278398</c:v>
                </c:pt>
                <c:pt idx="28">
                  <c:v>438.77852662320396</c:v>
                </c:pt>
                <c:pt idx="29">
                  <c:v>449.70137686749899</c:v>
                </c:pt>
                <c:pt idx="30">
                  <c:v>460.25225601615597</c:v>
                </c:pt>
                <c:pt idx="31">
                  <c:v>470.50042026508896</c:v>
                </c:pt>
                <c:pt idx="32">
                  <c:v>480.52662276572602</c:v>
                </c:pt>
                <c:pt idx="33">
                  <c:v>490.34891406498997</c:v>
                </c:pt>
                <c:pt idx="34">
                  <c:v>499.92314842706304</c:v>
                </c:pt>
                <c:pt idx="35">
                  <c:v>509.236675430444</c:v>
                </c:pt>
                <c:pt idx="36">
                  <c:v>518.32939587017506</c:v>
                </c:pt>
                <c:pt idx="37">
                  <c:v>527.23747692105394</c:v>
                </c:pt>
                <c:pt idx="38">
                  <c:v>535.98406994538504</c:v>
                </c:pt>
                <c:pt idx="39">
                  <c:v>544.56731855351995</c:v>
                </c:pt>
                <c:pt idx="40">
                  <c:v>552.97859926199192</c:v>
                </c:pt>
                <c:pt idx="41">
                  <c:v>561.26362383061701</c:v>
                </c:pt>
                <c:pt idx="42">
                  <c:v>569.42154811071396</c:v>
                </c:pt>
                <c:pt idx="43">
                  <c:v>577.38554264665197</c:v>
                </c:pt>
                <c:pt idx="44">
                  <c:v>585.09813341956294</c:v>
                </c:pt>
                <c:pt idx="45">
                  <c:v>592.48253646248997</c:v>
                </c:pt>
                <c:pt idx="46">
                  <c:v>599.46431403676297</c:v>
                </c:pt>
                <c:pt idx="47">
                  <c:v>606.10105470327608</c:v>
                </c:pt>
                <c:pt idx="48">
                  <c:v>612.33268794321293</c:v>
                </c:pt>
                <c:pt idx="49">
                  <c:v>618.132373195328</c:v>
                </c:pt>
                <c:pt idx="50">
                  <c:v>623.46920048148695</c:v>
                </c:pt>
                <c:pt idx="51">
                  <c:v>628.36036984176701</c:v>
                </c:pt>
                <c:pt idx="52">
                  <c:v>632.80093244972397</c:v>
                </c:pt>
                <c:pt idx="53">
                  <c:v>636.78588029765194</c:v>
                </c:pt>
                <c:pt idx="54">
                  <c:v>640.32728329295003</c:v>
                </c:pt>
                <c:pt idx="55">
                  <c:v>643.44499899048401</c:v>
                </c:pt>
                <c:pt idx="56">
                  <c:v>646.20092307620996</c:v>
                </c:pt>
                <c:pt idx="57">
                  <c:v>648.56522292716807</c:v>
                </c:pt>
                <c:pt idx="58">
                  <c:v>650.42980016393005</c:v>
                </c:pt>
                <c:pt idx="59">
                  <c:v>651.74358200527797</c:v>
                </c:pt>
                <c:pt idx="60">
                  <c:v>652.48608008910298</c:v>
                </c:pt>
                <c:pt idx="61">
                  <c:v>652.62885802417395</c:v>
                </c:pt>
                <c:pt idx="62">
                  <c:v>652.101726383656</c:v>
                </c:pt>
                <c:pt idx="63">
                  <c:v>650.878038532868</c:v>
                </c:pt>
                <c:pt idx="64">
                  <c:v>648.96924875803097</c:v>
                </c:pt>
                <c:pt idx="65">
                  <c:v>646.38318304898598</c:v>
                </c:pt>
                <c:pt idx="66">
                  <c:v>643.14029990498</c:v>
                </c:pt>
                <c:pt idx="67">
                  <c:v>639.26782977099901</c:v>
                </c:pt>
                <c:pt idx="68">
                  <c:v>634.79835969708495</c:v>
                </c:pt>
                <c:pt idx="69">
                  <c:v>629.75998881505507</c:v>
                </c:pt>
                <c:pt idx="70">
                  <c:v>624.17092860924708</c:v>
                </c:pt>
                <c:pt idx="71">
                  <c:v>618.04062665446907</c:v>
                </c:pt>
                <c:pt idx="72">
                  <c:v>611.36729327096805</c:v>
                </c:pt>
                <c:pt idx="73">
                  <c:v>604.13739515116697</c:v>
                </c:pt>
                <c:pt idx="74">
                  <c:v>596.32667714674199</c:v>
                </c:pt>
                <c:pt idx="75">
                  <c:v>587.901145934336</c:v>
                </c:pt>
                <c:pt idx="76">
                  <c:v>578.81831927102303</c:v>
                </c:pt>
                <c:pt idx="77">
                  <c:v>569.02776758212906</c:v>
                </c:pt>
                <c:pt idx="78">
                  <c:v>558.47335974242901</c:v>
                </c:pt>
                <c:pt idx="79">
                  <c:v>547.09521362651003</c:v>
                </c:pt>
                <c:pt idx="80">
                  <c:v>534.83124677797002</c:v>
                </c:pt>
                <c:pt idx="81">
                  <c:v>521.61757795561994</c:v>
                </c:pt>
                <c:pt idx="82">
                  <c:v>507.38868639958201</c:v>
                </c:pt>
                <c:pt idx="83">
                  <c:v>492.07837102782997</c:v>
                </c:pt>
                <c:pt idx="84">
                  <c:v>475.62031213380101</c:v>
                </c:pt>
                <c:pt idx="85">
                  <c:v>457.94803049138898</c:v>
                </c:pt>
                <c:pt idx="86">
                  <c:v>438.99513698370401</c:v>
                </c:pt>
                <c:pt idx="87">
                  <c:v>418.69568271983496</c:v>
                </c:pt>
                <c:pt idx="88">
                  <c:v>396.98453368219396</c:v>
                </c:pt>
                <c:pt idx="89">
                  <c:v>373.79759647334299</c:v>
                </c:pt>
                <c:pt idx="90">
                  <c:v>349.07197476005899</c:v>
                </c:pt>
                <c:pt idx="91">
                  <c:v>322.74660933012399</c:v>
                </c:pt>
                <c:pt idx="92">
                  <c:v>294.76259720185703</c:v>
                </c:pt>
                <c:pt idx="93">
                  <c:v>265.062997882513</c:v>
                </c:pt>
                <c:pt idx="94">
                  <c:v>233.59220985133001</c:v>
                </c:pt>
                <c:pt idx="95">
                  <c:v>200.29563320239401</c:v>
                </c:pt>
                <c:pt idx="96">
                  <c:v>165.123847189618</c:v>
                </c:pt>
              </c:numCache>
            </c:numRef>
          </c:val>
          <c:smooth val="0"/>
          <c:extLst xmlns:c16r2="http://schemas.microsoft.com/office/drawing/2015/06/chart">
            <c:ext xmlns:c16="http://schemas.microsoft.com/office/drawing/2014/chart" uri="{C3380CC4-5D6E-409C-BE32-E72D297353CC}">
              <c16:uniqueId val="{00000000-D13D-4B33-B286-4411286D0021}"/>
            </c:ext>
          </c:extLst>
        </c:ser>
        <c:ser>
          <c:idx val="1"/>
          <c:order val="1"/>
          <c:tx>
            <c:strRef>
              <c:f>'繰下げ分析(Fig.14 R)'!$D$1</c:f>
              <c:strCache>
                <c:ptCount val="1"/>
                <c:pt idx="0">
                  <c:v>Case A1</c:v>
                </c:pt>
              </c:strCache>
            </c:strRef>
          </c:tx>
          <c:spPr>
            <a:ln w="28575" cap="rnd">
              <a:solidFill>
                <a:srgbClr val="FF0000"/>
              </a:solidFill>
              <a:prstDash val="dash"/>
              <a:round/>
            </a:ln>
            <a:effectLst/>
          </c:spPr>
          <c:marker>
            <c:symbol val="none"/>
          </c:marker>
          <c:cat>
            <c:numRef>
              <c:f>'繰下げ分析(Fig.14 R)'!$B$3:$B$99</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'繰下げ分析(Fig.14 R)'!$D$3:$D$99</c:f>
              <c:numCache>
                <c:formatCode>General</c:formatCode>
                <c:ptCount val="97"/>
                <c:pt idx="0">
                  <c:v>173.81161530331201</c:v>
                </c:pt>
                <c:pt idx="1">
                  <c:v>171.31153892363901</c:v>
                </c:pt>
                <c:pt idx="2">
                  <c:v>170.45003468861501</c:v>
                </c:pt>
                <c:pt idx="3">
                  <c:v>170.92584570938999</c:v>
                </c:pt>
                <c:pt idx="4">
                  <c:v>172.56276321748899</c:v>
                </c:pt>
                <c:pt idx="5">
                  <c:v>175.492254819772</c:v>
                </c:pt>
                <c:pt idx="6">
                  <c:v>179.771030350232</c:v>
                </c:pt>
                <c:pt idx="7">
                  <c:v>185.30673129308599</c:v>
                </c:pt>
                <c:pt idx="8">
                  <c:v>192.19069311512101</c:v>
                </c:pt>
                <c:pt idx="9">
                  <c:v>200.53932774400201</c:v>
                </c:pt>
                <c:pt idx="10">
                  <c:v>209.50438372156901</c:v>
                </c:pt>
                <c:pt idx="11">
                  <c:v>219.075308175315</c:v>
                </c:pt>
                <c:pt idx="12">
                  <c:v>229.46917705837001</c:v>
                </c:pt>
                <c:pt idx="13">
                  <c:v>240.58974780248701</c:v>
                </c:pt>
                <c:pt idx="14">
                  <c:v>252.290545793755</c:v>
                </c:pt>
                <c:pt idx="15">
                  <c:v>264.76987645483899</c:v>
                </c:pt>
                <c:pt idx="16">
                  <c:v>277.90795157684602</c:v>
                </c:pt>
                <c:pt idx="17">
                  <c:v>291.13340309737902</c:v>
                </c:pt>
                <c:pt idx="18">
                  <c:v>304.37325839395498</c:v>
                </c:pt>
                <c:pt idx="19">
                  <c:v>317.647699872423</c:v>
                </c:pt>
                <c:pt idx="20">
                  <c:v>330.71311945264398</c:v>
                </c:pt>
                <c:pt idx="21">
                  <c:v>343.736407467459</c:v>
                </c:pt>
                <c:pt idx="22">
                  <c:v>356.64402883692202</c:v>
                </c:pt>
                <c:pt idx="23">
                  <c:v>369.29739731854602</c:v>
                </c:pt>
                <c:pt idx="24">
                  <c:v>381.72870440398299</c:v>
                </c:pt>
                <c:pt idx="25">
                  <c:v>393.884125096844</c:v>
                </c:pt>
                <c:pt idx="26">
                  <c:v>405.94297121084003</c:v>
                </c:pt>
                <c:pt idx="27">
                  <c:v>417.59348124770599</c:v>
                </c:pt>
                <c:pt idx="28">
                  <c:v>428.84603888189298</c:v>
                </c:pt>
                <c:pt idx="29">
                  <c:v>439.711862393346</c:v>
                </c:pt>
                <c:pt idx="30">
                  <c:v>450.34346742430301</c:v>
                </c:pt>
                <c:pt idx="31">
                  <c:v>460.80664595904</c:v>
                </c:pt>
                <c:pt idx="32">
                  <c:v>471.15228557861701</c:v>
                </c:pt>
                <c:pt idx="33">
                  <c:v>481.364968507556</c:v>
                </c:pt>
                <c:pt idx="34">
                  <c:v>491.41920385000401</c:v>
                </c:pt>
                <c:pt idx="35">
                  <c:v>501.334163810767</c:v>
                </c:pt>
                <c:pt idx="36">
                  <c:v>511.12389195300398</c:v>
                </c:pt>
                <c:pt idx="37">
                  <c:v>520.78696832297999</c:v>
                </c:pt>
                <c:pt idx="38">
                  <c:v>530.30243961774397</c:v>
                </c:pt>
                <c:pt idx="39">
                  <c:v>539.62548135787802</c:v>
                </c:pt>
                <c:pt idx="40">
                  <c:v>548.76833914571796</c:v>
                </c:pt>
                <c:pt idx="41">
                  <c:v>557.76123720695</c:v>
                </c:pt>
                <c:pt idx="42">
                  <c:v>566.54856295288403</c:v>
                </c:pt>
                <c:pt idx="43">
                  <c:v>575.060477035757</c:v>
                </c:pt>
                <c:pt idx="44">
                  <c:v>583.25259797154104</c:v>
                </c:pt>
                <c:pt idx="45">
                  <c:v>590.97902140523001</c:v>
                </c:pt>
                <c:pt idx="46">
                  <c:v>598.30185275373105</c:v>
                </c:pt>
                <c:pt idx="47">
                  <c:v>605.11794493037496</c:v>
                </c:pt>
                <c:pt idx="48">
                  <c:v>611.37470178793001</c:v>
                </c:pt>
                <c:pt idx="49">
                  <c:v>616.99896091672997</c:v>
                </c:pt>
                <c:pt idx="50">
                  <c:v>621.95647578229</c:v>
                </c:pt>
                <c:pt idx="51">
                  <c:v>626.23359376649103</c:v>
                </c:pt>
                <c:pt idx="52">
                  <c:v>630.178745166672</c:v>
                </c:pt>
                <c:pt idx="53">
                  <c:v>633.80815138264495</c:v>
                </c:pt>
                <c:pt idx="54">
                  <c:v>637.11964433923799</c:v>
                </c:pt>
                <c:pt idx="55">
                  <c:v>640.19423710972296</c:v>
                </c:pt>
                <c:pt idx="56">
                  <c:v>642.63961017779002</c:v>
                </c:pt>
                <c:pt idx="57">
                  <c:v>644.35082372603597</c:v>
                </c:pt>
                <c:pt idx="58">
                  <c:v>645.28343987951405</c:v>
                </c:pt>
                <c:pt idx="59">
                  <c:v>645.40462220741802</c:v>
                </c:pt>
                <c:pt idx="60">
                  <c:v>644.70028901563603</c:v>
                </c:pt>
                <c:pt idx="61">
                  <c:v>643.09301601885295</c:v>
                </c:pt>
                <c:pt idx="62">
                  <c:v>640.515517067264</c:v>
                </c:pt>
                <c:pt idx="63">
                  <c:v>636.95981012505104</c:v>
                </c:pt>
                <c:pt idx="64">
                  <c:v>632.41328442498695</c:v>
                </c:pt>
                <c:pt idx="65">
                  <c:v>626.88071626987596</c:v>
                </c:pt>
                <c:pt idx="66">
                  <c:v>620.36943599404401</c:v>
                </c:pt>
                <c:pt idx="67">
                  <c:v>613.38057575733797</c:v>
                </c:pt>
                <c:pt idx="68">
                  <c:v>605.49760600465004</c:v>
                </c:pt>
                <c:pt idx="69">
                  <c:v>596.74939668211096</c:v>
                </c:pt>
                <c:pt idx="70">
                  <c:v>587.16115465143298</c:v>
                </c:pt>
                <c:pt idx="71">
                  <c:v>576.75130651243899</c:v>
                </c:pt>
                <c:pt idx="72">
                  <c:v>565.52802581823198</c:v>
                </c:pt>
                <c:pt idx="73">
                  <c:v>553.49014527643999</c:v>
                </c:pt>
                <c:pt idx="74">
                  <c:v>540.62281858273195</c:v>
                </c:pt>
                <c:pt idx="75">
                  <c:v>526.89916457023298</c:v>
                </c:pt>
                <c:pt idx="76">
                  <c:v>512.28108508803098</c:v>
                </c:pt>
                <c:pt idx="77">
                  <c:v>496.721463512924</c:v>
                </c:pt>
                <c:pt idx="78">
                  <c:v>480.164586783613</c:v>
                </c:pt>
                <c:pt idx="79">
                  <c:v>462.55042920168398</c:v>
                </c:pt>
                <c:pt idx="80">
                  <c:v>443.81092112306902</c:v>
                </c:pt>
                <c:pt idx="81">
                  <c:v>423.87508428443499</c:v>
                </c:pt>
                <c:pt idx="82">
                  <c:v>402.66918592801699</c:v>
                </c:pt>
                <c:pt idx="83">
                  <c:v>380.11843557882702</c:v>
                </c:pt>
                <c:pt idx="84">
                  <c:v>356.14542290066601</c:v>
                </c:pt>
                <c:pt idx="85">
                  <c:v>330.671784984608</c:v>
                </c:pt>
                <c:pt idx="86">
                  <c:v>303.61542928171298</c:v>
                </c:pt>
                <c:pt idx="87">
                  <c:v>274.89416564014903</c:v>
                </c:pt>
                <c:pt idx="88">
                  <c:v>244.42574823301999</c:v>
                </c:pt>
                <c:pt idx="89">
                  <c:v>212.126734950931</c:v>
                </c:pt>
                <c:pt idx="90">
                  <c:v>177.91441758235499</c:v>
                </c:pt>
                <c:pt idx="91">
                  <c:v>141.70902641933799</c:v>
                </c:pt>
                <c:pt idx="92">
                  <c:v>103.432966628354</c:v>
                </c:pt>
                <c:pt idx="93">
                  <c:v>63.010177560971201</c:v>
                </c:pt>
                <c:pt idx="94">
                  <c:v>20.366713308794001</c:v>
                </c:pt>
                <c:pt idx="95">
                  <c:v>-24.5693636482256</c:v>
                </c:pt>
                <c:pt idx="96">
                  <c:v>-69.877045880434792</c:v>
                </c:pt>
              </c:numCache>
            </c:numRef>
          </c:val>
          <c:smooth val="0"/>
          <c:extLst xmlns:c16r2="http://schemas.microsoft.com/office/drawing/2015/06/chart">
            <c:ext xmlns:c16="http://schemas.microsoft.com/office/drawing/2014/chart" uri="{C3380CC4-5D6E-409C-BE32-E72D297353CC}">
              <c16:uniqueId val="{00000001-D13D-4B33-B286-4411286D0021}"/>
            </c:ext>
          </c:extLst>
        </c:ser>
        <c:ser>
          <c:idx val="2"/>
          <c:order val="2"/>
          <c:tx>
            <c:strRef>
              <c:f>'繰下げ分析(Fig.14 R)'!$E$1</c:f>
              <c:strCache>
                <c:ptCount val="1"/>
                <c:pt idx="0">
                  <c:v>Case A2</c:v>
                </c:pt>
              </c:strCache>
            </c:strRef>
          </c:tx>
          <c:spPr>
            <a:ln w="28575" cap="rnd">
              <a:solidFill>
                <a:srgbClr val="FFC000"/>
              </a:solidFill>
              <a:prstDash val="sysDot"/>
              <a:round/>
            </a:ln>
            <a:effectLst/>
          </c:spPr>
          <c:marker>
            <c:symbol val="none"/>
          </c:marker>
          <c:cat>
            <c:numRef>
              <c:f>'繰下げ分析(Fig.14 R)'!$B$3:$B$99</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'繰下げ分析(Fig.14 R)'!$E$3:$E$99</c:f>
              <c:numCache>
                <c:formatCode>General</c:formatCode>
                <c:ptCount val="97"/>
                <c:pt idx="0">
                  <c:v>173.81161530331201</c:v>
                </c:pt>
                <c:pt idx="1">
                  <c:v>171.31153892363901</c:v>
                </c:pt>
                <c:pt idx="2">
                  <c:v>170.450034688616</c:v>
                </c:pt>
                <c:pt idx="3">
                  <c:v>170.925845709393</c:v>
                </c:pt>
                <c:pt idx="4">
                  <c:v>172.56276321749601</c:v>
                </c:pt>
                <c:pt idx="5">
                  <c:v>175.49225481978399</c:v>
                </c:pt>
                <c:pt idx="6">
                  <c:v>179.782462939955</c:v>
                </c:pt>
                <c:pt idx="7">
                  <c:v>185.35113389002299</c:v>
                </c:pt>
                <c:pt idx="8">
                  <c:v>192.29652514007199</c:v>
                </c:pt>
                <c:pt idx="9">
                  <c:v>200.74340206084199</c:v>
                </c:pt>
                <c:pt idx="10">
                  <c:v>209.844400829596</c:v>
                </c:pt>
                <c:pt idx="11">
                  <c:v>219.586991513181</c:v>
                </c:pt>
                <c:pt idx="12">
                  <c:v>230.184992047923</c:v>
                </c:pt>
                <c:pt idx="13">
                  <c:v>241.542695729646</c:v>
                </c:pt>
                <c:pt idx="14">
                  <c:v>253.51658883676001</c:v>
                </c:pt>
                <c:pt idx="15">
                  <c:v>266.30932676530301</c:v>
                </c:pt>
                <c:pt idx="16">
                  <c:v>279.80636930432001</c:v>
                </c:pt>
                <c:pt idx="17">
                  <c:v>293.40782745111801</c:v>
                </c:pt>
                <c:pt idx="18">
                  <c:v>307.07892914316102</c:v>
                </c:pt>
                <c:pt idx="19">
                  <c:v>320.83881761742498</c:v>
                </c:pt>
                <c:pt idx="20">
                  <c:v>334.443523972945</c:v>
                </c:pt>
                <c:pt idx="21">
                  <c:v>348.06285491265601</c:v>
                </c:pt>
                <c:pt idx="22">
                  <c:v>361.629545862344</c:v>
                </c:pt>
                <c:pt idx="23">
                  <c:v>374.9990774382</c:v>
                </c:pt>
                <c:pt idx="24">
                  <c:v>388.20098066484002</c:v>
                </c:pt>
                <c:pt idx="25">
                  <c:v>401.16520512316299</c:v>
                </c:pt>
                <c:pt idx="26">
                  <c:v>414.04050278854299</c:v>
                </c:pt>
                <c:pt idx="27">
                  <c:v>426.49201770627701</c:v>
                </c:pt>
                <c:pt idx="28">
                  <c:v>438.51885481064102</c:v>
                </c:pt>
                <c:pt idx="29">
                  <c:v>450.127719345603</c:v>
                </c:pt>
                <c:pt idx="30">
                  <c:v>461.46944939407501</c:v>
                </c:pt>
                <c:pt idx="31">
                  <c:v>472.605728085826</c:v>
                </c:pt>
                <c:pt idx="32">
                  <c:v>483.58693822394002</c:v>
                </c:pt>
                <c:pt idx="33">
                  <c:v>494.40852056836701</c:v>
                </c:pt>
                <c:pt idx="34">
                  <c:v>505.05399275298902</c:v>
                </c:pt>
                <c:pt idx="35">
                  <c:v>515.53998666666996</c:v>
                </c:pt>
                <c:pt idx="36">
                  <c:v>525.852010147241</c:v>
                </c:pt>
                <c:pt idx="37">
                  <c:v>535.95885398277198</c:v>
                </c:pt>
                <c:pt idx="38">
                  <c:v>545.81922601798897</c:v>
                </c:pt>
                <c:pt idx="39">
                  <c:v>555.38408414067305</c:v>
                </c:pt>
                <c:pt idx="40">
                  <c:v>564.64772210702995</c:v>
                </c:pt>
                <c:pt idx="41">
                  <c:v>573.64192489168397</c:v>
                </c:pt>
                <c:pt idx="42">
                  <c:v>582.32920348696405</c:v>
                </c:pt>
                <c:pt idx="43">
                  <c:v>590.65230510290803</c:v>
                </c:pt>
                <c:pt idx="44">
                  <c:v>598.56673656515704</c:v>
                </c:pt>
                <c:pt idx="45">
                  <c:v>605.96377722238401</c:v>
                </c:pt>
                <c:pt idx="46">
                  <c:v>612.85944372066899</c:v>
                </c:pt>
                <c:pt idx="47">
                  <c:v>619.160046159736</c:v>
                </c:pt>
                <c:pt idx="48">
                  <c:v>624.80661547750697</c:v>
                </c:pt>
                <c:pt idx="49">
                  <c:v>629.72842103346204</c:v>
                </c:pt>
                <c:pt idx="50">
                  <c:v>633.87801159439505</c:v>
                </c:pt>
                <c:pt idx="51">
                  <c:v>637.24730728522695</c:v>
                </c:pt>
                <c:pt idx="52">
                  <c:v>640.17202127010603</c:v>
                </c:pt>
                <c:pt idx="53">
                  <c:v>642.65333722194202</c:v>
                </c:pt>
                <c:pt idx="54">
                  <c:v>644.68553560529801</c:v>
                </c:pt>
                <c:pt idx="55">
                  <c:v>646.32713727534804</c:v>
                </c:pt>
                <c:pt idx="56">
                  <c:v>647.17542918337006</c:v>
                </c:pt>
                <c:pt idx="57">
                  <c:v>647.15476464618996</c:v>
                </c:pt>
                <c:pt idx="58">
                  <c:v>646.23032128720399</c:v>
                </c:pt>
                <c:pt idx="59">
                  <c:v>644.36677165398703</c:v>
                </c:pt>
                <c:pt idx="60">
                  <c:v>641.54448164822202</c:v>
                </c:pt>
                <c:pt idx="61">
                  <c:v>637.68952639499696</c:v>
                </c:pt>
                <c:pt idx="62">
                  <c:v>632.72042899041105</c:v>
                </c:pt>
                <c:pt idx="63">
                  <c:v>626.60877857190496</c:v>
                </c:pt>
                <c:pt idx="64">
                  <c:v>619.33011614843804</c:v>
                </c:pt>
                <c:pt idx="65">
                  <c:v>610.87343316387398</c:v>
                </c:pt>
                <c:pt idx="66">
                  <c:v>601.22815488317997</c:v>
                </c:pt>
                <c:pt idx="67">
                  <c:v>590.88371920300699</c:v>
                </c:pt>
                <c:pt idx="68">
                  <c:v>579.41661729302405</c:v>
                </c:pt>
                <c:pt idx="69">
                  <c:v>566.850042179875</c:v>
                </c:pt>
                <c:pt idx="70">
                  <c:v>553.206770481278</c:v>
                </c:pt>
                <c:pt idx="71">
                  <c:v>538.504756308227</c:v>
                </c:pt>
                <c:pt idx="72">
                  <c:v>522.75216958692999</c:v>
                </c:pt>
                <c:pt idx="73">
                  <c:v>505.94771039696201</c:v>
                </c:pt>
                <c:pt idx="74">
                  <c:v>488.07631069999002</c:v>
                </c:pt>
                <c:pt idx="75">
                  <c:v>469.110039914092</c:v>
                </c:pt>
                <c:pt idx="76">
                  <c:v>449.00830382956099</c:v>
                </c:pt>
                <c:pt idx="77">
                  <c:v>427.71964507901703</c:v>
                </c:pt>
                <c:pt idx="78">
                  <c:v>405.182089817058</c:v>
                </c:pt>
                <c:pt idx="79">
                  <c:v>381.32714715179998</c:v>
                </c:pt>
                <c:pt idx="80">
                  <c:v>356.07610742003698</c:v>
                </c:pt>
                <c:pt idx="81">
                  <c:v>329.34565405406499</c:v>
                </c:pt>
                <c:pt idx="82">
                  <c:v>301.04826034588001</c:v>
                </c:pt>
                <c:pt idx="83">
                  <c:v>271.09401970342901</c:v>
                </c:pt>
                <c:pt idx="84">
                  <c:v>239.38932439309801</c:v>
                </c:pt>
                <c:pt idx="85">
                  <c:v>205.83876544564299</c:v>
                </c:pt>
                <c:pt idx="86">
                  <c:v>170.34226783496001</c:v>
                </c:pt>
                <c:pt idx="87">
                  <c:v>132.798880421636</c:v>
                </c:pt>
                <c:pt idx="88">
                  <c:v>93.106772720832495</c:v>
                </c:pt>
                <c:pt idx="89">
                  <c:v>51.1620375901676</c:v>
                </c:pt>
                <c:pt idx="90">
                  <c:v>6.8605000778910306</c:v>
                </c:pt>
                <c:pt idx="91">
                  <c:v>-39.900079265793103</c:v>
                </c:pt>
                <c:pt idx="92">
                  <c:v>-86.5527548425585</c:v>
                </c:pt>
                <c:pt idx="93">
                  <c:v>-133.765103789232</c:v>
                </c:pt>
                <c:pt idx="94">
                  <c:v>-181.52392363143699</c:v>
                </c:pt>
                <c:pt idx="95">
                  <c:v>-229.8106506135</c:v>
                </c:pt>
                <c:pt idx="96">
                  <c:v>-278.60090159774302</c:v>
                </c:pt>
              </c:numCache>
            </c:numRef>
          </c:val>
          <c:smooth val="0"/>
          <c:extLst xmlns:c16r2="http://schemas.microsoft.com/office/drawing/2015/06/chart">
            <c:ext xmlns:c16="http://schemas.microsoft.com/office/drawing/2014/chart" uri="{C3380CC4-5D6E-409C-BE32-E72D297353CC}">
              <c16:uniqueId val="{00000002-D13D-4B33-B286-4411286D0021}"/>
            </c:ext>
          </c:extLst>
        </c:ser>
        <c:ser>
          <c:idx val="3"/>
          <c:order val="3"/>
          <c:tx>
            <c:strRef>
              <c:f>'繰下げ分析(Fig.14 R)'!$F$1</c:f>
              <c:strCache>
                <c:ptCount val="1"/>
                <c:pt idx="0">
                  <c:v>Case A3</c:v>
                </c:pt>
              </c:strCache>
            </c:strRef>
          </c:tx>
          <c:spPr>
            <a:ln w="28575" cap="rnd" cmpd="sng">
              <a:solidFill>
                <a:srgbClr val="00B050"/>
              </a:solidFill>
              <a:prstDash val="lgDashDotDot"/>
              <a:round/>
            </a:ln>
            <a:effectLst/>
          </c:spPr>
          <c:marker>
            <c:symbol val="none"/>
          </c:marker>
          <c:cat>
            <c:numRef>
              <c:f>'繰下げ分析(Fig.14 R)'!$B$3:$B$99</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'繰下げ分析(Fig.14 R)'!$F$3:$F$99</c:f>
              <c:numCache>
                <c:formatCode>General</c:formatCode>
                <c:ptCount val="97"/>
                <c:pt idx="0">
                  <c:v>173.81161530331201</c:v>
                </c:pt>
                <c:pt idx="1">
                  <c:v>171.31153892363901</c:v>
                </c:pt>
                <c:pt idx="2">
                  <c:v>170.450034688616</c:v>
                </c:pt>
                <c:pt idx="3">
                  <c:v>170.92584570939101</c:v>
                </c:pt>
                <c:pt idx="4">
                  <c:v>172.56276321749201</c:v>
                </c:pt>
                <c:pt idx="5">
                  <c:v>175.492254819778</c:v>
                </c:pt>
                <c:pt idx="6">
                  <c:v>179.793895530936</c:v>
                </c:pt>
                <c:pt idx="7">
                  <c:v>185.395464521348</c:v>
                </c:pt>
                <c:pt idx="8">
                  <c:v>192.40199230395399</c:v>
                </c:pt>
                <c:pt idx="9">
                  <c:v>200.946431969777</c:v>
                </c:pt>
                <c:pt idx="10">
                  <c:v>210.18226468364301</c:v>
                </c:pt>
                <c:pt idx="11">
                  <c:v>220.09540643038201</c:v>
                </c:pt>
                <c:pt idx="12">
                  <c:v>230.89651477316301</c:v>
                </c:pt>
                <c:pt idx="13">
                  <c:v>242.49042851367099</c:v>
                </c:pt>
                <c:pt idx="14">
                  <c:v>254.736619869576</c:v>
                </c:pt>
                <c:pt idx="15">
                  <c:v>267.84205988370599</c:v>
                </c:pt>
                <c:pt idx="16">
                  <c:v>281.69743798520602</c:v>
                </c:pt>
                <c:pt idx="17">
                  <c:v>295.67432645691798</c:v>
                </c:pt>
                <c:pt idx="18">
                  <c:v>309.776161904655</c:v>
                </c:pt>
                <c:pt idx="19">
                  <c:v>324.02105483180998</c:v>
                </c:pt>
                <c:pt idx="20">
                  <c:v>338.16467379396698</c:v>
                </c:pt>
                <c:pt idx="21">
                  <c:v>352.379714446788</c:v>
                </c:pt>
                <c:pt idx="22">
                  <c:v>366.60515511542798</c:v>
                </c:pt>
                <c:pt idx="23">
                  <c:v>380.69057958467101</c:v>
                </c:pt>
                <c:pt idx="24">
                  <c:v>394.662852144618</c:v>
                </c:pt>
                <c:pt idx="25">
                  <c:v>408.43568484171197</c:v>
                </c:pt>
                <c:pt idx="26">
                  <c:v>422.12727568917501</c:v>
                </c:pt>
                <c:pt idx="27">
                  <c:v>435.379682150051</c:v>
                </c:pt>
                <c:pt idx="28">
                  <c:v>448.18074437123499</c:v>
                </c:pt>
                <c:pt idx="29">
                  <c:v>460.53266193906899</c:v>
                </c:pt>
                <c:pt idx="30">
                  <c:v>472.58459135764502</c:v>
                </c:pt>
                <c:pt idx="31">
                  <c:v>484.39409489852602</c:v>
                </c:pt>
                <c:pt idx="32">
                  <c:v>496.01104362734702</c:v>
                </c:pt>
                <c:pt idx="33">
                  <c:v>507.441735515142</c:v>
                </c:pt>
                <c:pt idx="34">
                  <c:v>518.67869176047896</c:v>
                </c:pt>
                <c:pt idx="35">
                  <c:v>529.73599487876299</c:v>
                </c:pt>
                <c:pt idx="36">
                  <c:v>540.57060718991499</c:v>
                </c:pt>
                <c:pt idx="37">
                  <c:v>551.12152551841098</c:v>
                </c:pt>
                <c:pt idx="38">
                  <c:v>561.327117984506</c:v>
                </c:pt>
                <c:pt idx="39">
                  <c:v>571.13412096873799</c:v>
                </c:pt>
                <c:pt idx="40">
                  <c:v>580.51886862532797</c:v>
                </c:pt>
                <c:pt idx="41">
                  <c:v>589.51470339398998</c:v>
                </c:pt>
                <c:pt idx="42">
                  <c:v>598.10225723219003</c:v>
                </c:pt>
                <c:pt idx="43">
                  <c:v>606.23686274691499</c:v>
                </c:pt>
                <c:pt idx="44">
                  <c:v>613.87391350330404</c:v>
                </c:pt>
                <c:pt idx="45">
                  <c:v>620.941864669653</c:v>
                </c:pt>
                <c:pt idx="46">
                  <c:v>627.41063890976602</c:v>
                </c:pt>
                <c:pt idx="47">
                  <c:v>633.19600654606802</c:v>
                </c:pt>
                <c:pt idx="48">
                  <c:v>638.23262871258305</c:v>
                </c:pt>
                <c:pt idx="49">
                  <c:v>642.45220907594899</c:v>
                </c:pt>
                <c:pt idx="50">
                  <c:v>645.79410000771304</c:v>
                </c:pt>
                <c:pt idx="51">
                  <c:v>648.25578452913703</c:v>
                </c:pt>
                <c:pt idx="52">
                  <c:v>650.16026528237205</c:v>
                </c:pt>
                <c:pt idx="53">
                  <c:v>651.49369072670299</c:v>
                </c:pt>
                <c:pt idx="54">
                  <c:v>652.246794805474</c:v>
                </c:pt>
                <c:pt idx="55">
                  <c:v>652.45560797632299</c:v>
                </c:pt>
                <c:pt idx="56">
                  <c:v>651.70702879591204</c:v>
                </c:pt>
                <c:pt idx="57">
                  <c:v>649.95470784092697</c:v>
                </c:pt>
                <c:pt idx="58">
                  <c:v>647.17343825258001</c:v>
                </c:pt>
                <c:pt idx="59">
                  <c:v>643.32540032166401</c:v>
                </c:pt>
                <c:pt idx="60">
                  <c:v>638.38539946093397</c:v>
                </c:pt>
                <c:pt idx="61">
                  <c:v>632.28300873898797</c:v>
                </c:pt>
                <c:pt idx="62">
                  <c:v>624.92256905212503</c:v>
                </c:pt>
                <c:pt idx="63">
                  <c:v>616.25524346903205</c:v>
                </c:pt>
                <c:pt idx="64">
                  <c:v>606.24472560101106</c:v>
                </c:pt>
                <c:pt idx="65">
                  <c:v>594.86422458696904</c:v>
                </c:pt>
                <c:pt idx="66">
                  <c:v>582.08526867653995</c:v>
                </c:pt>
                <c:pt idx="67">
                  <c:v>568.38560611114701</c:v>
                </c:pt>
                <c:pt idx="68">
                  <c:v>553.33475033252705</c:v>
                </c:pt>
                <c:pt idx="69">
                  <c:v>536.95022055246204</c:v>
                </c:pt>
                <c:pt idx="70">
                  <c:v>519.25236454985804</c:v>
                </c:pt>
                <c:pt idx="71">
                  <c:v>500.25866408589002</c:v>
                </c:pt>
                <c:pt idx="72">
                  <c:v>479.97728495841301</c:v>
                </c:pt>
                <c:pt idx="73">
                  <c:v>458.40679378193198</c:v>
                </c:pt>
                <c:pt idx="74">
                  <c:v>435.531899822865</c:v>
                </c:pt>
                <c:pt idx="75">
                  <c:v>411.32362211150303</c:v>
                </c:pt>
                <c:pt idx="76">
                  <c:v>385.73886949700801</c:v>
                </c:pt>
                <c:pt idx="77">
                  <c:v>358.72184307483599</c:v>
                </c:pt>
                <c:pt idx="78">
                  <c:v>330.20430771042101</c:v>
                </c:pt>
                <c:pt idx="79">
                  <c:v>300.10930729903299</c:v>
                </c:pt>
                <c:pt idx="80">
                  <c:v>268.347492646511</c:v>
                </c:pt>
                <c:pt idx="81">
                  <c:v>234.82320983451601</c:v>
                </c:pt>
                <c:pt idx="82">
                  <c:v>199.43513956957901</c:v>
                </c:pt>
                <c:pt idx="83">
                  <c:v>162.07826088205101</c:v>
                </c:pt>
                <c:pt idx="84">
                  <c:v>122.64277066164</c:v>
                </c:pt>
                <c:pt idx="85">
                  <c:v>81.016216086013998</c:v>
                </c:pt>
                <c:pt idx="86">
                  <c:v>37.080542071582798</c:v>
                </c:pt>
                <c:pt idx="87">
                  <c:v>-9.2839609340304712</c:v>
                </c:pt>
                <c:pt idx="88">
                  <c:v>-56.809290108421401</c:v>
                </c:pt>
                <c:pt idx="89">
                  <c:v>-104.92483050769199</c:v>
                </c:pt>
                <c:pt idx="90">
                  <c:v>-153.642670977959</c:v>
                </c:pt>
                <c:pt idx="91">
                  <c:v>-202.96877409481399</c:v>
                </c:pt>
                <c:pt idx="92">
                  <c:v>-252.903781900155</c:v>
                </c:pt>
                <c:pt idx="93">
                  <c:v>-303.44355953728501</c:v>
                </c:pt>
                <c:pt idx="94">
                  <c:v>-354.57834185555998</c:v>
                </c:pt>
                <c:pt idx="95">
                  <c:v>-406.29267636315097</c:v>
                </c:pt>
                <c:pt idx="96">
                  <c:v>-458.56492743026001</c:v>
                </c:pt>
              </c:numCache>
            </c:numRef>
          </c:val>
          <c:smooth val="0"/>
          <c:extLst xmlns:c16r2="http://schemas.microsoft.com/office/drawing/2015/06/chart">
            <c:ext xmlns:c16="http://schemas.microsoft.com/office/drawing/2014/chart" uri="{C3380CC4-5D6E-409C-BE32-E72D297353CC}">
              <c16:uniqueId val="{00000003-D13D-4B33-B286-4411286D0021}"/>
            </c:ext>
          </c:extLst>
        </c:ser>
        <c:ser>
          <c:idx val="4"/>
          <c:order val="4"/>
          <c:tx>
            <c:strRef>
              <c:f>'繰下げ分析(Fig.14 R)'!$G$1</c:f>
              <c:strCache>
                <c:ptCount val="1"/>
                <c:pt idx="0">
                  <c:v>Case A4</c:v>
                </c:pt>
              </c:strCache>
            </c:strRef>
          </c:tx>
          <c:spPr>
            <a:ln w="28575" cap="rnd" cmpd="dbl">
              <a:solidFill>
                <a:srgbClr val="ED1BC0"/>
              </a:solidFill>
              <a:prstDash val="solid"/>
              <a:round/>
            </a:ln>
            <a:effectLst/>
          </c:spPr>
          <c:marker>
            <c:symbol val="none"/>
          </c:marker>
          <c:cat>
            <c:numRef>
              <c:f>'繰下げ分析(Fig.14 R)'!$B$3:$B$99</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'繰下げ分析(Fig.14 R)'!$G$3:$G$99</c:f>
              <c:numCache>
                <c:formatCode>General</c:formatCode>
                <c:ptCount val="97"/>
                <c:pt idx="0">
                  <c:v>173.81161530331201</c:v>
                </c:pt>
                <c:pt idx="1">
                  <c:v>171.31153892363901</c:v>
                </c:pt>
                <c:pt idx="2">
                  <c:v>170.45003468861501</c:v>
                </c:pt>
                <c:pt idx="3">
                  <c:v>170.92584570938999</c:v>
                </c:pt>
                <c:pt idx="4">
                  <c:v>172.56276321748899</c:v>
                </c:pt>
                <c:pt idx="5">
                  <c:v>175.492254819772</c:v>
                </c:pt>
                <c:pt idx="6">
                  <c:v>179.80532812192001</c:v>
                </c:pt>
                <c:pt idx="7">
                  <c:v>185.43975772896201</c:v>
                </c:pt>
                <c:pt idx="8">
                  <c:v>192.50728236843699</c:v>
                </c:pt>
                <c:pt idx="9">
                  <c:v>201.14898453565601</c:v>
                </c:pt>
                <c:pt idx="10">
                  <c:v>210.51920052343601</c:v>
                </c:pt>
                <c:pt idx="11">
                  <c:v>220.60249780100801</c:v>
                </c:pt>
                <c:pt idx="12">
                  <c:v>231.60638034080699</c:v>
                </c:pt>
                <c:pt idx="13">
                  <c:v>243.43622100026599</c:v>
                </c:pt>
                <c:pt idx="14">
                  <c:v>255.954478628956</c:v>
                </c:pt>
                <c:pt idx="15">
                  <c:v>269.37242443825397</c:v>
                </c:pt>
                <c:pt idx="16">
                  <c:v>283.58596942979898</c:v>
                </c:pt>
                <c:pt idx="17">
                  <c:v>297.93814032081798</c:v>
                </c:pt>
                <c:pt idx="18">
                  <c:v>312.47058360175902</c:v>
                </c:pt>
                <c:pt idx="19">
                  <c:v>327.20037805647303</c:v>
                </c:pt>
                <c:pt idx="20">
                  <c:v>341.882828516377</c:v>
                </c:pt>
                <c:pt idx="21">
                  <c:v>356.69351139687399</c:v>
                </c:pt>
                <c:pt idx="22">
                  <c:v>371.57763972577902</c:v>
                </c:pt>
                <c:pt idx="23">
                  <c:v>386.37890963587802</c:v>
                </c:pt>
                <c:pt idx="24">
                  <c:v>401.12151662244099</c:v>
                </c:pt>
                <c:pt idx="25">
                  <c:v>415.70293093924499</c:v>
                </c:pt>
                <c:pt idx="26">
                  <c:v>430.21079801851897</c:v>
                </c:pt>
                <c:pt idx="27">
                  <c:v>444.26409010717401</c:v>
                </c:pt>
                <c:pt idx="28">
                  <c:v>457.83938665854402</c:v>
                </c:pt>
                <c:pt idx="29">
                  <c:v>470.93438367602499</c:v>
                </c:pt>
                <c:pt idx="30">
                  <c:v>483.69655496494101</c:v>
                </c:pt>
                <c:pt idx="31">
                  <c:v>496.17933864596</c:v>
                </c:pt>
                <c:pt idx="32">
                  <c:v>508.43209208385002</c:v>
                </c:pt>
                <c:pt idx="33">
                  <c:v>520.47196995429704</c:v>
                </c:pt>
                <c:pt idx="34">
                  <c:v>532.300495534736</c:v>
                </c:pt>
                <c:pt idx="35">
                  <c:v>543.92919941860703</c:v>
                </c:pt>
                <c:pt idx="36">
                  <c:v>555.28649568337403</c:v>
                </c:pt>
                <c:pt idx="37">
                  <c:v>566.28158581447997</c:v>
                </c:pt>
                <c:pt idx="38">
                  <c:v>576.83249783046301</c:v>
                </c:pt>
                <c:pt idx="39">
                  <c:v>586.881745450273</c:v>
                </c:pt>
                <c:pt idx="40">
                  <c:v>596.38770106293805</c:v>
                </c:pt>
                <c:pt idx="41">
                  <c:v>605.38526371653995</c:v>
                </c:pt>
                <c:pt idx="42">
                  <c:v>613.87318569030901</c:v>
                </c:pt>
                <c:pt idx="43">
                  <c:v>621.81938474960396</c:v>
                </c:pt>
                <c:pt idx="44">
                  <c:v>629.17914087121505</c:v>
                </c:pt>
                <c:pt idx="45">
                  <c:v>635.91808309204703</c:v>
                </c:pt>
                <c:pt idx="46">
                  <c:v>641.96003881186004</c:v>
                </c:pt>
                <c:pt idx="47">
                  <c:v>647.23023949795299</c:v>
                </c:pt>
                <c:pt idx="48">
                  <c:v>651.65697743570001</c:v>
                </c:pt>
                <c:pt idx="49">
                  <c:v>655.17439139952296</c:v>
                </c:pt>
                <c:pt idx="50">
                  <c:v>657.708639642908</c:v>
                </c:pt>
                <c:pt idx="51">
                  <c:v>659.26276572468498</c:v>
                </c:pt>
                <c:pt idx="52">
                  <c:v>660.14706364760104</c:v>
                </c:pt>
                <c:pt idx="53">
                  <c:v>660.33264739748404</c:v>
                </c:pt>
                <c:pt idx="54">
                  <c:v>659.80670571745304</c:v>
                </c:pt>
                <c:pt idx="55">
                  <c:v>658.58277914652297</c:v>
                </c:pt>
                <c:pt idx="56">
                  <c:v>656.23737919703501</c:v>
                </c:pt>
                <c:pt idx="57">
                  <c:v>652.75345479406201</c:v>
                </c:pt>
                <c:pt idx="58">
                  <c:v>648.11541460522994</c:v>
                </c:pt>
                <c:pt idx="59">
                  <c:v>642.28294633817598</c:v>
                </c:pt>
                <c:pt idx="60">
                  <c:v>635.22529281124105</c:v>
                </c:pt>
                <c:pt idx="61">
                  <c:v>626.875524669181</c:v>
                </c:pt>
                <c:pt idx="62">
                  <c:v>617.12380284727999</c:v>
                </c:pt>
                <c:pt idx="63">
                  <c:v>605.90086506576404</c:v>
                </c:pt>
                <c:pt idx="64">
                  <c:v>593.15855775721195</c:v>
                </c:pt>
                <c:pt idx="65">
                  <c:v>578.85430842849996</c:v>
                </c:pt>
                <c:pt idx="66">
                  <c:v>562.94175041702204</c:v>
                </c:pt>
                <c:pt idx="67">
                  <c:v>545.88694350723199</c:v>
                </c:pt>
                <c:pt idx="68">
                  <c:v>527.25242381105897</c:v>
                </c:pt>
                <c:pt idx="69">
                  <c:v>507.05003752670001</c:v>
                </c:pt>
                <c:pt idx="70">
                  <c:v>485.29770394836203</c:v>
                </c:pt>
                <c:pt idx="71">
                  <c:v>462.01243250827702</c:v>
                </c:pt>
                <c:pt idx="72">
                  <c:v>437.20238472759502</c:v>
                </c:pt>
                <c:pt idx="73">
                  <c:v>410.86599351829</c:v>
                </c:pt>
                <c:pt idx="74">
                  <c:v>382.98774518037101</c:v>
                </c:pt>
                <c:pt idx="75">
                  <c:v>353.53760808117403</c:v>
                </c:pt>
                <c:pt idx="76">
                  <c:v>322.46999387607002</c:v>
                </c:pt>
                <c:pt idx="77">
                  <c:v>289.72476189320298</c:v>
                </c:pt>
                <c:pt idx="78">
                  <c:v>255.22741555338101</c:v>
                </c:pt>
                <c:pt idx="79">
                  <c:v>218.89253350996901</c:v>
                </c:pt>
                <c:pt idx="80">
                  <c:v>180.62012714081101</c:v>
                </c:pt>
                <c:pt idx="81">
                  <c:v>140.302205400943</c:v>
                </c:pt>
                <c:pt idx="82">
                  <c:v>97.823656742206595</c:v>
                </c:pt>
                <c:pt idx="83">
                  <c:v>53.064346245192702</c:v>
                </c:pt>
                <c:pt idx="84">
                  <c:v>5.8982759232684403</c:v>
                </c:pt>
                <c:pt idx="85">
                  <c:v>-43.8040503509934</c:v>
                </c:pt>
                <c:pt idx="86">
                  <c:v>-93.285970066521912</c:v>
                </c:pt>
                <c:pt idx="87">
                  <c:v>-143.34790159049999</c:v>
                </c:pt>
                <c:pt idx="88">
                  <c:v>-194.01132474598199</c:v>
                </c:pt>
                <c:pt idx="89">
                  <c:v>-245.295627871806</c:v>
                </c:pt>
                <c:pt idx="90">
                  <c:v>-297.21641448662098</c:v>
                </c:pt>
                <c:pt idx="91">
                  <c:v>-349.78325358989798</c:v>
                </c:pt>
                <c:pt idx="92">
                  <c:v>-403.00045331003702</c:v>
                </c:pt>
                <c:pt idx="93">
                  <c:v>-456.86751746607803</c:v>
                </c:pt>
                <c:pt idx="94">
                  <c:v>-511.37811798201898</c:v>
                </c:pt>
                <c:pt idx="95">
                  <c:v>-566.51991338702703</c:v>
                </c:pt>
                <c:pt idx="96">
                  <c:v>-622.27401533470004</c:v>
                </c:pt>
              </c:numCache>
            </c:numRef>
          </c:val>
          <c:smooth val="0"/>
          <c:extLst xmlns:c16r2="http://schemas.microsoft.com/office/drawing/2015/06/chart">
            <c:ext xmlns:c16="http://schemas.microsoft.com/office/drawing/2014/chart" uri="{C3380CC4-5D6E-409C-BE32-E72D297353CC}">
              <c16:uniqueId val="{00000004-D13D-4B33-B286-4411286D0021}"/>
            </c:ext>
          </c:extLst>
        </c:ser>
        <c:ser>
          <c:idx val="5"/>
          <c:order val="5"/>
          <c:tx>
            <c:strRef>
              <c:f>'繰下げ分析(Fig.14 R)'!$H$1</c:f>
              <c:strCache>
                <c:ptCount val="1"/>
                <c:pt idx="0">
                  <c:v>Case A5</c:v>
                </c:pt>
              </c:strCache>
            </c:strRef>
          </c:tx>
          <c:spPr>
            <a:ln w="28575" cap="rnd" cmpd="dbl">
              <a:solidFill>
                <a:srgbClr val="C00000"/>
              </a:solidFill>
              <a:prstDash val="dash"/>
              <a:round/>
            </a:ln>
            <a:effectLst/>
          </c:spPr>
          <c:marker>
            <c:symbol val="none"/>
          </c:marker>
          <c:cat>
            <c:numRef>
              <c:f>'繰下げ分析(Fig.14 R)'!$B$3:$B$99</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'繰下げ分析(Fig.14 R)'!$H$3:$H$99</c:f>
              <c:numCache>
                <c:formatCode>General</c:formatCode>
                <c:ptCount val="97"/>
                <c:pt idx="0">
                  <c:v>173.81161530331201</c:v>
                </c:pt>
                <c:pt idx="1">
                  <c:v>171.311540607924</c:v>
                </c:pt>
                <c:pt idx="2">
                  <c:v>170.45004296626999</c:v>
                </c:pt>
                <c:pt idx="3">
                  <c:v>170.92587182935</c:v>
                </c:pt>
                <c:pt idx="4">
                  <c:v>172.562823535197</c:v>
                </c:pt>
                <c:pt idx="5">
                  <c:v>175.49281139019499</c:v>
                </c:pt>
                <c:pt idx="6">
                  <c:v>179.811182512192</c:v>
                </c:pt>
                <c:pt idx="7">
                  <c:v>185.469046025262</c:v>
                </c:pt>
                <c:pt idx="8">
                  <c:v>192.601183529313</c:v>
                </c:pt>
                <c:pt idx="9">
                  <c:v>201.38166945702901</c:v>
                </c:pt>
                <c:pt idx="10">
                  <c:v>211.03286733425401</c:v>
                </c:pt>
                <c:pt idx="11">
                  <c:v>221.519021513556</c:v>
                </c:pt>
                <c:pt idx="12">
                  <c:v>233.039947650107</c:v>
                </c:pt>
                <c:pt idx="13">
                  <c:v>245.505080050722</c:v>
                </c:pt>
                <c:pt idx="14">
                  <c:v>258.76243252944897</c:v>
                </c:pt>
                <c:pt idx="15">
                  <c:v>273.02498952844599</c:v>
                </c:pt>
                <c:pt idx="16">
                  <c:v>288.199296765631</c:v>
                </c:pt>
                <c:pt idx="17">
                  <c:v>303.64495441862903</c:v>
                </c:pt>
                <c:pt idx="18">
                  <c:v>319.40143751956703</c:v>
                </c:pt>
                <c:pt idx="19">
                  <c:v>335.48564027623098</c:v>
                </c:pt>
                <c:pt idx="20">
                  <c:v>351.651117000326</c:v>
                </c:pt>
                <c:pt idx="21">
                  <c:v>368.06376173196901</c:v>
                </c:pt>
                <c:pt idx="22">
                  <c:v>384.87258866357001</c:v>
                </c:pt>
                <c:pt idx="23">
                  <c:v>401.753817392222</c:v>
                </c:pt>
                <c:pt idx="24">
                  <c:v>418.74971554099199</c:v>
                </c:pt>
                <c:pt idx="25">
                  <c:v>435.77316735511403</c:v>
                </c:pt>
                <c:pt idx="26">
                  <c:v>452.88790864887198</c:v>
                </c:pt>
                <c:pt idx="27">
                  <c:v>469.63853891411401</c:v>
                </c:pt>
                <c:pt idx="28">
                  <c:v>485.89789762389898</c:v>
                </c:pt>
                <c:pt idx="29">
                  <c:v>501.55774504738201</c:v>
                </c:pt>
                <c:pt idx="30">
                  <c:v>516.71838223507405</c:v>
                </c:pt>
                <c:pt idx="31">
                  <c:v>531.46008436257398</c:v>
                </c:pt>
                <c:pt idx="32">
                  <c:v>545.846880972912</c:v>
                </c:pt>
                <c:pt idx="33">
                  <c:v>559.87995798493296</c:v>
                </c:pt>
                <c:pt idx="34">
                  <c:v>573.54799489890297</c:v>
                </c:pt>
                <c:pt idx="35">
                  <c:v>586.88831819913696</c:v>
                </c:pt>
                <c:pt idx="36">
                  <c:v>599.87266858067903</c:v>
                </c:pt>
                <c:pt idx="37">
                  <c:v>612.40966695535701</c:v>
                </c:pt>
                <c:pt idx="38">
                  <c:v>624.31011476185301</c:v>
                </c:pt>
                <c:pt idx="39">
                  <c:v>635.37503147933103</c:v>
                </c:pt>
                <c:pt idx="40">
                  <c:v>645.44823908258797</c:v>
                </c:pt>
                <c:pt idx="41">
                  <c:v>654.57561249311004</c:v>
                </c:pt>
                <c:pt idx="42">
                  <c:v>662.78996762554698</c:v>
                </c:pt>
                <c:pt idx="43">
                  <c:v>670.07416871391501</c:v>
                </c:pt>
                <c:pt idx="44">
                  <c:v>676.35067177641497</c:v>
                </c:pt>
                <c:pt idx="45">
                  <c:v>681.70312304558195</c:v>
                </c:pt>
                <c:pt idx="46">
                  <c:v>686.13252542087196</c:v>
                </c:pt>
                <c:pt idx="47">
                  <c:v>689.52393825593003</c:v>
                </c:pt>
                <c:pt idx="48">
                  <c:v>691.77069493795204</c:v>
                </c:pt>
                <c:pt idx="49">
                  <c:v>692.83464487630295</c:v>
                </c:pt>
                <c:pt idx="50">
                  <c:v>692.42494727048597</c:v>
                </c:pt>
                <c:pt idx="51">
                  <c:v>690.766067377897</c:v>
                </c:pt>
                <c:pt idx="52">
                  <c:v>688.07703062713597</c:v>
                </c:pt>
                <c:pt idx="53">
                  <c:v>684.31575014488396</c:v>
                </c:pt>
                <c:pt idx="54">
                  <c:v>679.39975096358296</c:v>
                </c:pt>
                <c:pt idx="55">
                  <c:v>673.33803493907806</c:v>
                </c:pt>
                <c:pt idx="56">
                  <c:v>665.63870771172196</c:v>
                </c:pt>
                <c:pt idx="57">
                  <c:v>656.24207269372698</c:v>
                </c:pt>
                <c:pt idx="58">
                  <c:v>645.15692412396197</c:v>
                </c:pt>
                <c:pt idx="59">
                  <c:v>632.31524362859</c:v>
                </c:pt>
                <c:pt idx="60">
                  <c:v>617.80532011662694</c:v>
                </c:pt>
                <c:pt idx="61">
                  <c:v>601.64805730979197</c:v>
                </c:pt>
                <c:pt idx="62">
                  <c:v>583.60139238690397</c:v>
                </c:pt>
                <c:pt idx="63">
                  <c:v>563.54156077465097</c:v>
                </c:pt>
                <c:pt idx="64">
                  <c:v>541.40328790654496</c:v>
                </c:pt>
                <c:pt idx="65">
                  <c:v>517.14032977531599</c:v>
                </c:pt>
                <c:pt idx="66">
                  <c:v>490.58601536922203</c:v>
                </c:pt>
                <c:pt idx="67">
                  <c:v>462.12627878099602</c:v>
                </c:pt>
                <c:pt idx="68">
                  <c:v>431.31013159765803</c:v>
                </c:pt>
                <c:pt idx="69">
                  <c:v>398.09917455769698</c:v>
                </c:pt>
                <c:pt idx="70">
                  <c:v>362.48318501132201</c:v>
                </c:pt>
                <c:pt idx="71">
                  <c:v>324.46873243298</c:v>
                </c:pt>
                <c:pt idx="72">
                  <c:v>284.06144867913201</c:v>
                </c:pt>
                <c:pt idx="73">
                  <c:v>241.26044140213099</c:v>
                </c:pt>
                <c:pt idx="74">
                  <c:v>196.05145467548201</c:v>
                </c:pt>
                <c:pt idx="75">
                  <c:v>148.40477600020199</c:v>
                </c:pt>
                <c:pt idx="76">
                  <c:v>98.271520091625504</c:v>
                </c:pt>
                <c:pt idx="77">
                  <c:v>45.585340461408293</c:v>
                </c:pt>
                <c:pt idx="78">
                  <c:v>-9.7389056627108399</c:v>
                </c:pt>
                <c:pt idx="79">
                  <c:v>-66.209555647597895</c:v>
                </c:pt>
                <c:pt idx="80">
                  <c:v>-123.08238110342199</c:v>
                </c:pt>
                <c:pt idx="81">
                  <c:v>-180.37890055980299</c:v>
                </c:pt>
                <c:pt idx="82">
                  <c:v>-238.128042286647</c:v>
                </c:pt>
                <c:pt idx="83">
                  <c:v>-296.363864963347</c:v>
                </c:pt>
                <c:pt idx="84">
                  <c:v>-355.12420782776701</c:v>
                </c:pt>
                <c:pt idx="85">
                  <c:v>-414.44639406005001</c:v>
                </c:pt>
                <c:pt idx="86">
                  <c:v>-474.370605931711</c:v>
                </c:pt>
                <c:pt idx="87">
                  <c:v>-534.934524584869</c:v>
                </c:pt>
                <c:pt idx="88">
                  <c:v>-596.17264879552397</c:v>
                </c:pt>
                <c:pt idx="89">
                  <c:v>-658.11726985761197</c:v>
                </c:pt>
                <c:pt idx="90">
                  <c:v>-720.79717464220096</c:v>
                </c:pt>
                <c:pt idx="91">
                  <c:v>-784.23504340924899</c:v>
                </c:pt>
                <c:pt idx="92">
                  <c:v>-848.44870793562097</c:v>
                </c:pt>
                <c:pt idx="93">
                  <c:v>-913.45155875112198</c:v>
                </c:pt>
                <c:pt idx="94">
                  <c:v>-979.25124401052597</c:v>
                </c:pt>
                <c:pt idx="95">
                  <c:v>-1045.8490634698901</c:v>
                </c:pt>
                <c:pt idx="96">
                  <c:v>-1113.23888019784</c:v>
                </c:pt>
              </c:numCache>
            </c:numRef>
          </c:val>
          <c:smooth val="0"/>
          <c:extLst xmlns:c16r2="http://schemas.microsoft.com/office/drawing/2015/06/chart">
            <c:ext xmlns:c16="http://schemas.microsoft.com/office/drawing/2014/chart" uri="{C3380CC4-5D6E-409C-BE32-E72D297353CC}">
              <c16:uniqueId val="{00000005-D13D-4B33-B286-4411286D0021}"/>
            </c:ext>
          </c:extLst>
        </c:ser>
        <c:dLbls>
          <c:showLegendKey val="0"/>
          <c:showVal val="0"/>
          <c:showCatName val="0"/>
          <c:showSerName val="0"/>
          <c:showPercent val="0"/>
          <c:showBubbleSize val="0"/>
        </c:dLbls>
        <c:marker val="1"/>
        <c:smooth val="0"/>
        <c:axId val="346726784"/>
        <c:axId val="346728704"/>
      </c:lineChart>
      <c:catAx>
        <c:axId val="346726784"/>
        <c:scaling>
          <c:orientation val="minMax"/>
        </c:scaling>
        <c:delete val="0"/>
        <c:axPos val="b"/>
        <c:title>
          <c:tx>
            <c:rich>
              <a:bodyPr rot="0" vert="horz"/>
              <a:lstStyle/>
              <a:p>
                <a:pPr>
                  <a:defRPr/>
                </a:pPr>
                <a:r>
                  <a:rPr lang="en-US"/>
                  <a:t>Fiscal year</a:t>
                </a:r>
              </a:p>
            </c:rich>
          </c:tx>
          <c:layout>
            <c:manualLayout>
              <c:xMode val="edge"/>
              <c:yMode val="edge"/>
              <c:x val="0.46115087216121592"/>
              <c:y val="0.92562608374314226"/>
            </c:manualLayout>
          </c:layout>
          <c:overlay val="0"/>
          <c:spPr>
            <a:noFill/>
            <a:ln>
              <a:noFill/>
            </a:ln>
            <a:effectLst/>
          </c:spPr>
        </c:title>
        <c:numFmt formatCode="General" sourceLinked="1"/>
        <c:majorTickMark val="none"/>
        <c:minorTickMark val="none"/>
        <c:tickLblPos val="low"/>
        <c:spPr>
          <a:noFill/>
          <a:ln w="9525" cap="flat" cmpd="sng" algn="ctr">
            <a:solidFill>
              <a:schemeClr val="tx1">
                <a:lumMod val="15000"/>
                <a:lumOff val="85000"/>
              </a:schemeClr>
            </a:solidFill>
            <a:prstDash val="dash"/>
            <a:round/>
          </a:ln>
          <a:effectLst/>
        </c:spPr>
        <c:txPr>
          <a:bodyPr rot="-60000000" vert="horz"/>
          <a:lstStyle/>
          <a:p>
            <a:pPr>
              <a:defRPr/>
            </a:pPr>
            <a:endParaRPr lang="ja-JP"/>
          </a:p>
        </c:txPr>
        <c:crossAx val="346728704"/>
        <c:crosses val="autoZero"/>
        <c:auto val="1"/>
        <c:lblAlgn val="ctr"/>
        <c:lblOffset val="100"/>
        <c:tickLblSkip val="20"/>
        <c:noMultiLvlLbl val="0"/>
      </c:catAx>
      <c:valAx>
        <c:axId val="346728704"/>
        <c:scaling>
          <c:orientation val="minMax"/>
          <c:max val="800"/>
          <c:min val="-1200"/>
        </c:scaling>
        <c:delete val="0"/>
        <c:axPos val="l"/>
        <c:majorGridlines>
          <c:spPr>
            <a:ln w="9525" cap="flat" cmpd="sng" algn="ctr">
              <a:solidFill>
                <a:schemeClr val="tx1">
                  <a:lumMod val="15000"/>
                  <a:lumOff val="85000"/>
                </a:schemeClr>
              </a:solidFill>
              <a:prstDash val="dash"/>
              <a:round/>
            </a:ln>
            <a:effectLst/>
          </c:spPr>
        </c:majorGridlines>
        <c:title>
          <c:tx>
            <c:rich>
              <a:bodyPr rot="-5400000" vert="horz"/>
              <a:lstStyle/>
              <a:p>
                <a:pPr>
                  <a:defRPr/>
                </a:pPr>
                <a:r>
                  <a:rPr lang="en-US"/>
                  <a:t>Pension asset (tri.  yen)</a:t>
                </a:r>
                <a:endParaRPr lang="ja-JP"/>
              </a:p>
            </c:rich>
          </c:tx>
          <c:layout>
            <c:manualLayout>
              <c:xMode val="edge"/>
              <c:yMode val="edge"/>
              <c:x val="0"/>
              <c:y val="9.8740672144033939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346726784"/>
        <c:crosses val="autoZero"/>
        <c:crossBetween val="between"/>
        <c:majorUnit val="400"/>
      </c:valAx>
      <c:spPr>
        <a:solidFill>
          <a:schemeClr val="lt1"/>
        </a:solidFill>
        <a:ln w="12700" cap="flat" cmpd="sng" algn="ctr">
          <a:solidFill>
            <a:schemeClr val="dk1"/>
          </a:solidFill>
          <a:prstDash val="solid"/>
          <a:miter lim="800000"/>
        </a:ln>
        <a:effectLst/>
      </c:spPr>
    </c:plotArea>
    <c:legend>
      <c:legendPos val="b"/>
      <c:layout>
        <c:manualLayout>
          <c:xMode val="edge"/>
          <c:yMode val="edge"/>
          <c:x val="0.40880760484507217"/>
          <c:y val="0.29820424190867945"/>
          <c:w val="0.26673086541981861"/>
          <c:h val="0.47582878381628207"/>
        </c:manualLayout>
      </c:layout>
      <c:overlay val="1"/>
      <c:spPr>
        <a:solidFill>
          <a:sysClr val="window" lastClr="FFFFFF"/>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panose="02040604050505020304" pitchFamily="18" charset="0"/>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3280131411753"/>
          <c:y val="4.5931303658265976E-2"/>
          <c:w val="0.80752105815246511"/>
          <c:h val="0.7052016083035012"/>
        </c:manualLayout>
      </c:layout>
      <c:lineChart>
        <c:grouping val="standard"/>
        <c:varyColors val="0"/>
        <c:ser>
          <c:idx val="0"/>
          <c:order val="0"/>
          <c:tx>
            <c:strRef>
              <c:f>'前提(Fig.14 L)'!$A$6</c:f>
              <c:strCache>
                <c:ptCount val="1"/>
                <c:pt idx="0">
                  <c:v>Current</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'前提(Fig.14 L)'!$D$5:$N$5</c:f>
              <c:numCache>
                <c:formatCode>General</c:formatCode>
                <c:ptCount val="11"/>
                <c:pt idx="0">
                  <c:v>60</c:v>
                </c:pt>
                <c:pt idx="1">
                  <c:v>61</c:v>
                </c:pt>
                <c:pt idx="2">
                  <c:v>62</c:v>
                </c:pt>
                <c:pt idx="3">
                  <c:v>63</c:v>
                </c:pt>
                <c:pt idx="4">
                  <c:v>64</c:v>
                </c:pt>
                <c:pt idx="5">
                  <c:v>65</c:v>
                </c:pt>
                <c:pt idx="6">
                  <c:v>66</c:v>
                </c:pt>
                <c:pt idx="7">
                  <c:v>67</c:v>
                </c:pt>
                <c:pt idx="8">
                  <c:v>68</c:v>
                </c:pt>
                <c:pt idx="9">
                  <c:v>69</c:v>
                </c:pt>
                <c:pt idx="10">
                  <c:v>70</c:v>
                </c:pt>
              </c:numCache>
            </c:numRef>
          </c:cat>
          <c:val>
            <c:numRef>
              <c:f>'前提(Fig.14 L)'!$D$6:$N$6</c:f>
              <c:numCache>
                <c:formatCode>General</c:formatCode>
                <c:ptCount val="11"/>
                <c:pt idx="0">
                  <c:v>5.2964126E-2</c:v>
                </c:pt>
                <c:pt idx="1">
                  <c:v>1.9183856999999999E-2</c:v>
                </c:pt>
                <c:pt idx="2">
                  <c:v>1.8460987000000002E-2</c:v>
                </c:pt>
                <c:pt idx="3">
                  <c:v>2.1991928000000001E-2</c:v>
                </c:pt>
                <c:pt idx="4">
                  <c:v>1.1399103000000001E-2</c:v>
                </c:pt>
                <c:pt idx="5">
                  <c:v>0.86099999999999999</c:v>
                </c:pt>
                <c:pt idx="6">
                  <c:v>5.0000000000000001E-3</c:v>
                </c:pt>
                <c:pt idx="7">
                  <c:v>4.0000000000000001E-3</c:v>
                </c:pt>
                <c:pt idx="8">
                  <c:v>3.0000000000000001E-3</c:v>
                </c:pt>
                <c:pt idx="9">
                  <c:v>2E-3</c:v>
                </c:pt>
                <c:pt idx="10">
                  <c:v>1E-3</c:v>
                </c:pt>
              </c:numCache>
            </c:numRef>
          </c:val>
          <c:smooth val="0"/>
          <c:extLst xmlns:c16r2="http://schemas.microsoft.com/office/drawing/2015/06/chart">
            <c:ext xmlns:c16="http://schemas.microsoft.com/office/drawing/2014/chart" uri="{C3380CC4-5D6E-409C-BE32-E72D297353CC}">
              <c16:uniqueId val="{00000000-CDF4-4039-87F7-9D2D9C83B2AD}"/>
            </c:ext>
          </c:extLst>
        </c:ser>
        <c:ser>
          <c:idx val="1"/>
          <c:order val="1"/>
          <c:tx>
            <c:strRef>
              <c:f>'前提(Fig.14 L)'!$A$7</c:f>
              <c:strCache>
                <c:ptCount val="1"/>
                <c:pt idx="0">
                  <c:v>Case A1</c:v>
                </c:pt>
              </c:strCache>
            </c:strRef>
          </c:tx>
          <c:spPr>
            <a:ln w="28575" cap="rnd">
              <a:solidFill>
                <a:srgbClr val="FF0000"/>
              </a:solidFill>
              <a:round/>
            </a:ln>
            <a:effectLst/>
          </c:spPr>
          <c:marker>
            <c:symbol val="diamond"/>
            <c:size val="5"/>
            <c:spPr>
              <a:solidFill>
                <a:srgbClr val="FF0000"/>
              </a:solidFill>
              <a:ln w="9525">
                <a:solidFill>
                  <a:srgbClr val="FF0000"/>
                </a:solidFill>
              </a:ln>
              <a:effectLst/>
            </c:spPr>
          </c:marker>
          <c:cat>
            <c:numRef>
              <c:f>'前提(Fig.14 L)'!$D$5:$N$5</c:f>
              <c:numCache>
                <c:formatCode>General</c:formatCode>
                <c:ptCount val="11"/>
                <c:pt idx="0">
                  <c:v>60</c:v>
                </c:pt>
                <c:pt idx="1">
                  <c:v>61</c:v>
                </c:pt>
                <c:pt idx="2">
                  <c:v>62</c:v>
                </c:pt>
                <c:pt idx="3">
                  <c:v>63</c:v>
                </c:pt>
                <c:pt idx="4">
                  <c:v>64</c:v>
                </c:pt>
                <c:pt idx="5">
                  <c:v>65</c:v>
                </c:pt>
                <c:pt idx="6">
                  <c:v>66</c:v>
                </c:pt>
                <c:pt idx="7">
                  <c:v>67</c:v>
                </c:pt>
                <c:pt idx="8">
                  <c:v>68</c:v>
                </c:pt>
                <c:pt idx="9">
                  <c:v>69</c:v>
                </c:pt>
                <c:pt idx="10">
                  <c:v>70</c:v>
                </c:pt>
              </c:numCache>
            </c:numRef>
          </c:cat>
          <c:val>
            <c:numRef>
              <c:f>'前提(Fig.14 L)'!$D$7:$N$7</c:f>
              <c:numCache>
                <c:formatCode>General</c:formatCode>
                <c:ptCount val="11"/>
                <c:pt idx="0">
                  <c:v>5.2964126E-2</c:v>
                </c:pt>
                <c:pt idx="1">
                  <c:v>1.9183856999999999E-2</c:v>
                </c:pt>
                <c:pt idx="2">
                  <c:v>1.8460987000000002E-2</c:v>
                </c:pt>
                <c:pt idx="3">
                  <c:v>2.1991928000000001E-2</c:v>
                </c:pt>
                <c:pt idx="4">
                  <c:v>1.1399103000000001E-2</c:v>
                </c:pt>
                <c:pt idx="5">
                  <c:v>0.66100000000000003</c:v>
                </c:pt>
                <c:pt idx="6">
                  <c:v>4.4999999999999998E-2</c:v>
                </c:pt>
                <c:pt idx="7">
                  <c:v>4.3999999999999997E-2</c:v>
                </c:pt>
                <c:pt idx="8">
                  <c:v>4.3000000000000003E-2</c:v>
                </c:pt>
                <c:pt idx="9">
                  <c:v>4.2000000000000003E-2</c:v>
                </c:pt>
                <c:pt idx="10">
                  <c:v>4.1000000000000002E-2</c:v>
                </c:pt>
              </c:numCache>
            </c:numRef>
          </c:val>
          <c:smooth val="0"/>
          <c:extLst xmlns:c16r2="http://schemas.microsoft.com/office/drawing/2015/06/chart">
            <c:ext xmlns:c16="http://schemas.microsoft.com/office/drawing/2014/chart" uri="{C3380CC4-5D6E-409C-BE32-E72D297353CC}">
              <c16:uniqueId val="{00000001-CDF4-4039-87F7-9D2D9C83B2AD}"/>
            </c:ext>
          </c:extLst>
        </c:ser>
        <c:ser>
          <c:idx val="2"/>
          <c:order val="2"/>
          <c:tx>
            <c:strRef>
              <c:f>'前提(Fig.14 L)'!$A$8</c:f>
              <c:strCache>
                <c:ptCount val="1"/>
                <c:pt idx="0">
                  <c:v>Case A2</c:v>
                </c:pt>
              </c:strCache>
            </c:strRef>
          </c:tx>
          <c:spPr>
            <a:ln w="28575" cap="rnd">
              <a:solidFill>
                <a:srgbClr val="FFC000"/>
              </a:solidFill>
              <a:round/>
            </a:ln>
            <a:effectLst/>
          </c:spPr>
          <c:marker>
            <c:symbol val="square"/>
            <c:size val="5"/>
            <c:spPr>
              <a:solidFill>
                <a:srgbClr val="FFC000"/>
              </a:solidFill>
              <a:ln w="9525">
                <a:solidFill>
                  <a:srgbClr val="FFC000"/>
                </a:solidFill>
              </a:ln>
              <a:effectLst/>
            </c:spPr>
          </c:marker>
          <c:cat>
            <c:numRef>
              <c:f>'前提(Fig.14 L)'!$D$5:$N$5</c:f>
              <c:numCache>
                <c:formatCode>General</c:formatCode>
                <c:ptCount val="11"/>
                <c:pt idx="0">
                  <c:v>60</c:v>
                </c:pt>
                <c:pt idx="1">
                  <c:v>61</c:v>
                </c:pt>
                <c:pt idx="2">
                  <c:v>62</c:v>
                </c:pt>
                <c:pt idx="3">
                  <c:v>63</c:v>
                </c:pt>
                <c:pt idx="4">
                  <c:v>64</c:v>
                </c:pt>
                <c:pt idx="5">
                  <c:v>65</c:v>
                </c:pt>
                <c:pt idx="6">
                  <c:v>66</c:v>
                </c:pt>
                <c:pt idx="7">
                  <c:v>67</c:v>
                </c:pt>
                <c:pt idx="8">
                  <c:v>68</c:v>
                </c:pt>
                <c:pt idx="9">
                  <c:v>69</c:v>
                </c:pt>
                <c:pt idx="10">
                  <c:v>70</c:v>
                </c:pt>
              </c:numCache>
            </c:numRef>
          </c:cat>
          <c:val>
            <c:numRef>
              <c:f>'前提(Fig.14 L)'!$D$8:$N$8</c:f>
              <c:numCache>
                <c:formatCode>General</c:formatCode>
                <c:ptCount val="11"/>
                <c:pt idx="0">
                  <c:v>5.2964126E-2</c:v>
                </c:pt>
                <c:pt idx="1">
                  <c:v>1.9183856999999999E-2</c:v>
                </c:pt>
                <c:pt idx="2">
                  <c:v>1.8460987000000002E-2</c:v>
                </c:pt>
                <c:pt idx="3">
                  <c:v>2.1991928000000001E-2</c:v>
                </c:pt>
                <c:pt idx="4">
                  <c:v>1.1399103000000001E-2</c:v>
                </c:pt>
                <c:pt idx="5">
                  <c:v>0.46099999999999997</c:v>
                </c:pt>
                <c:pt idx="6">
                  <c:v>8.5000000000000006E-2</c:v>
                </c:pt>
                <c:pt idx="7">
                  <c:v>8.4000000000000005E-2</c:v>
                </c:pt>
                <c:pt idx="8">
                  <c:v>8.3000000000000004E-2</c:v>
                </c:pt>
                <c:pt idx="9">
                  <c:v>8.2000000000000003E-2</c:v>
                </c:pt>
                <c:pt idx="10">
                  <c:v>8.1000000000000003E-2</c:v>
                </c:pt>
              </c:numCache>
            </c:numRef>
          </c:val>
          <c:smooth val="0"/>
          <c:extLst xmlns:c16r2="http://schemas.microsoft.com/office/drawing/2015/06/chart">
            <c:ext xmlns:c16="http://schemas.microsoft.com/office/drawing/2014/chart" uri="{C3380CC4-5D6E-409C-BE32-E72D297353CC}">
              <c16:uniqueId val="{00000002-CDF4-4039-87F7-9D2D9C83B2AD}"/>
            </c:ext>
          </c:extLst>
        </c:ser>
        <c:ser>
          <c:idx val="3"/>
          <c:order val="3"/>
          <c:tx>
            <c:strRef>
              <c:f>'前提(Fig.14 L)'!$A$9</c:f>
              <c:strCache>
                <c:ptCount val="1"/>
                <c:pt idx="0">
                  <c:v>Case A3</c:v>
                </c:pt>
              </c:strCache>
            </c:strRef>
          </c:tx>
          <c:spPr>
            <a:ln w="28575" cap="rnd">
              <a:solidFill>
                <a:srgbClr val="00B050"/>
              </a:solidFill>
              <a:round/>
            </a:ln>
            <a:effectLst/>
          </c:spPr>
          <c:marker>
            <c:symbol val="triangle"/>
            <c:size val="5"/>
            <c:spPr>
              <a:solidFill>
                <a:srgbClr val="00B050"/>
              </a:solidFill>
              <a:ln w="9525">
                <a:solidFill>
                  <a:srgbClr val="00B050"/>
                </a:solidFill>
              </a:ln>
              <a:effectLst/>
            </c:spPr>
          </c:marker>
          <c:cat>
            <c:numRef>
              <c:f>'前提(Fig.14 L)'!$D$5:$N$5</c:f>
              <c:numCache>
                <c:formatCode>General</c:formatCode>
                <c:ptCount val="11"/>
                <c:pt idx="0">
                  <c:v>60</c:v>
                </c:pt>
                <c:pt idx="1">
                  <c:v>61</c:v>
                </c:pt>
                <c:pt idx="2">
                  <c:v>62</c:v>
                </c:pt>
                <c:pt idx="3">
                  <c:v>63</c:v>
                </c:pt>
                <c:pt idx="4">
                  <c:v>64</c:v>
                </c:pt>
                <c:pt idx="5">
                  <c:v>65</c:v>
                </c:pt>
                <c:pt idx="6">
                  <c:v>66</c:v>
                </c:pt>
                <c:pt idx="7">
                  <c:v>67</c:v>
                </c:pt>
                <c:pt idx="8">
                  <c:v>68</c:v>
                </c:pt>
                <c:pt idx="9">
                  <c:v>69</c:v>
                </c:pt>
                <c:pt idx="10">
                  <c:v>70</c:v>
                </c:pt>
              </c:numCache>
            </c:numRef>
          </c:cat>
          <c:val>
            <c:numRef>
              <c:f>'前提(Fig.14 L)'!$D$9:$N$9</c:f>
              <c:numCache>
                <c:formatCode>General</c:formatCode>
                <c:ptCount val="11"/>
                <c:pt idx="0">
                  <c:v>5.2964126E-2</c:v>
                </c:pt>
                <c:pt idx="1">
                  <c:v>1.9183856999999999E-2</c:v>
                </c:pt>
                <c:pt idx="2">
                  <c:v>1.8460987000000002E-2</c:v>
                </c:pt>
                <c:pt idx="3">
                  <c:v>2.1991928000000001E-2</c:v>
                </c:pt>
                <c:pt idx="4">
                  <c:v>1.1399103000000001E-2</c:v>
                </c:pt>
                <c:pt idx="5">
                  <c:v>0.26100000000000001</c:v>
                </c:pt>
                <c:pt idx="6">
                  <c:v>0.125</c:v>
                </c:pt>
                <c:pt idx="7">
                  <c:v>0.124</c:v>
                </c:pt>
                <c:pt idx="8">
                  <c:v>0.123</c:v>
                </c:pt>
                <c:pt idx="9">
                  <c:v>0.122</c:v>
                </c:pt>
                <c:pt idx="10">
                  <c:v>0.121</c:v>
                </c:pt>
              </c:numCache>
            </c:numRef>
          </c:val>
          <c:smooth val="0"/>
          <c:extLst xmlns:c16r2="http://schemas.microsoft.com/office/drawing/2015/06/chart">
            <c:ext xmlns:c16="http://schemas.microsoft.com/office/drawing/2014/chart" uri="{C3380CC4-5D6E-409C-BE32-E72D297353CC}">
              <c16:uniqueId val="{00000003-CDF4-4039-87F7-9D2D9C83B2AD}"/>
            </c:ext>
          </c:extLst>
        </c:ser>
        <c:ser>
          <c:idx val="4"/>
          <c:order val="4"/>
          <c:tx>
            <c:strRef>
              <c:f>'前提(Fig.14 L)'!$A$10</c:f>
              <c:strCache>
                <c:ptCount val="1"/>
                <c:pt idx="0">
                  <c:v>Case A4</c:v>
                </c:pt>
              </c:strCache>
            </c:strRef>
          </c:tx>
          <c:spPr>
            <a:ln w="28575" cap="rnd">
              <a:solidFill>
                <a:srgbClr val="ED1BC0"/>
              </a:solidFill>
              <a:round/>
            </a:ln>
            <a:effectLst/>
          </c:spPr>
          <c:marker>
            <c:symbol val="x"/>
            <c:size val="5"/>
            <c:spPr>
              <a:solidFill>
                <a:schemeClr val="bg1"/>
              </a:solidFill>
              <a:ln w="9525">
                <a:solidFill>
                  <a:srgbClr val="ED1BC0"/>
                </a:solidFill>
              </a:ln>
              <a:effectLst/>
            </c:spPr>
          </c:marker>
          <c:cat>
            <c:numRef>
              <c:f>'前提(Fig.14 L)'!$D$5:$N$5</c:f>
              <c:numCache>
                <c:formatCode>General</c:formatCode>
                <c:ptCount val="11"/>
                <c:pt idx="0">
                  <c:v>60</c:v>
                </c:pt>
                <c:pt idx="1">
                  <c:v>61</c:v>
                </c:pt>
                <c:pt idx="2">
                  <c:v>62</c:v>
                </c:pt>
                <c:pt idx="3">
                  <c:v>63</c:v>
                </c:pt>
                <c:pt idx="4">
                  <c:v>64</c:v>
                </c:pt>
                <c:pt idx="5">
                  <c:v>65</c:v>
                </c:pt>
                <c:pt idx="6">
                  <c:v>66</c:v>
                </c:pt>
                <c:pt idx="7">
                  <c:v>67</c:v>
                </c:pt>
                <c:pt idx="8">
                  <c:v>68</c:v>
                </c:pt>
                <c:pt idx="9">
                  <c:v>69</c:v>
                </c:pt>
                <c:pt idx="10">
                  <c:v>70</c:v>
                </c:pt>
              </c:numCache>
            </c:numRef>
          </c:cat>
          <c:val>
            <c:numRef>
              <c:f>'前提(Fig.14 L)'!$D$10:$N$10</c:f>
              <c:numCache>
                <c:formatCode>General</c:formatCode>
                <c:ptCount val="11"/>
                <c:pt idx="0">
                  <c:v>5.2964126E-2</c:v>
                </c:pt>
                <c:pt idx="1">
                  <c:v>1.9183856999999999E-2</c:v>
                </c:pt>
                <c:pt idx="2">
                  <c:v>1.8460987000000002E-2</c:v>
                </c:pt>
                <c:pt idx="3">
                  <c:v>2.1991928000000001E-2</c:v>
                </c:pt>
                <c:pt idx="4">
                  <c:v>1.1399103000000001E-2</c:v>
                </c:pt>
                <c:pt idx="5">
                  <c:v>6.0999999999999943E-2</c:v>
                </c:pt>
                <c:pt idx="6">
                  <c:v>0.16500000000000001</c:v>
                </c:pt>
                <c:pt idx="7">
                  <c:v>0.16400000000000001</c:v>
                </c:pt>
                <c:pt idx="8">
                  <c:v>0.16300000000000001</c:v>
                </c:pt>
                <c:pt idx="9">
                  <c:v>0.16200000000000001</c:v>
                </c:pt>
                <c:pt idx="10">
                  <c:v>0.161</c:v>
                </c:pt>
              </c:numCache>
            </c:numRef>
          </c:val>
          <c:smooth val="0"/>
          <c:extLst xmlns:c16r2="http://schemas.microsoft.com/office/drawing/2015/06/chart">
            <c:ext xmlns:c16="http://schemas.microsoft.com/office/drawing/2014/chart" uri="{C3380CC4-5D6E-409C-BE32-E72D297353CC}">
              <c16:uniqueId val="{00000004-CDF4-4039-87F7-9D2D9C83B2AD}"/>
            </c:ext>
          </c:extLst>
        </c:ser>
        <c:ser>
          <c:idx val="5"/>
          <c:order val="5"/>
          <c:tx>
            <c:strRef>
              <c:f>'前提(Fig.14 L)'!$A$11</c:f>
              <c:strCache>
                <c:ptCount val="1"/>
                <c:pt idx="0">
                  <c:v>Case A5</c:v>
                </c:pt>
              </c:strCache>
            </c:strRef>
          </c:tx>
          <c:spPr>
            <a:ln w="28575" cap="rnd">
              <a:solidFill>
                <a:srgbClr val="C00000"/>
              </a:solidFill>
              <a:round/>
            </a:ln>
            <a:effectLst/>
          </c:spPr>
          <c:marker>
            <c:symbol val="star"/>
            <c:size val="5"/>
            <c:spPr>
              <a:solidFill>
                <a:schemeClr val="bg1"/>
              </a:solidFill>
              <a:ln w="9525">
                <a:solidFill>
                  <a:srgbClr val="C00000"/>
                </a:solidFill>
              </a:ln>
              <a:effectLst/>
            </c:spPr>
          </c:marker>
          <c:cat>
            <c:numRef>
              <c:f>'前提(Fig.14 L)'!$D$5:$N$5</c:f>
              <c:numCache>
                <c:formatCode>General</c:formatCode>
                <c:ptCount val="11"/>
                <c:pt idx="0">
                  <c:v>60</c:v>
                </c:pt>
                <c:pt idx="1">
                  <c:v>61</c:v>
                </c:pt>
                <c:pt idx="2">
                  <c:v>62</c:v>
                </c:pt>
                <c:pt idx="3">
                  <c:v>63</c:v>
                </c:pt>
                <c:pt idx="4">
                  <c:v>64</c:v>
                </c:pt>
                <c:pt idx="5">
                  <c:v>65</c:v>
                </c:pt>
                <c:pt idx="6">
                  <c:v>66</c:v>
                </c:pt>
                <c:pt idx="7">
                  <c:v>67</c:v>
                </c:pt>
                <c:pt idx="8">
                  <c:v>68</c:v>
                </c:pt>
                <c:pt idx="9">
                  <c:v>69</c:v>
                </c:pt>
                <c:pt idx="10">
                  <c:v>70</c:v>
                </c:pt>
              </c:numCache>
            </c:numRef>
          </c:cat>
          <c:val>
            <c:numRef>
              <c:f>'前提(Fig.14 L)'!$D$11:$N$11</c:f>
              <c:numCache>
                <c:formatCode>General</c:formatCode>
                <c:ptCount val="11"/>
                <c:pt idx="0">
                  <c:v>5.2964126E-2</c:v>
                </c:pt>
                <c:pt idx="1">
                  <c:v>1.9183856999999999E-2</c:v>
                </c:pt>
                <c:pt idx="2">
                  <c:v>1.8460987000000002E-2</c:v>
                </c:pt>
                <c:pt idx="3">
                  <c:v>2.1991928000000001E-2</c:v>
                </c:pt>
                <c:pt idx="4">
                  <c:v>1.1399103000000001E-2</c:v>
                </c:pt>
                <c:pt idx="5">
                  <c:v>0</c:v>
                </c:pt>
                <c:pt idx="6">
                  <c:v>5.0000000000000001E-3</c:v>
                </c:pt>
                <c:pt idx="7">
                  <c:v>4.0000000000000001E-3</c:v>
                </c:pt>
                <c:pt idx="8">
                  <c:v>3.0000000000000001E-3</c:v>
                </c:pt>
                <c:pt idx="9">
                  <c:v>2E-3</c:v>
                </c:pt>
                <c:pt idx="10">
                  <c:v>0.86199999999999999</c:v>
                </c:pt>
              </c:numCache>
            </c:numRef>
          </c:val>
          <c:smooth val="0"/>
          <c:extLst xmlns:c16r2="http://schemas.microsoft.com/office/drawing/2015/06/chart">
            <c:ext xmlns:c16="http://schemas.microsoft.com/office/drawing/2014/chart" uri="{C3380CC4-5D6E-409C-BE32-E72D297353CC}">
              <c16:uniqueId val="{00000005-CDF4-4039-87F7-9D2D9C83B2AD}"/>
            </c:ext>
          </c:extLst>
        </c:ser>
        <c:dLbls>
          <c:showLegendKey val="0"/>
          <c:showVal val="0"/>
          <c:showCatName val="0"/>
          <c:showSerName val="0"/>
          <c:showPercent val="0"/>
          <c:showBubbleSize val="0"/>
        </c:dLbls>
        <c:marker val="1"/>
        <c:smooth val="0"/>
        <c:axId val="350188672"/>
        <c:axId val="350190976"/>
      </c:lineChart>
      <c:catAx>
        <c:axId val="350188672"/>
        <c:scaling>
          <c:orientation val="minMax"/>
        </c:scaling>
        <c:delete val="0"/>
        <c:axPos val="b"/>
        <c:title>
          <c:tx>
            <c:rich>
              <a:bodyPr rot="0" vert="horz"/>
              <a:lstStyle/>
              <a:p>
                <a:pPr>
                  <a:defRPr/>
                </a:pPr>
                <a:r>
                  <a:rPr lang="en-US"/>
                  <a:t>Pensionable age</a:t>
                </a:r>
                <a:endParaRPr lang="ja-JP"/>
              </a:p>
            </c:rich>
          </c:tx>
          <c:layout>
            <c:manualLayout>
              <c:xMode val="edge"/>
              <c:yMode val="edge"/>
              <c:x val="0.43931366055878524"/>
              <c:y val="0.92623970740119577"/>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ja-JP"/>
          </a:p>
        </c:txPr>
        <c:crossAx val="350190976"/>
        <c:crosses val="autoZero"/>
        <c:auto val="1"/>
        <c:lblAlgn val="ctr"/>
        <c:lblOffset val="100"/>
        <c:noMultiLvlLbl val="0"/>
      </c:catAx>
      <c:valAx>
        <c:axId val="350190976"/>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vert="horz"/>
              <a:lstStyle/>
              <a:p>
                <a:pPr>
                  <a:defRPr/>
                </a:pPr>
                <a:r>
                  <a:rPr lang="en-US"/>
                  <a:t>Ratio</a:t>
                </a:r>
                <a:endParaRPr lang="ja-JP"/>
              </a:p>
            </c:rich>
          </c:tx>
          <c:layout>
            <c:manualLayout>
              <c:xMode val="edge"/>
              <c:yMode val="edge"/>
              <c:x val="1.343072992084586E-3"/>
              <c:y val="0.33920022843735431"/>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350188672"/>
        <c:crosses val="autoZero"/>
        <c:crossBetween val="between"/>
        <c:majorUnit val="0.2"/>
      </c:valAx>
      <c:spPr>
        <a:solidFill>
          <a:schemeClr val="lt1"/>
        </a:solidFill>
        <a:ln w="12700" cap="flat" cmpd="sng" algn="ctr">
          <a:solidFill>
            <a:schemeClr val="dk1"/>
          </a:solidFill>
          <a:prstDash val="solid"/>
          <a:miter lim="800000"/>
        </a:ln>
        <a:effectLst/>
      </c:spPr>
    </c:plotArea>
    <c:legend>
      <c:legendPos val="b"/>
      <c:layout>
        <c:manualLayout>
          <c:xMode val="edge"/>
          <c:yMode val="edge"/>
          <c:x val="0.20681094807377229"/>
          <c:y val="8.9951938707230353E-2"/>
          <c:w val="0.28137529472086148"/>
          <c:h val="0.50819570613460952"/>
        </c:manualLayout>
      </c:layout>
      <c:overlay val="1"/>
      <c:spPr>
        <a:solidFill>
          <a:sysClr val="window" lastClr="FFFFFF"/>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Century" panose="02040604050505020304" pitchFamily="18" charset="0"/>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n-US" sz="1400"/>
              <a:t>Employee pension asset</a:t>
            </a:r>
            <a:endParaRPr lang="ja-JP" sz="1400"/>
          </a:p>
        </c:rich>
      </c:tx>
      <c:layout>
        <c:manualLayout>
          <c:xMode val="edge"/>
          <c:yMode val="edge"/>
          <c:x val="0.26895340755620939"/>
          <c:y val="9.364400914972178E-3"/>
        </c:manualLayout>
      </c:layout>
      <c:overlay val="0"/>
      <c:spPr>
        <a:noFill/>
        <a:ln>
          <a:noFill/>
        </a:ln>
        <a:effectLst/>
      </c:spPr>
    </c:title>
    <c:autoTitleDeleted val="0"/>
    <c:plotArea>
      <c:layout>
        <c:manualLayout>
          <c:layoutTarget val="inner"/>
          <c:xMode val="edge"/>
          <c:yMode val="edge"/>
          <c:x val="0.19550953589724893"/>
          <c:y val="0.12365763844647365"/>
          <c:w val="0.75049996688790355"/>
          <c:h val="0.67713594999901727"/>
        </c:manualLayout>
      </c:layout>
      <c:lineChart>
        <c:grouping val="standard"/>
        <c:varyColors val="0"/>
        <c:ser>
          <c:idx val="0"/>
          <c:order val="0"/>
          <c:tx>
            <c:strRef>
              <c:f>'増額率感度(ケース3)(Fig.15L)'!$C$1</c:f>
              <c:strCache>
                <c:ptCount val="1"/>
                <c:pt idx="0">
                  <c:v>Current</c:v>
                </c:pt>
              </c:strCache>
            </c:strRef>
          </c:tx>
          <c:spPr>
            <a:ln w="28575" cap="rnd">
              <a:solidFill>
                <a:srgbClr val="0070C0"/>
              </a:solidFill>
              <a:prstDash val="solid"/>
              <a:round/>
            </a:ln>
            <a:effectLst/>
          </c:spPr>
          <c:marker>
            <c:symbol val="none"/>
          </c:marker>
          <c:cat>
            <c:numRef>
              <c:f>'増額率感度(ケース3)(Fig.15L)'!$B$4:$B$100</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'増額率感度(ケース3)(Fig.15L)'!$C$4:$C$100</c:f>
              <c:numCache>
                <c:formatCode>General</c:formatCode>
                <c:ptCount val="97"/>
                <c:pt idx="0">
                  <c:v>172.53253441178612</c:v>
                </c:pt>
                <c:pt idx="1">
                  <c:v>169.60148471580499</c:v>
                </c:pt>
                <c:pt idx="2">
                  <c:v>167.77366209654099</c:v>
                </c:pt>
                <c:pt idx="3">
                  <c:v>167.487363503187</c:v>
                </c:pt>
                <c:pt idx="4">
                  <c:v>169.012315588219</c:v>
                </c:pt>
                <c:pt idx="5">
                  <c:v>172.36297658521201</c:v>
                </c:pt>
                <c:pt idx="6">
                  <c:v>177.32590716786001</c:v>
                </c:pt>
                <c:pt idx="7">
                  <c:v>183.606806816214</c:v>
                </c:pt>
                <c:pt idx="8">
                  <c:v>191.49571013613101</c:v>
                </c:pt>
                <c:pt idx="9">
                  <c:v>201.15363809095899</c:v>
                </c:pt>
                <c:pt idx="10">
                  <c:v>210.66321752354401</c:v>
                </c:pt>
                <c:pt idx="11">
                  <c:v>220.843467223858</c:v>
                </c:pt>
                <c:pt idx="12">
                  <c:v>231.96752920609299</c:v>
                </c:pt>
                <c:pt idx="13">
                  <c:v>243.65157170470903</c:v>
                </c:pt>
                <c:pt idx="14">
                  <c:v>255.833342574315</c:v>
                </c:pt>
                <c:pt idx="15">
                  <c:v>268.58303219746</c:v>
                </c:pt>
                <c:pt idx="16">
                  <c:v>281.901054523516</c:v>
                </c:pt>
                <c:pt idx="17">
                  <c:v>295.82585413303599</c:v>
                </c:pt>
                <c:pt idx="18">
                  <c:v>310.09010252654201</c:v>
                </c:pt>
                <c:pt idx="19">
                  <c:v>324.40628606705599</c:v>
                </c:pt>
                <c:pt idx="20">
                  <c:v>338.69240782847999</c:v>
                </c:pt>
                <c:pt idx="21">
                  <c:v>352.72970201951296</c:v>
                </c:pt>
                <c:pt idx="22">
                  <c:v>366.41731134983797</c:v>
                </c:pt>
                <c:pt idx="23">
                  <c:v>379.64120796511702</c:v>
                </c:pt>
                <c:pt idx="24">
                  <c:v>392.31517816066003</c:v>
                </c:pt>
                <c:pt idx="25">
                  <c:v>404.44842029042701</c:v>
                </c:pt>
                <c:pt idx="26">
                  <c:v>416.14675716585901</c:v>
                </c:pt>
                <c:pt idx="27">
                  <c:v>427.55826301278398</c:v>
                </c:pt>
                <c:pt idx="28">
                  <c:v>438.77852662320396</c:v>
                </c:pt>
                <c:pt idx="29">
                  <c:v>449.70137686749899</c:v>
                </c:pt>
                <c:pt idx="30">
                  <c:v>460.25225601615597</c:v>
                </c:pt>
                <c:pt idx="31">
                  <c:v>470.50042026508896</c:v>
                </c:pt>
                <c:pt idx="32">
                  <c:v>480.52662276572602</c:v>
                </c:pt>
                <c:pt idx="33">
                  <c:v>490.34891406498997</c:v>
                </c:pt>
                <c:pt idx="34">
                  <c:v>499.92314842706304</c:v>
                </c:pt>
                <c:pt idx="35">
                  <c:v>509.236675430444</c:v>
                </c:pt>
                <c:pt idx="36">
                  <c:v>518.32939587017506</c:v>
                </c:pt>
                <c:pt idx="37">
                  <c:v>527.23747692105394</c:v>
                </c:pt>
                <c:pt idx="38">
                  <c:v>535.98406994538504</c:v>
                </c:pt>
                <c:pt idx="39">
                  <c:v>544.56731855351995</c:v>
                </c:pt>
                <c:pt idx="40">
                  <c:v>552.97859926199192</c:v>
                </c:pt>
                <c:pt idx="41">
                  <c:v>561.26362383061701</c:v>
                </c:pt>
                <c:pt idx="42">
                  <c:v>569.42154811071396</c:v>
                </c:pt>
                <c:pt idx="43">
                  <c:v>577.38554264665197</c:v>
                </c:pt>
                <c:pt idx="44">
                  <c:v>585.09813341956294</c:v>
                </c:pt>
                <c:pt idx="45">
                  <c:v>592.48253646248997</c:v>
                </c:pt>
                <c:pt idx="46">
                  <c:v>599.46431403676297</c:v>
                </c:pt>
                <c:pt idx="47">
                  <c:v>606.10105470327608</c:v>
                </c:pt>
                <c:pt idx="48">
                  <c:v>612.33268794321293</c:v>
                </c:pt>
                <c:pt idx="49">
                  <c:v>618.132373195328</c:v>
                </c:pt>
                <c:pt idx="50">
                  <c:v>623.46920048148695</c:v>
                </c:pt>
                <c:pt idx="51">
                  <c:v>628.36036984176701</c:v>
                </c:pt>
                <c:pt idx="52">
                  <c:v>632.80093244972397</c:v>
                </c:pt>
                <c:pt idx="53">
                  <c:v>636.78588029765194</c:v>
                </c:pt>
                <c:pt idx="54">
                  <c:v>640.32728329295003</c:v>
                </c:pt>
                <c:pt idx="55">
                  <c:v>643.44499899048401</c:v>
                </c:pt>
                <c:pt idx="56">
                  <c:v>646.20092307620996</c:v>
                </c:pt>
                <c:pt idx="57">
                  <c:v>648.56522292716807</c:v>
                </c:pt>
                <c:pt idx="58">
                  <c:v>650.42980016393005</c:v>
                </c:pt>
                <c:pt idx="59">
                  <c:v>651.74358200527797</c:v>
                </c:pt>
                <c:pt idx="60">
                  <c:v>652.48608008910298</c:v>
                </c:pt>
                <c:pt idx="61">
                  <c:v>652.62885802417395</c:v>
                </c:pt>
                <c:pt idx="62">
                  <c:v>652.101726383656</c:v>
                </c:pt>
                <c:pt idx="63">
                  <c:v>650.878038532868</c:v>
                </c:pt>
                <c:pt idx="64">
                  <c:v>648.96924875803097</c:v>
                </c:pt>
                <c:pt idx="65">
                  <c:v>646.38318304898598</c:v>
                </c:pt>
                <c:pt idx="66">
                  <c:v>643.14029990498</c:v>
                </c:pt>
                <c:pt idx="67">
                  <c:v>639.26782977099901</c:v>
                </c:pt>
                <c:pt idx="68">
                  <c:v>634.79835969708495</c:v>
                </c:pt>
                <c:pt idx="69">
                  <c:v>629.75998881505507</c:v>
                </c:pt>
                <c:pt idx="70">
                  <c:v>624.17092860924708</c:v>
                </c:pt>
                <c:pt idx="71">
                  <c:v>618.04062665446907</c:v>
                </c:pt>
                <c:pt idx="72">
                  <c:v>611.36729327096805</c:v>
                </c:pt>
                <c:pt idx="73">
                  <c:v>604.13739515116697</c:v>
                </c:pt>
                <c:pt idx="74">
                  <c:v>596.32667714674199</c:v>
                </c:pt>
                <c:pt idx="75">
                  <c:v>587.901145934336</c:v>
                </c:pt>
                <c:pt idx="76">
                  <c:v>578.81831927102303</c:v>
                </c:pt>
                <c:pt idx="77">
                  <c:v>569.02776758212906</c:v>
                </c:pt>
                <c:pt idx="78">
                  <c:v>558.47335974242901</c:v>
                </c:pt>
                <c:pt idx="79">
                  <c:v>547.09521362651003</c:v>
                </c:pt>
                <c:pt idx="80">
                  <c:v>534.83124677797002</c:v>
                </c:pt>
                <c:pt idx="81">
                  <c:v>521.61757795561994</c:v>
                </c:pt>
                <c:pt idx="82">
                  <c:v>507.38868639958201</c:v>
                </c:pt>
                <c:pt idx="83">
                  <c:v>492.07837102782997</c:v>
                </c:pt>
                <c:pt idx="84">
                  <c:v>475.62031213380101</c:v>
                </c:pt>
                <c:pt idx="85">
                  <c:v>457.94803049138898</c:v>
                </c:pt>
                <c:pt idx="86">
                  <c:v>438.99513698370401</c:v>
                </c:pt>
                <c:pt idx="87">
                  <c:v>418.69568271983496</c:v>
                </c:pt>
                <c:pt idx="88">
                  <c:v>396.98453368219396</c:v>
                </c:pt>
                <c:pt idx="89">
                  <c:v>373.79759647334299</c:v>
                </c:pt>
                <c:pt idx="90">
                  <c:v>349.07197476005899</c:v>
                </c:pt>
                <c:pt idx="91">
                  <c:v>322.74660933012399</c:v>
                </c:pt>
                <c:pt idx="92">
                  <c:v>294.76259720185703</c:v>
                </c:pt>
                <c:pt idx="93">
                  <c:v>265.062997882513</c:v>
                </c:pt>
                <c:pt idx="94">
                  <c:v>233.59220985133001</c:v>
                </c:pt>
                <c:pt idx="95">
                  <c:v>200.29563320239401</c:v>
                </c:pt>
                <c:pt idx="96">
                  <c:v>165.123847189618</c:v>
                </c:pt>
              </c:numCache>
            </c:numRef>
          </c:val>
          <c:smooth val="0"/>
          <c:extLst xmlns:c16r2="http://schemas.microsoft.com/office/drawing/2015/06/chart">
            <c:ext xmlns:c16="http://schemas.microsoft.com/office/drawing/2014/chart" uri="{C3380CC4-5D6E-409C-BE32-E72D297353CC}">
              <c16:uniqueId val="{00000000-7353-4B49-BF8A-78363E1C6A9A}"/>
            </c:ext>
          </c:extLst>
        </c:ser>
        <c:ser>
          <c:idx val="1"/>
          <c:order val="1"/>
          <c:tx>
            <c:strRef>
              <c:f>'増額率感度(ケース3)(Fig.15L)'!$D$1</c:f>
              <c:strCache>
                <c:ptCount val="1"/>
                <c:pt idx="0">
                  <c:v>Case B1</c:v>
                </c:pt>
              </c:strCache>
            </c:strRef>
          </c:tx>
          <c:spPr>
            <a:ln w="28575" cap="rnd">
              <a:solidFill>
                <a:srgbClr val="FF0000"/>
              </a:solidFill>
              <a:prstDash val="dash"/>
              <a:round/>
            </a:ln>
            <a:effectLst/>
          </c:spPr>
          <c:marker>
            <c:symbol val="none"/>
          </c:marker>
          <c:cat>
            <c:numRef>
              <c:f>'増額率感度(ケース3)(Fig.15L)'!$B$4:$B$100</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'増額率感度(ケース3)(Fig.15L)'!$D$4:$D$100</c:f>
              <c:numCache>
                <c:formatCode>General</c:formatCode>
                <c:ptCount val="97"/>
                <c:pt idx="0">
                  <c:v>173.81161530331201</c:v>
                </c:pt>
                <c:pt idx="1">
                  <c:v>171.31153892363901</c:v>
                </c:pt>
                <c:pt idx="2">
                  <c:v>170.450034688616</c:v>
                </c:pt>
                <c:pt idx="3">
                  <c:v>170.92584570939101</c:v>
                </c:pt>
                <c:pt idx="4">
                  <c:v>172.56276321749201</c:v>
                </c:pt>
                <c:pt idx="5">
                  <c:v>175.492254819778</c:v>
                </c:pt>
                <c:pt idx="6">
                  <c:v>179.793895530936</c:v>
                </c:pt>
                <c:pt idx="7">
                  <c:v>185.395464521348</c:v>
                </c:pt>
                <c:pt idx="8">
                  <c:v>192.40199230395399</c:v>
                </c:pt>
                <c:pt idx="9">
                  <c:v>200.946431969777</c:v>
                </c:pt>
                <c:pt idx="10">
                  <c:v>210.18226468364301</c:v>
                </c:pt>
                <c:pt idx="11">
                  <c:v>220.09540643038201</c:v>
                </c:pt>
                <c:pt idx="12">
                  <c:v>230.89651477316301</c:v>
                </c:pt>
                <c:pt idx="13">
                  <c:v>242.49042851367099</c:v>
                </c:pt>
                <c:pt idx="14">
                  <c:v>254.736619869576</c:v>
                </c:pt>
                <c:pt idx="15">
                  <c:v>267.84205988370599</c:v>
                </c:pt>
                <c:pt idx="16">
                  <c:v>281.69743798520602</c:v>
                </c:pt>
                <c:pt idx="17">
                  <c:v>295.67432645691798</c:v>
                </c:pt>
                <c:pt idx="18">
                  <c:v>309.776161904655</c:v>
                </c:pt>
                <c:pt idx="19">
                  <c:v>324.02105483180998</c:v>
                </c:pt>
                <c:pt idx="20">
                  <c:v>338.16467379396698</c:v>
                </c:pt>
                <c:pt idx="21">
                  <c:v>352.379714446788</c:v>
                </c:pt>
                <c:pt idx="22">
                  <c:v>366.60515511542798</c:v>
                </c:pt>
                <c:pt idx="23">
                  <c:v>380.69057958467101</c:v>
                </c:pt>
                <c:pt idx="24">
                  <c:v>394.662852144618</c:v>
                </c:pt>
                <c:pt idx="25">
                  <c:v>408.43568484171197</c:v>
                </c:pt>
                <c:pt idx="26">
                  <c:v>422.12727568917501</c:v>
                </c:pt>
                <c:pt idx="27">
                  <c:v>435.379682150051</c:v>
                </c:pt>
                <c:pt idx="28">
                  <c:v>448.18074437123499</c:v>
                </c:pt>
                <c:pt idx="29">
                  <c:v>460.53266193906899</c:v>
                </c:pt>
                <c:pt idx="30">
                  <c:v>472.58459135764502</c:v>
                </c:pt>
                <c:pt idx="31">
                  <c:v>484.39409489852602</c:v>
                </c:pt>
                <c:pt idx="32">
                  <c:v>496.01104362734702</c:v>
                </c:pt>
                <c:pt idx="33">
                  <c:v>507.441735515142</c:v>
                </c:pt>
                <c:pt idx="34">
                  <c:v>518.67869176047896</c:v>
                </c:pt>
                <c:pt idx="35">
                  <c:v>529.73599487876299</c:v>
                </c:pt>
                <c:pt idx="36">
                  <c:v>540.57060718991499</c:v>
                </c:pt>
                <c:pt idx="37">
                  <c:v>551.12152551841098</c:v>
                </c:pt>
                <c:pt idx="38">
                  <c:v>561.327117984506</c:v>
                </c:pt>
                <c:pt idx="39">
                  <c:v>571.13412096873799</c:v>
                </c:pt>
                <c:pt idx="40">
                  <c:v>580.51886862532797</c:v>
                </c:pt>
                <c:pt idx="41">
                  <c:v>589.51470339398998</c:v>
                </c:pt>
                <c:pt idx="42">
                  <c:v>598.10225723219003</c:v>
                </c:pt>
                <c:pt idx="43">
                  <c:v>606.23686274691499</c:v>
                </c:pt>
                <c:pt idx="44">
                  <c:v>613.87391350330404</c:v>
                </c:pt>
                <c:pt idx="45">
                  <c:v>620.941864669653</c:v>
                </c:pt>
                <c:pt idx="46">
                  <c:v>627.41063890976602</c:v>
                </c:pt>
                <c:pt idx="47">
                  <c:v>633.19600654606802</c:v>
                </c:pt>
                <c:pt idx="48">
                  <c:v>638.23262871258305</c:v>
                </c:pt>
                <c:pt idx="49">
                  <c:v>642.45220907594899</c:v>
                </c:pt>
                <c:pt idx="50">
                  <c:v>645.79410000771304</c:v>
                </c:pt>
                <c:pt idx="51">
                  <c:v>648.25578452913703</c:v>
                </c:pt>
                <c:pt idx="52">
                  <c:v>650.16026528237205</c:v>
                </c:pt>
                <c:pt idx="53">
                  <c:v>651.49369072670299</c:v>
                </c:pt>
                <c:pt idx="54">
                  <c:v>652.246794805474</c:v>
                </c:pt>
                <c:pt idx="55">
                  <c:v>652.45560797632299</c:v>
                </c:pt>
                <c:pt idx="56">
                  <c:v>651.70702879591204</c:v>
                </c:pt>
                <c:pt idx="57">
                  <c:v>649.95470784092697</c:v>
                </c:pt>
                <c:pt idx="58">
                  <c:v>647.17343825258001</c:v>
                </c:pt>
                <c:pt idx="59">
                  <c:v>643.32540032166401</c:v>
                </c:pt>
                <c:pt idx="60">
                  <c:v>638.38539946093397</c:v>
                </c:pt>
                <c:pt idx="61">
                  <c:v>632.28300873898797</c:v>
                </c:pt>
                <c:pt idx="62">
                  <c:v>624.92256905212503</c:v>
                </c:pt>
                <c:pt idx="63">
                  <c:v>616.25524346903205</c:v>
                </c:pt>
                <c:pt idx="64">
                  <c:v>606.24472560101106</c:v>
                </c:pt>
                <c:pt idx="65">
                  <c:v>594.86422458696904</c:v>
                </c:pt>
                <c:pt idx="66">
                  <c:v>582.08526867653995</c:v>
                </c:pt>
                <c:pt idx="67">
                  <c:v>568.38560611114701</c:v>
                </c:pt>
                <c:pt idx="68">
                  <c:v>553.33475033252705</c:v>
                </c:pt>
                <c:pt idx="69">
                  <c:v>536.95022055246204</c:v>
                </c:pt>
                <c:pt idx="70">
                  <c:v>519.25236454985804</c:v>
                </c:pt>
                <c:pt idx="71">
                  <c:v>500.25866408589002</c:v>
                </c:pt>
                <c:pt idx="72">
                  <c:v>479.97728495841301</c:v>
                </c:pt>
                <c:pt idx="73">
                  <c:v>458.40679378193198</c:v>
                </c:pt>
                <c:pt idx="74">
                  <c:v>435.531899822865</c:v>
                </c:pt>
                <c:pt idx="75">
                  <c:v>411.32362211150303</c:v>
                </c:pt>
                <c:pt idx="76">
                  <c:v>385.73886949700801</c:v>
                </c:pt>
                <c:pt idx="77">
                  <c:v>358.72184307483599</c:v>
                </c:pt>
                <c:pt idx="78">
                  <c:v>330.20430771042101</c:v>
                </c:pt>
                <c:pt idx="79">
                  <c:v>300.10930729903299</c:v>
                </c:pt>
                <c:pt idx="80">
                  <c:v>268.347492646511</c:v>
                </c:pt>
                <c:pt idx="81">
                  <c:v>234.82320983451601</c:v>
                </c:pt>
                <c:pt idx="82">
                  <c:v>199.43513956957901</c:v>
                </c:pt>
                <c:pt idx="83">
                  <c:v>162.07826088205101</c:v>
                </c:pt>
                <c:pt idx="84">
                  <c:v>122.64277066164</c:v>
                </c:pt>
                <c:pt idx="85">
                  <c:v>81.016216086013998</c:v>
                </c:pt>
                <c:pt idx="86">
                  <c:v>37.080542071582798</c:v>
                </c:pt>
                <c:pt idx="87">
                  <c:v>-9.2839609340304712</c:v>
                </c:pt>
                <c:pt idx="88">
                  <c:v>-56.809290108421401</c:v>
                </c:pt>
                <c:pt idx="89">
                  <c:v>-104.92483050769199</c:v>
                </c:pt>
                <c:pt idx="90">
                  <c:v>-153.642670977959</c:v>
                </c:pt>
                <c:pt idx="91">
                  <c:v>-202.96877409481399</c:v>
                </c:pt>
                <c:pt idx="92">
                  <c:v>-252.903781900155</c:v>
                </c:pt>
                <c:pt idx="93">
                  <c:v>-303.44355953728501</c:v>
                </c:pt>
                <c:pt idx="94">
                  <c:v>-354.57834185555998</c:v>
                </c:pt>
                <c:pt idx="95">
                  <c:v>-406.29267636315097</c:v>
                </c:pt>
                <c:pt idx="96">
                  <c:v>-458.56492743026001</c:v>
                </c:pt>
              </c:numCache>
            </c:numRef>
          </c:val>
          <c:smooth val="0"/>
          <c:extLst xmlns:c16r2="http://schemas.microsoft.com/office/drawing/2015/06/chart">
            <c:ext xmlns:c16="http://schemas.microsoft.com/office/drawing/2014/chart" uri="{C3380CC4-5D6E-409C-BE32-E72D297353CC}">
              <c16:uniqueId val="{00000001-7353-4B49-BF8A-78363E1C6A9A}"/>
            </c:ext>
          </c:extLst>
        </c:ser>
        <c:ser>
          <c:idx val="2"/>
          <c:order val="2"/>
          <c:tx>
            <c:strRef>
              <c:f>'増額率感度(ケース3)(Fig.15L)'!$E$1</c:f>
              <c:strCache>
                <c:ptCount val="1"/>
                <c:pt idx="0">
                  <c:v>Case B2</c:v>
                </c:pt>
              </c:strCache>
            </c:strRef>
          </c:tx>
          <c:spPr>
            <a:ln w="28575" cap="rnd">
              <a:solidFill>
                <a:srgbClr val="FFC000"/>
              </a:solidFill>
              <a:prstDash val="sysDot"/>
              <a:round/>
            </a:ln>
            <a:effectLst/>
          </c:spPr>
          <c:marker>
            <c:symbol val="none"/>
          </c:marker>
          <c:cat>
            <c:numRef>
              <c:f>'増額率感度(ケース3)(Fig.15L)'!$B$4:$B$100</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'増額率感度(ケース3)(Fig.15L)'!$E$4:$E$100</c:f>
              <c:numCache>
                <c:formatCode>0.00E+00</c:formatCode>
                <c:ptCount val="97"/>
                <c:pt idx="0">
                  <c:v>173.81161530331201</c:v>
                </c:pt>
                <c:pt idx="1">
                  <c:v>171.322806415126</c:v>
                </c:pt>
                <c:pt idx="2">
                  <c:v>170.484044597083</c:v>
                </c:pt>
                <c:pt idx="3">
                  <c:v>170.99490073395401</c:v>
                </c:pt>
                <c:pt idx="4">
                  <c:v>172.67855752844901</c:v>
                </c:pt>
                <c:pt idx="5">
                  <c:v>175.66664304524301</c:v>
                </c:pt>
                <c:pt idx="6">
                  <c:v>180.03799285709101</c:v>
                </c:pt>
                <c:pt idx="7">
                  <c:v>185.72157763162701</c:v>
                </c:pt>
                <c:pt idx="8">
                  <c:v>192.82191485269001</c:v>
                </c:pt>
                <c:pt idx="9">
                  <c:v>201.47263885960601</c:v>
                </c:pt>
                <c:pt idx="10">
                  <c:v>210.82251697454799</c:v>
                </c:pt>
                <c:pt idx="11">
                  <c:v>220.85937621330899</c:v>
                </c:pt>
                <c:pt idx="12">
                  <c:v>231.79260118210399</c:v>
                </c:pt>
                <c:pt idx="13">
                  <c:v>243.526629407352</c:v>
                </c:pt>
                <c:pt idx="14">
                  <c:v>255.92083716959601</c:v>
                </c:pt>
                <c:pt idx="15">
                  <c:v>269.18310267010798</c:v>
                </c:pt>
                <c:pt idx="16">
                  <c:v>283.20456522995198</c:v>
                </c:pt>
                <c:pt idx="17">
                  <c:v>297.35709352124098</c:v>
                </c:pt>
                <c:pt idx="18">
                  <c:v>311.64471958142002</c:v>
                </c:pt>
                <c:pt idx="19">
                  <c:v>326.08620004605899</c:v>
                </c:pt>
                <c:pt idx="20">
                  <c:v>340.43776261096599</c:v>
                </c:pt>
                <c:pt idx="21">
                  <c:v>354.87280291505903</c:v>
                </c:pt>
                <c:pt idx="22">
                  <c:v>369.33101797936399</c:v>
                </c:pt>
                <c:pt idx="23">
                  <c:v>383.66310388439399</c:v>
                </c:pt>
                <c:pt idx="24">
                  <c:v>397.89673605102098</c:v>
                </c:pt>
                <c:pt idx="25">
                  <c:v>411.94659166730497</c:v>
                </c:pt>
                <c:pt idx="26">
                  <c:v>425.93182561387903</c:v>
                </c:pt>
                <c:pt idx="27">
                  <c:v>439.49552749195198</c:v>
                </c:pt>
                <c:pt idx="28">
                  <c:v>452.62647440480703</c:v>
                </c:pt>
                <c:pt idx="29">
                  <c:v>465.32768120561099</c:v>
                </c:pt>
                <c:pt idx="30">
                  <c:v>477.74929082800901</c:v>
                </c:pt>
                <c:pt idx="31">
                  <c:v>489.94962449727899</c:v>
                </c:pt>
                <c:pt idx="32">
                  <c:v>501.979424410246</c:v>
                </c:pt>
                <c:pt idx="33">
                  <c:v>513.84599245457298</c:v>
                </c:pt>
                <c:pt idx="34">
                  <c:v>525.54293330258497</c:v>
                </c:pt>
                <c:pt idx="35">
                  <c:v>537.08553576462805</c:v>
                </c:pt>
                <c:pt idx="36">
                  <c:v>548.43212867252305</c:v>
                </c:pt>
                <c:pt idx="37">
                  <c:v>559.52325600401002</c:v>
                </c:pt>
                <c:pt idx="38">
                  <c:v>570.29893467711599</c:v>
                </c:pt>
                <c:pt idx="39">
                  <c:v>580.70749303139405</c:v>
                </c:pt>
                <c:pt idx="40">
                  <c:v>590.72674553877596</c:v>
                </c:pt>
                <c:pt idx="41">
                  <c:v>600.39140881340495</c:v>
                </c:pt>
                <c:pt idx="42">
                  <c:v>609.68359228442</c:v>
                </c:pt>
                <c:pt idx="43">
                  <c:v>618.56027440649405</c:v>
                </c:pt>
                <c:pt idx="44">
                  <c:v>626.97861071523198</c:v>
                </c:pt>
                <c:pt idx="45">
                  <c:v>634.86885292795898</c:v>
                </c:pt>
                <c:pt idx="46">
                  <c:v>642.20300362591001</c:v>
                </c:pt>
                <c:pt idx="47">
                  <c:v>648.89904137158703</c:v>
                </c:pt>
                <c:pt idx="48">
                  <c:v>654.89386450985899</c:v>
                </c:pt>
                <c:pt idx="49">
                  <c:v>660.12142447679105</c:v>
                </c:pt>
                <c:pt idx="50">
                  <c:v>664.52345052542296</c:v>
                </c:pt>
                <c:pt idx="51">
                  <c:v>668.09954166141995</c:v>
                </c:pt>
                <c:pt idx="52">
                  <c:v>671.17523273705501</c:v>
                </c:pt>
                <c:pt idx="53">
                  <c:v>673.73910173255695</c:v>
                </c:pt>
                <c:pt idx="54">
                  <c:v>675.78436190084301</c:v>
                </c:pt>
                <c:pt idx="55">
                  <c:v>677.34951730827004</c:v>
                </c:pt>
                <c:pt idx="56">
                  <c:v>678.02400291962294</c:v>
                </c:pt>
                <c:pt idx="57">
                  <c:v>677.76401705784895</c:v>
                </c:pt>
                <c:pt idx="58">
                  <c:v>676.54696804127798</c:v>
                </c:pt>
                <c:pt idx="59">
                  <c:v>674.33782512739197</c:v>
                </c:pt>
                <c:pt idx="60">
                  <c:v>671.11429203703301</c:v>
                </c:pt>
                <c:pt idx="61">
                  <c:v>666.809173360523</c:v>
                </c:pt>
                <c:pt idx="62">
                  <c:v>661.33035653265404</c:v>
                </c:pt>
                <c:pt idx="63">
                  <c:v>654.63252994228799</c:v>
                </c:pt>
                <c:pt idx="64">
                  <c:v>646.683004117971</c:v>
                </c:pt>
                <c:pt idx="65">
                  <c:v>637.45876706799095</c:v>
                </c:pt>
                <c:pt idx="66">
                  <c:v>626.93530998301298</c:v>
                </c:pt>
                <c:pt idx="67">
                  <c:v>615.59435358420205</c:v>
                </c:pt>
                <c:pt idx="68">
                  <c:v>603.00945444761396</c:v>
                </c:pt>
                <c:pt idx="69">
                  <c:v>589.20235890861602</c:v>
                </c:pt>
                <c:pt idx="70">
                  <c:v>574.19777734284696</c:v>
                </c:pt>
                <c:pt idx="71">
                  <c:v>558.01773710289604</c:v>
                </c:pt>
                <c:pt idx="72">
                  <c:v>540.675165021118</c:v>
                </c:pt>
                <c:pt idx="73">
                  <c:v>522.17363245027298</c:v>
                </c:pt>
                <c:pt idx="74">
                  <c:v>502.503115282615</c:v>
                </c:pt>
                <c:pt idx="75">
                  <c:v>481.64017869040498</c:v>
                </c:pt>
                <c:pt idx="76">
                  <c:v>459.54757529677102</c:v>
                </c:pt>
                <c:pt idx="77">
                  <c:v>436.17565404518098</c:v>
                </c:pt>
                <c:pt idx="78">
                  <c:v>411.46264078173999</c:v>
                </c:pt>
                <c:pt idx="79">
                  <c:v>385.338360971952</c:v>
                </c:pt>
                <c:pt idx="80">
                  <c:v>357.72057639321599</c:v>
                </c:pt>
                <c:pt idx="81">
                  <c:v>328.52107344352299</c:v>
                </c:pt>
                <c:pt idx="82">
                  <c:v>297.64630598317098</c:v>
                </c:pt>
                <c:pt idx="83">
                  <c:v>264.99937049075101</c:v>
                </c:pt>
                <c:pt idx="84">
                  <c:v>230.47893383184999</c:v>
                </c:pt>
                <c:pt idx="85">
                  <c:v>193.981371304514</c:v>
                </c:pt>
                <c:pt idx="86">
                  <c:v>155.397839822213</c:v>
                </c:pt>
                <c:pt idx="87">
                  <c:v>114.61822738291799</c:v>
                </c:pt>
                <c:pt idx="88">
                  <c:v>71.531123196089297</c:v>
                </c:pt>
                <c:pt idx="89">
                  <c:v>26.022579798576999</c:v>
                </c:pt>
                <c:pt idx="90">
                  <c:v>-22.022181306201499</c:v>
                </c:pt>
                <c:pt idx="91">
                  <c:v>-70.762086552053404</c:v>
                </c:pt>
                <c:pt idx="92">
                  <c:v>-120.104330225621</c:v>
                </c:pt>
                <c:pt idx="93">
                  <c:v>-170.04466259069201</c:v>
                </c:pt>
                <c:pt idx="94">
                  <c:v>-220.573216095568</c:v>
                </c:pt>
                <c:pt idx="95">
                  <c:v>-271.67444617522898</c:v>
                </c:pt>
                <c:pt idx="96">
                  <c:v>-323.32663607100699</c:v>
                </c:pt>
              </c:numCache>
            </c:numRef>
          </c:val>
          <c:smooth val="0"/>
          <c:extLst xmlns:c16r2="http://schemas.microsoft.com/office/drawing/2015/06/chart">
            <c:ext xmlns:c16="http://schemas.microsoft.com/office/drawing/2014/chart" uri="{C3380CC4-5D6E-409C-BE32-E72D297353CC}">
              <c16:uniqueId val="{00000002-7353-4B49-BF8A-78363E1C6A9A}"/>
            </c:ext>
          </c:extLst>
        </c:ser>
        <c:ser>
          <c:idx val="3"/>
          <c:order val="3"/>
          <c:tx>
            <c:strRef>
              <c:f>'増額率感度(ケース3)(Fig.15L)'!$F$1</c:f>
              <c:strCache>
                <c:ptCount val="1"/>
                <c:pt idx="0">
                  <c:v>Case B3</c:v>
                </c:pt>
              </c:strCache>
            </c:strRef>
          </c:tx>
          <c:spPr>
            <a:ln w="28575" cap="rnd">
              <a:solidFill>
                <a:srgbClr val="00B050"/>
              </a:solidFill>
              <a:prstDash val="lgDashDotDot"/>
              <a:round/>
            </a:ln>
            <a:effectLst/>
          </c:spPr>
          <c:marker>
            <c:symbol val="none"/>
          </c:marker>
          <c:cat>
            <c:numRef>
              <c:f>'増額率感度(ケース3)(Fig.15L)'!$B$4:$B$100</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'増額率感度(ケース3)(Fig.15L)'!$F$4:$F$100</c:f>
              <c:numCache>
                <c:formatCode>0.00E+00</c:formatCode>
                <c:ptCount val="97"/>
                <c:pt idx="0">
                  <c:v>173.81161530331201</c:v>
                </c:pt>
                <c:pt idx="1">
                  <c:v>171.33407390661401</c:v>
                </c:pt>
                <c:pt idx="2">
                  <c:v>170.51805450555</c:v>
                </c:pt>
                <c:pt idx="3">
                  <c:v>171.06395575851599</c:v>
                </c:pt>
                <c:pt idx="4">
                  <c:v>172.79435183940501</c:v>
                </c:pt>
                <c:pt idx="5">
                  <c:v>175.84103127070799</c:v>
                </c:pt>
                <c:pt idx="6">
                  <c:v>180.282090183246</c:v>
                </c:pt>
                <c:pt idx="7">
                  <c:v>186.047690741905</c:v>
                </c:pt>
                <c:pt idx="8">
                  <c:v>193.24183740142701</c:v>
                </c:pt>
                <c:pt idx="9">
                  <c:v>201.998845749434</c:v>
                </c:pt>
                <c:pt idx="10">
                  <c:v>211.46276926545301</c:v>
                </c:pt>
                <c:pt idx="11">
                  <c:v>221.623345996235</c:v>
                </c:pt>
                <c:pt idx="12">
                  <c:v>232.68868759104501</c:v>
                </c:pt>
                <c:pt idx="13">
                  <c:v>244.56283030103401</c:v>
                </c:pt>
                <c:pt idx="14">
                  <c:v>257.10505446961702</c:v>
                </c:pt>
                <c:pt idx="15">
                  <c:v>270.52414545650902</c:v>
                </c:pt>
                <c:pt idx="16">
                  <c:v>284.711692474698</c:v>
                </c:pt>
                <c:pt idx="17">
                  <c:v>299.03986058556399</c:v>
                </c:pt>
                <c:pt idx="18">
                  <c:v>313.51327725818498</c:v>
                </c:pt>
                <c:pt idx="19">
                  <c:v>328.15134526030999</c:v>
                </c:pt>
                <c:pt idx="20">
                  <c:v>342.710851427965</c:v>
                </c:pt>
                <c:pt idx="21">
                  <c:v>357.36589138333198</c:v>
                </c:pt>
                <c:pt idx="22">
                  <c:v>372.056880843302</c:v>
                </c:pt>
                <c:pt idx="23">
                  <c:v>386.63562818411702</c:v>
                </c:pt>
                <c:pt idx="24">
                  <c:v>401.13061995742498</c:v>
                </c:pt>
                <c:pt idx="25">
                  <c:v>415.45749849289803</c:v>
                </c:pt>
                <c:pt idx="26">
                  <c:v>429.73637553858299</c:v>
                </c:pt>
                <c:pt idx="27">
                  <c:v>443.61137283385398</c:v>
                </c:pt>
                <c:pt idx="28">
                  <c:v>457.07220443838003</c:v>
                </c:pt>
                <c:pt idx="29">
                  <c:v>470.12270047215299</c:v>
                </c:pt>
                <c:pt idx="30">
                  <c:v>482.91399029837299</c:v>
                </c:pt>
                <c:pt idx="31">
                  <c:v>495.50515409603202</c:v>
                </c:pt>
                <c:pt idx="32">
                  <c:v>507.947805193146</c:v>
                </c:pt>
                <c:pt idx="33">
                  <c:v>520.25024939400396</c:v>
                </c:pt>
                <c:pt idx="34">
                  <c:v>532.40717484469201</c:v>
                </c:pt>
                <c:pt idx="35">
                  <c:v>544.43507665049299</c:v>
                </c:pt>
                <c:pt idx="36">
                  <c:v>556.29365015513201</c:v>
                </c:pt>
                <c:pt idx="37">
                  <c:v>567.924986489611</c:v>
                </c:pt>
                <c:pt idx="38">
                  <c:v>579.27075136972701</c:v>
                </c:pt>
                <c:pt idx="39">
                  <c:v>590.28086509405205</c:v>
                </c:pt>
                <c:pt idx="40">
                  <c:v>600.93462245222497</c:v>
                </c:pt>
                <c:pt idx="41">
                  <c:v>611.26811423282197</c:v>
                </c:pt>
                <c:pt idx="42">
                  <c:v>621.264927336651</c:v>
                </c:pt>
                <c:pt idx="43">
                  <c:v>630.88368606607503</c:v>
                </c:pt>
                <c:pt idx="44">
                  <c:v>640.08330792716094</c:v>
                </c:pt>
                <c:pt idx="45">
                  <c:v>648.79584118626599</c:v>
                </c:pt>
                <c:pt idx="46">
                  <c:v>656.99536834205503</c:v>
                </c:pt>
                <c:pt idx="47">
                  <c:v>664.60207619710695</c:v>
                </c:pt>
                <c:pt idx="48">
                  <c:v>671.55510030713697</c:v>
                </c:pt>
                <c:pt idx="49">
                  <c:v>677.79063987763504</c:v>
                </c:pt>
                <c:pt idx="50">
                  <c:v>683.25280104313504</c:v>
                </c:pt>
                <c:pt idx="51">
                  <c:v>687.943298793704</c:v>
                </c:pt>
                <c:pt idx="52">
                  <c:v>692.190200191739</c:v>
                </c:pt>
                <c:pt idx="53">
                  <c:v>695.98451273841204</c:v>
                </c:pt>
                <c:pt idx="54">
                  <c:v>699.32192899621396</c:v>
                </c:pt>
                <c:pt idx="55">
                  <c:v>702.24342664021799</c:v>
                </c:pt>
                <c:pt idx="56">
                  <c:v>704.34097704333601</c:v>
                </c:pt>
                <c:pt idx="57">
                  <c:v>705.57332627477297</c:v>
                </c:pt>
                <c:pt idx="58">
                  <c:v>705.92049782997697</c:v>
                </c:pt>
                <c:pt idx="59">
                  <c:v>705.350249933123</c:v>
                </c:pt>
                <c:pt idx="60">
                  <c:v>703.84318461313296</c:v>
                </c:pt>
                <c:pt idx="61">
                  <c:v>701.33533798205997</c:v>
                </c:pt>
                <c:pt idx="62">
                  <c:v>697.73814401318498</c:v>
                </c:pt>
                <c:pt idx="63">
                  <c:v>693.00981641554597</c:v>
                </c:pt>
                <c:pt idx="64">
                  <c:v>687.12128263493298</c:v>
                </c:pt>
                <c:pt idx="65">
                  <c:v>680.05330954901501</c:v>
                </c:pt>
                <c:pt idx="66">
                  <c:v>671.78535128948795</c:v>
                </c:pt>
                <c:pt idx="67">
                  <c:v>662.80310105726005</c:v>
                </c:pt>
                <c:pt idx="68">
                  <c:v>652.68415856270303</c:v>
                </c:pt>
                <c:pt idx="69">
                  <c:v>641.45449726477102</c:v>
                </c:pt>
                <c:pt idx="70">
                  <c:v>629.14319013583702</c:v>
                </c:pt>
                <c:pt idx="71">
                  <c:v>615.77681011990398</c:v>
                </c:pt>
                <c:pt idx="72">
                  <c:v>601.37304508382499</c:v>
                </c:pt>
                <c:pt idx="73">
                  <c:v>585.94047111861698</c:v>
                </c:pt>
                <c:pt idx="74">
                  <c:v>569.47433074236699</c:v>
                </c:pt>
                <c:pt idx="75">
                  <c:v>551.95673526930898</c:v>
                </c:pt>
                <c:pt idx="76">
                  <c:v>533.35628109653703</c:v>
                </c:pt>
                <c:pt idx="77">
                  <c:v>513.62946501552801</c:v>
                </c:pt>
                <c:pt idx="78">
                  <c:v>492.72097385306199</c:v>
                </c:pt>
                <c:pt idx="79">
                  <c:v>470.56741464487402</c:v>
                </c:pt>
                <c:pt idx="80">
                  <c:v>447.093660139924</c:v>
                </c:pt>
                <c:pt idx="81">
                  <c:v>422.218937052532</c:v>
                </c:pt>
                <c:pt idx="82">
                  <c:v>395.85747239676601</c:v>
                </c:pt>
                <c:pt idx="83">
                  <c:v>367.92048009945398</c:v>
                </c:pt>
                <c:pt idx="84">
                  <c:v>338.31509700206402</c:v>
                </c:pt>
                <c:pt idx="85">
                  <c:v>306.94652652301698</c:v>
                </c:pt>
                <c:pt idx="86">
                  <c:v>273.71513757284799</c:v>
                </c:pt>
                <c:pt idx="87">
                  <c:v>238.52041569987</c:v>
                </c:pt>
                <c:pt idx="88">
                  <c:v>201.26095177490299</c:v>
                </c:pt>
                <c:pt idx="89">
                  <c:v>161.83322025165799</c:v>
                </c:pt>
                <c:pt idx="90">
                  <c:v>120.133302883783</c:v>
                </c:pt>
                <c:pt idx="91">
                  <c:v>76.059124514106799</c:v>
                </c:pt>
                <c:pt idx="92">
                  <c:v>29.509704199188302</c:v>
                </c:pt>
                <c:pt idx="93">
                  <c:v>-19.615353210248102</c:v>
                </c:pt>
                <c:pt idx="94">
                  <c:v>-69.537677901724294</c:v>
                </c:pt>
                <c:pt idx="95">
                  <c:v>-120.025803553457</c:v>
                </c:pt>
                <c:pt idx="96">
                  <c:v>-171.05793227790301</c:v>
                </c:pt>
              </c:numCache>
            </c:numRef>
          </c:val>
          <c:smooth val="0"/>
          <c:extLst xmlns:c16r2="http://schemas.microsoft.com/office/drawing/2015/06/chart">
            <c:ext xmlns:c16="http://schemas.microsoft.com/office/drawing/2014/chart" uri="{C3380CC4-5D6E-409C-BE32-E72D297353CC}">
              <c16:uniqueId val="{00000003-7353-4B49-BF8A-78363E1C6A9A}"/>
            </c:ext>
          </c:extLst>
        </c:ser>
        <c:ser>
          <c:idx val="4"/>
          <c:order val="4"/>
          <c:tx>
            <c:strRef>
              <c:f>'増額率感度(ケース3)(Fig.15L)'!$G$1</c:f>
              <c:strCache>
                <c:ptCount val="1"/>
                <c:pt idx="0">
                  <c:v>Case B4</c:v>
                </c:pt>
              </c:strCache>
            </c:strRef>
          </c:tx>
          <c:spPr>
            <a:ln w="28575" cap="rnd" cmpd="dbl">
              <a:solidFill>
                <a:srgbClr val="ED1BC0"/>
              </a:solidFill>
              <a:round/>
            </a:ln>
            <a:effectLst/>
          </c:spPr>
          <c:marker>
            <c:symbol val="none"/>
          </c:marker>
          <c:cat>
            <c:numRef>
              <c:f>'増額率感度(ケース3)(Fig.15L)'!$B$4:$B$100</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'増額率感度(ケース3)(Fig.15L)'!$G$4:$G$100</c:f>
              <c:numCache>
                <c:formatCode>0.00E+00</c:formatCode>
                <c:ptCount val="97"/>
                <c:pt idx="0">
                  <c:v>173.81161530331201</c:v>
                </c:pt>
                <c:pt idx="1">
                  <c:v>171.345341398101</c:v>
                </c:pt>
                <c:pt idx="2">
                  <c:v>170.552064414017</c:v>
                </c:pt>
                <c:pt idx="3">
                  <c:v>171.13301078307799</c:v>
                </c:pt>
                <c:pt idx="4">
                  <c:v>172.91014615036201</c:v>
                </c:pt>
                <c:pt idx="5">
                  <c:v>176.015419496173</c:v>
                </c:pt>
                <c:pt idx="6">
                  <c:v>180.52618750939999</c:v>
                </c:pt>
                <c:pt idx="7">
                  <c:v>186.37380385218299</c:v>
                </c:pt>
                <c:pt idx="8">
                  <c:v>193.661759950164</c:v>
                </c:pt>
                <c:pt idx="9">
                  <c:v>202.52505263926301</c:v>
                </c:pt>
                <c:pt idx="10">
                  <c:v>212.10302155635699</c:v>
                </c:pt>
                <c:pt idx="11">
                  <c:v>222.38731577916101</c:v>
                </c:pt>
                <c:pt idx="12">
                  <c:v>233.58477399998699</c:v>
                </c:pt>
                <c:pt idx="13">
                  <c:v>245.599031194715</c:v>
                </c:pt>
                <c:pt idx="14">
                  <c:v>258.28927176963799</c:v>
                </c:pt>
                <c:pt idx="15">
                  <c:v>271.86518824290999</c:v>
                </c:pt>
                <c:pt idx="16">
                  <c:v>286.21881971944401</c:v>
                </c:pt>
                <c:pt idx="17">
                  <c:v>300.72262764988602</c:v>
                </c:pt>
                <c:pt idx="18">
                  <c:v>315.38183493495001</c:v>
                </c:pt>
                <c:pt idx="19">
                  <c:v>330.21649047455998</c:v>
                </c:pt>
                <c:pt idx="20">
                  <c:v>344.98394024496503</c:v>
                </c:pt>
                <c:pt idx="21">
                  <c:v>359.85897985160301</c:v>
                </c:pt>
                <c:pt idx="22">
                  <c:v>374.78274370723801</c:v>
                </c:pt>
                <c:pt idx="23">
                  <c:v>389.60815248384</c:v>
                </c:pt>
                <c:pt idx="24">
                  <c:v>404.36450386382802</c:v>
                </c:pt>
                <c:pt idx="25">
                  <c:v>418.96840531849102</c:v>
                </c:pt>
                <c:pt idx="26">
                  <c:v>433.54092546328701</c:v>
                </c:pt>
                <c:pt idx="27">
                  <c:v>447.72721817575598</c:v>
                </c:pt>
                <c:pt idx="28">
                  <c:v>461.51793447195303</c:v>
                </c:pt>
                <c:pt idx="29">
                  <c:v>474.91771973869498</c:v>
                </c:pt>
                <c:pt idx="30">
                  <c:v>488.07868976873601</c:v>
                </c:pt>
                <c:pt idx="31">
                  <c:v>501.06068369478601</c:v>
                </c:pt>
                <c:pt idx="32">
                  <c:v>513.91618597604497</c:v>
                </c:pt>
                <c:pt idx="33">
                  <c:v>526.65450633343505</c:v>
                </c:pt>
                <c:pt idx="34">
                  <c:v>539.27141638679802</c:v>
                </c:pt>
                <c:pt idx="35">
                  <c:v>551.78461753635804</c:v>
                </c:pt>
                <c:pt idx="36">
                  <c:v>564.15517163774098</c:v>
                </c:pt>
                <c:pt idx="37">
                  <c:v>576.32671697521096</c:v>
                </c:pt>
                <c:pt idx="38">
                  <c:v>588.24256806233802</c:v>
                </c:pt>
                <c:pt idx="39">
                  <c:v>599.85423715670902</c:v>
                </c:pt>
                <c:pt idx="40">
                  <c:v>611.14249936567501</c:v>
                </c:pt>
                <c:pt idx="41">
                  <c:v>622.14481965223797</c:v>
                </c:pt>
                <c:pt idx="42">
                  <c:v>632.84626238888302</c:v>
                </c:pt>
                <c:pt idx="43">
                  <c:v>643.20709772565499</c:v>
                </c:pt>
                <c:pt idx="44">
                  <c:v>653.18800513909002</c:v>
                </c:pt>
                <c:pt idx="45">
                  <c:v>662.72282944457299</c:v>
                </c:pt>
                <c:pt idx="46">
                  <c:v>671.78773305820005</c:v>
                </c:pt>
                <c:pt idx="47">
                  <c:v>680.30511102262801</c:v>
                </c:pt>
                <c:pt idx="48">
                  <c:v>688.21633610441404</c:v>
                </c:pt>
                <c:pt idx="49">
                  <c:v>695.45985527847802</c:v>
                </c:pt>
                <c:pt idx="50">
                  <c:v>701.98215156084598</c:v>
                </c:pt>
                <c:pt idx="51">
                  <c:v>707.78705592598806</c:v>
                </c:pt>
                <c:pt idx="52">
                  <c:v>713.205167646424</c:v>
                </c:pt>
                <c:pt idx="53">
                  <c:v>718.22992374426701</c:v>
                </c:pt>
                <c:pt idx="54">
                  <c:v>722.85949609158297</c:v>
                </c:pt>
                <c:pt idx="55">
                  <c:v>727.13733597216606</c:v>
                </c:pt>
                <c:pt idx="56">
                  <c:v>730.65795116704896</c:v>
                </c:pt>
                <c:pt idx="57">
                  <c:v>733.38263549169596</c:v>
                </c:pt>
                <c:pt idx="58">
                  <c:v>735.29402761867698</c:v>
                </c:pt>
                <c:pt idx="59">
                  <c:v>736.362674738853</c:v>
                </c:pt>
                <c:pt idx="60">
                  <c:v>736.57207718923303</c:v>
                </c:pt>
                <c:pt idx="61">
                  <c:v>735.861502603595</c:v>
                </c:pt>
                <c:pt idx="62">
                  <c:v>734.14593149371399</c:v>
                </c:pt>
                <c:pt idx="63">
                  <c:v>731.38710288880304</c:v>
                </c:pt>
                <c:pt idx="64">
                  <c:v>727.55956115189394</c:v>
                </c:pt>
                <c:pt idx="65">
                  <c:v>722.64785203003703</c:v>
                </c:pt>
                <c:pt idx="66">
                  <c:v>716.635392595962</c:v>
                </c:pt>
                <c:pt idx="67">
                  <c:v>710.011848530316</c:v>
                </c:pt>
                <c:pt idx="68">
                  <c:v>702.35886267778994</c:v>
                </c:pt>
                <c:pt idx="69">
                  <c:v>693.706635620925</c:v>
                </c:pt>
                <c:pt idx="70">
                  <c:v>684.08860292882696</c:v>
                </c:pt>
                <c:pt idx="71">
                  <c:v>673.53588313691102</c:v>
                </c:pt>
                <c:pt idx="72">
                  <c:v>662.07092514653004</c:v>
                </c:pt>
                <c:pt idx="73">
                  <c:v>649.70730978695804</c:v>
                </c:pt>
                <c:pt idx="74">
                  <c:v>636.44554620211704</c:v>
                </c:pt>
                <c:pt idx="75">
                  <c:v>622.27329184821201</c:v>
                </c:pt>
                <c:pt idx="76">
                  <c:v>607.164986896301</c:v>
                </c:pt>
                <c:pt idx="77">
                  <c:v>591.08327598587402</c:v>
                </c:pt>
                <c:pt idx="78">
                  <c:v>573.97930692438297</c:v>
                </c:pt>
                <c:pt idx="79">
                  <c:v>555.79646831779496</c:v>
                </c:pt>
                <c:pt idx="80">
                  <c:v>536.46674388662905</c:v>
                </c:pt>
                <c:pt idx="81">
                  <c:v>515.91680066154004</c:v>
                </c:pt>
                <c:pt idx="82">
                  <c:v>494.068638810359</c:v>
                </c:pt>
                <c:pt idx="83">
                  <c:v>470.841589708154</c:v>
                </c:pt>
                <c:pt idx="84">
                  <c:v>446.15126017227499</c:v>
                </c:pt>
                <c:pt idx="85">
                  <c:v>419.91168174151801</c:v>
                </c:pt>
                <c:pt idx="86">
                  <c:v>392.03243532348</c:v>
                </c:pt>
                <c:pt idx="87">
                  <c:v>362.42260401682</c:v>
                </c:pt>
                <c:pt idx="88">
                  <c:v>330.99078035371502</c:v>
                </c:pt>
                <c:pt idx="89">
                  <c:v>297.64386070473603</c:v>
                </c:pt>
                <c:pt idx="90">
                  <c:v>262.28878707376401</c:v>
                </c:pt>
                <c:pt idx="91">
                  <c:v>224.834799787512</c:v>
                </c:pt>
                <c:pt idx="92">
                  <c:v>185.19270574208801</c:v>
                </c:pt>
                <c:pt idx="93">
                  <c:v>143.27439012212801</c:v>
                </c:pt>
                <c:pt idx="94">
                  <c:v>98.993715655424097</c:v>
                </c:pt>
                <c:pt idx="95">
                  <c:v>52.266671211641899</c:v>
                </c:pt>
                <c:pt idx="96">
                  <c:v>3.0119661664221899</c:v>
                </c:pt>
              </c:numCache>
            </c:numRef>
          </c:val>
          <c:smooth val="0"/>
          <c:extLst xmlns:c16r2="http://schemas.microsoft.com/office/drawing/2015/06/chart">
            <c:ext xmlns:c16="http://schemas.microsoft.com/office/drawing/2014/chart" uri="{C3380CC4-5D6E-409C-BE32-E72D297353CC}">
              <c16:uniqueId val="{00000000-D647-4700-902E-06916F4D30DD}"/>
            </c:ext>
          </c:extLst>
        </c:ser>
        <c:ser>
          <c:idx val="5"/>
          <c:order val="5"/>
          <c:tx>
            <c:strRef>
              <c:f>'増額率感度(ケース3)(Fig.15L)'!$H$1</c:f>
              <c:strCache>
                <c:ptCount val="1"/>
                <c:pt idx="0">
                  <c:v>Case B5</c:v>
                </c:pt>
              </c:strCache>
            </c:strRef>
          </c:tx>
          <c:spPr>
            <a:ln w="28575" cap="rnd" cmpd="dbl">
              <a:solidFill>
                <a:srgbClr val="C00000"/>
              </a:solidFill>
              <a:prstDash val="dash"/>
              <a:round/>
            </a:ln>
            <a:effectLst/>
          </c:spPr>
          <c:marker>
            <c:symbol val="none"/>
          </c:marker>
          <c:cat>
            <c:numRef>
              <c:f>'増額率感度(ケース3)(Fig.15L)'!$B$4:$B$100</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'増額率感度(ケース3)(Fig.15L)'!$H$4:$H$100</c:f>
              <c:numCache>
                <c:formatCode>0.00E+00</c:formatCode>
                <c:ptCount val="97"/>
                <c:pt idx="0">
                  <c:v>173.81161530331201</c:v>
                </c:pt>
                <c:pt idx="1">
                  <c:v>171.35660888958901</c:v>
                </c:pt>
                <c:pt idx="2">
                  <c:v>170.586074322484</c:v>
                </c:pt>
                <c:pt idx="3">
                  <c:v>171.20206580764</c:v>
                </c:pt>
                <c:pt idx="4">
                  <c:v>173.02594046131799</c:v>
                </c:pt>
                <c:pt idx="5">
                  <c:v>176.189807721638</c:v>
                </c:pt>
                <c:pt idx="6">
                  <c:v>180.770284835555</c:v>
                </c:pt>
                <c:pt idx="7">
                  <c:v>186.699916962462</c:v>
                </c:pt>
                <c:pt idx="8">
                  <c:v>194.08168249889999</c:v>
                </c:pt>
                <c:pt idx="9">
                  <c:v>203.051259529091</c:v>
                </c:pt>
                <c:pt idx="10">
                  <c:v>212.743273847262</c:v>
                </c:pt>
                <c:pt idx="11">
                  <c:v>223.151285562087</c:v>
                </c:pt>
                <c:pt idx="12">
                  <c:v>234.48086040892801</c:v>
                </c:pt>
                <c:pt idx="13">
                  <c:v>246.63523208839601</c:v>
                </c:pt>
                <c:pt idx="14">
                  <c:v>259.473489069658</c:v>
                </c:pt>
                <c:pt idx="15">
                  <c:v>273.20623102931103</c:v>
                </c:pt>
                <c:pt idx="16">
                  <c:v>287.72594696418997</c:v>
                </c:pt>
                <c:pt idx="17">
                  <c:v>302.405394714208</c:v>
                </c:pt>
                <c:pt idx="18">
                  <c:v>317.25039261171497</c:v>
                </c:pt>
                <c:pt idx="19">
                  <c:v>332.28163568880899</c:v>
                </c:pt>
                <c:pt idx="20">
                  <c:v>347.25702906196301</c:v>
                </c:pt>
                <c:pt idx="21">
                  <c:v>362.352068319875</c:v>
                </c:pt>
                <c:pt idx="22">
                  <c:v>377.50860657117499</c:v>
                </c:pt>
                <c:pt idx="23">
                  <c:v>392.58067678356298</c:v>
                </c:pt>
                <c:pt idx="24">
                  <c:v>407.598387770231</c:v>
                </c:pt>
                <c:pt idx="25">
                  <c:v>422.479312144083</c:v>
                </c:pt>
                <c:pt idx="26">
                  <c:v>437.34547538799001</c:v>
                </c:pt>
                <c:pt idx="27">
                  <c:v>451.84306351765701</c:v>
                </c:pt>
                <c:pt idx="28">
                  <c:v>465.963664505525</c:v>
                </c:pt>
                <c:pt idx="29">
                  <c:v>479.71273900523602</c:v>
                </c:pt>
                <c:pt idx="30">
                  <c:v>493.2433892391</c:v>
                </c:pt>
                <c:pt idx="31">
                  <c:v>506.61621329353801</c:v>
                </c:pt>
                <c:pt idx="32">
                  <c:v>519.88456675894395</c:v>
                </c:pt>
                <c:pt idx="33">
                  <c:v>533.05876327286501</c:v>
                </c:pt>
                <c:pt idx="34">
                  <c:v>546.13565792890404</c:v>
                </c:pt>
                <c:pt idx="35">
                  <c:v>559.13415842222196</c:v>
                </c:pt>
                <c:pt idx="36">
                  <c:v>572.01669312034903</c:v>
                </c:pt>
                <c:pt idx="37">
                  <c:v>584.72844746081</c:v>
                </c:pt>
                <c:pt idx="38">
                  <c:v>597.21438475494801</c:v>
                </c:pt>
                <c:pt idx="39">
                  <c:v>609.42760921936599</c:v>
                </c:pt>
                <c:pt idx="40">
                  <c:v>621.350376279123</c:v>
                </c:pt>
                <c:pt idx="41">
                  <c:v>633.02152507165204</c:v>
                </c:pt>
                <c:pt idx="42">
                  <c:v>644.42759744111197</c:v>
                </c:pt>
                <c:pt idx="43">
                  <c:v>655.53050938523404</c:v>
                </c:pt>
                <c:pt idx="44">
                  <c:v>666.29270235101797</c:v>
                </c:pt>
                <c:pt idx="45">
                  <c:v>676.64981770287795</c:v>
                </c:pt>
                <c:pt idx="46">
                  <c:v>686.58009777434199</c:v>
                </c:pt>
                <c:pt idx="47">
                  <c:v>696.008145848146</c:v>
                </c:pt>
                <c:pt idx="48">
                  <c:v>704.87757190168895</c:v>
                </c:pt>
                <c:pt idx="49">
                  <c:v>713.12907067931906</c:v>
                </c:pt>
                <c:pt idx="50">
                  <c:v>720.71150207855499</c:v>
                </c:pt>
                <c:pt idx="51">
                  <c:v>727.63081305826904</c:v>
                </c:pt>
                <c:pt idx="52">
                  <c:v>734.22013510110503</c:v>
                </c:pt>
                <c:pt idx="53">
                  <c:v>740.47533475012006</c:v>
                </c:pt>
                <c:pt idx="54">
                  <c:v>746.39706318695096</c:v>
                </c:pt>
                <c:pt idx="55">
                  <c:v>752.03124530411196</c:v>
                </c:pt>
                <c:pt idx="56">
                  <c:v>756.97492529075805</c:v>
                </c:pt>
                <c:pt idx="57">
                  <c:v>761.19194470861703</c:v>
                </c:pt>
                <c:pt idx="58">
                  <c:v>764.66755740737301</c:v>
                </c:pt>
                <c:pt idx="59">
                  <c:v>767.37509954458096</c:v>
                </c:pt>
                <c:pt idx="60">
                  <c:v>769.30096976533002</c:v>
                </c:pt>
                <c:pt idx="61">
                  <c:v>770.38766722512901</c:v>
                </c:pt>
                <c:pt idx="62">
                  <c:v>770.55371897424095</c:v>
                </c:pt>
                <c:pt idx="63">
                  <c:v>769.76438936205705</c:v>
                </c:pt>
                <c:pt idx="64">
                  <c:v>767.99783966885195</c:v>
                </c:pt>
                <c:pt idx="65">
                  <c:v>765.242394511057</c:v>
                </c:pt>
                <c:pt idx="66">
                  <c:v>761.48543390243299</c:v>
                </c:pt>
                <c:pt idx="67">
                  <c:v>757.220596003369</c:v>
                </c:pt>
                <c:pt idx="68">
                  <c:v>752.03356679287401</c:v>
                </c:pt>
                <c:pt idx="69">
                  <c:v>745.95877397707602</c:v>
                </c:pt>
                <c:pt idx="70">
                  <c:v>739.03401572181303</c:v>
                </c:pt>
                <c:pt idx="71">
                  <c:v>731.294956153915</c:v>
                </c:pt>
                <c:pt idx="72">
                  <c:v>722.76880520923203</c:v>
                </c:pt>
                <c:pt idx="73">
                  <c:v>713.47414845529602</c:v>
                </c:pt>
                <c:pt idx="74">
                  <c:v>703.41676166186403</c:v>
                </c:pt>
                <c:pt idx="75">
                  <c:v>692.58984842711095</c:v>
                </c:pt>
                <c:pt idx="76">
                  <c:v>680.97369269605997</c:v>
                </c:pt>
                <c:pt idx="77">
                  <c:v>668.53708695621503</c:v>
                </c:pt>
                <c:pt idx="78">
                  <c:v>655.23763999569803</c:v>
                </c:pt>
                <c:pt idx="79">
                  <c:v>641.02552199070999</c:v>
                </c:pt>
                <c:pt idx="80">
                  <c:v>625.83982763332995</c:v>
                </c:pt>
                <c:pt idx="81">
                  <c:v>609.61466427054199</c:v>
                </c:pt>
                <c:pt idx="82">
                  <c:v>592.27980522394705</c:v>
                </c:pt>
                <c:pt idx="83">
                  <c:v>573.76269931684897</c:v>
                </c:pt>
                <c:pt idx="84">
                  <c:v>553.98742334248095</c:v>
                </c:pt>
                <c:pt idx="85">
                  <c:v>532.87683696001295</c:v>
                </c:pt>
                <c:pt idx="86">
                  <c:v>510.34973307410598</c:v>
                </c:pt>
                <c:pt idx="87">
                  <c:v>486.32479233376301</c:v>
                </c:pt>
                <c:pt idx="88">
                  <c:v>460.72060893251899</c:v>
                </c:pt>
                <c:pt idx="89">
                  <c:v>433.45450115780602</c:v>
                </c:pt>
                <c:pt idx="90">
                  <c:v>404.44427126373802</c:v>
                </c:pt>
                <c:pt idx="91">
                  <c:v>373.61047506091001</c:v>
                </c:pt>
                <c:pt idx="92">
                  <c:v>340.875707284979</c:v>
                </c:pt>
                <c:pt idx="93">
                  <c:v>306.16413345449502</c:v>
                </c:pt>
                <c:pt idx="94">
                  <c:v>269.40240408608997</c:v>
                </c:pt>
                <c:pt idx="95">
                  <c:v>230.51982698466401</c:v>
                </c:pt>
                <c:pt idx="96">
                  <c:v>189.448983477479</c:v>
                </c:pt>
              </c:numCache>
            </c:numRef>
          </c:val>
          <c:smooth val="0"/>
          <c:extLst xmlns:c16r2="http://schemas.microsoft.com/office/drawing/2015/06/chart">
            <c:ext xmlns:c16="http://schemas.microsoft.com/office/drawing/2014/chart" uri="{C3380CC4-5D6E-409C-BE32-E72D297353CC}">
              <c16:uniqueId val="{00000000-CDA6-4844-B9C9-3D9DB48BDD33}"/>
            </c:ext>
          </c:extLst>
        </c:ser>
        <c:dLbls>
          <c:showLegendKey val="0"/>
          <c:showVal val="0"/>
          <c:showCatName val="0"/>
          <c:showSerName val="0"/>
          <c:showPercent val="0"/>
          <c:showBubbleSize val="0"/>
        </c:dLbls>
        <c:marker val="1"/>
        <c:smooth val="0"/>
        <c:axId val="350339456"/>
        <c:axId val="350341376"/>
      </c:lineChart>
      <c:catAx>
        <c:axId val="350339456"/>
        <c:scaling>
          <c:orientation val="minMax"/>
        </c:scaling>
        <c:delete val="0"/>
        <c:axPos val="b"/>
        <c:title>
          <c:tx>
            <c:rich>
              <a:bodyPr rot="0" vert="horz"/>
              <a:lstStyle/>
              <a:p>
                <a:pPr>
                  <a:defRPr/>
                </a:pPr>
                <a:r>
                  <a:rPr lang="en-US"/>
                  <a:t>Fiscal year</a:t>
                </a:r>
                <a:endParaRPr lang="ja-JP"/>
              </a:p>
            </c:rich>
          </c:tx>
          <c:layout>
            <c:manualLayout>
              <c:xMode val="edge"/>
              <c:yMode val="edge"/>
              <c:x val="0.46710936152019461"/>
              <c:y val="0.91670486491956782"/>
            </c:manualLayout>
          </c:layout>
          <c:overlay val="0"/>
          <c:spPr>
            <a:noFill/>
            <a:ln>
              <a:noFill/>
            </a:ln>
            <a:effectLst/>
          </c:sp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sz="1050"/>
            </a:pPr>
            <a:endParaRPr lang="ja-JP"/>
          </a:p>
        </c:txPr>
        <c:crossAx val="350341376"/>
        <c:crosses val="autoZero"/>
        <c:auto val="1"/>
        <c:lblAlgn val="ctr"/>
        <c:lblOffset val="100"/>
        <c:tickLblSkip val="20"/>
        <c:noMultiLvlLbl val="0"/>
      </c:catAx>
      <c:valAx>
        <c:axId val="350341376"/>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vert="horz"/>
              <a:lstStyle/>
              <a:p>
                <a:pPr>
                  <a:defRPr/>
                </a:pPr>
                <a:r>
                  <a:rPr lang="en-US" dirty="0"/>
                  <a:t>Pension asset (</a:t>
                </a:r>
                <a:r>
                  <a:rPr lang="en-US" dirty="0" smtClean="0"/>
                  <a:t>tri</a:t>
                </a:r>
                <a:r>
                  <a:rPr lang="en-US" altLang="ja-JP" dirty="0" smtClean="0"/>
                  <a:t>.</a:t>
                </a:r>
                <a:r>
                  <a:rPr lang="en-US" dirty="0" smtClean="0"/>
                  <a:t> </a:t>
                </a:r>
                <a:r>
                  <a:rPr lang="en-US" dirty="0"/>
                  <a:t>yen)</a:t>
                </a:r>
                <a:endParaRPr lang="ja-JP" dirty="0"/>
              </a:p>
            </c:rich>
          </c:tx>
          <c:layout>
            <c:manualLayout>
              <c:xMode val="edge"/>
              <c:yMode val="edge"/>
              <c:x val="5.3108195127909326E-3"/>
              <c:y val="0.10485849246438095"/>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350339456"/>
        <c:crosses val="autoZero"/>
        <c:crossBetween val="between"/>
      </c:valAx>
      <c:spPr>
        <a:solidFill>
          <a:schemeClr val="lt1"/>
        </a:solidFill>
        <a:ln w="12700" cap="flat" cmpd="sng" algn="ctr">
          <a:solidFill>
            <a:schemeClr val="dk1"/>
          </a:solidFill>
          <a:prstDash val="solid"/>
          <a:miter lim="800000"/>
        </a:ln>
        <a:effectLst/>
      </c:spPr>
    </c:plotArea>
    <c:legend>
      <c:legendPos val="b"/>
      <c:layout>
        <c:manualLayout>
          <c:xMode val="edge"/>
          <c:yMode val="edge"/>
          <c:x val="0.43766151810072107"/>
          <c:y val="0.32738691891780591"/>
          <c:w val="0.28355984314660276"/>
          <c:h val="0.46158065026360395"/>
        </c:manualLayout>
      </c:layout>
      <c:overlay val="1"/>
      <c:spPr>
        <a:solidFill>
          <a:sysClr val="window" lastClr="FFFFFF"/>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panose="02040604050505020304" pitchFamily="18" charset="0"/>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altLang="ja-JP" sz="1800"/>
              <a:t>Normal </a:t>
            </a:r>
            <a:r>
              <a:rPr lang="en-US" sz="1800"/>
              <a:t>(65 </a:t>
            </a:r>
            <a:r>
              <a:rPr lang="en-US" altLang="ja-JP" sz="1800"/>
              <a:t>years old</a:t>
            </a:r>
            <a:r>
              <a:rPr lang="en-US" sz="1800"/>
              <a:t>)</a:t>
            </a:r>
            <a:endParaRPr lang="ja-JP" sz="1800"/>
          </a:p>
        </c:rich>
      </c:tx>
      <c:layout>
        <c:manualLayout>
          <c:xMode val="edge"/>
          <c:yMode val="edge"/>
          <c:x val="0.25261860564260763"/>
          <c:y val="0"/>
        </c:manualLayout>
      </c:layout>
      <c:overlay val="0"/>
      <c:spPr>
        <a:noFill/>
        <a:ln>
          <a:noFill/>
        </a:ln>
        <a:effectLst/>
      </c:spPr>
    </c:title>
    <c:autoTitleDeleted val="0"/>
    <c:plotArea>
      <c:layout>
        <c:manualLayout>
          <c:layoutTarget val="inner"/>
          <c:xMode val="edge"/>
          <c:yMode val="edge"/>
          <c:x val="0.15202537182852144"/>
          <c:y val="0.12962962962962962"/>
          <c:w val="0.81741907261592306"/>
          <c:h val="0.66945246427529892"/>
        </c:manualLayout>
      </c:layout>
      <c:areaChart>
        <c:grouping val="stacked"/>
        <c:varyColors val="0"/>
        <c:ser>
          <c:idx val="2"/>
          <c:order val="0"/>
          <c:tx>
            <c:strRef>
              <c:f>'[figure.xlsx]Figure 2'!$C$2</c:f>
              <c:strCache>
                <c:ptCount val="1"/>
                <c:pt idx="0">
                  <c:v>公的年金</c:v>
                </c:pt>
              </c:strCache>
            </c:strRef>
          </c:tx>
          <c:spPr>
            <a:solidFill>
              <a:srgbClr val="0070C0"/>
            </a:solidFill>
            <a:ln>
              <a:noFill/>
            </a:ln>
            <a:effectLst/>
          </c:spPr>
          <c:cat>
            <c:numRef>
              <c:f>'[figure.xlsx]Figure 2'!$B$3:$B$38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'[figure.xlsx]Figure 2'!$C$3:$C$38</c:f>
              <c:numCache>
                <c:formatCode>General</c:formatCode>
                <c:ptCount val="36"/>
                <c:pt idx="0">
                  <c:v>278</c:v>
                </c:pt>
                <c:pt idx="1">
                  <c:v>278</c:v>
                </c:pt>
                <c:pt idx="2">
                  <c:v>278</c:v>
                </c:pt>
                <c:pt idx="3">
                  <c:v>278</c:v>
                </c:pt>
                <c:pt idx="4">
                  <c:v>278</c:v>
                </c:pt>
                <c:pt idx="5">
                  <c:v>278</c:v>
                </c:pt>
                <c:pt idx="6">
                  <c:v>278</c:v>
                </c:pt>
                <c:pt idx="7">
                  <c:v>278</c:v>
                </c:pt>
                <c:pt idx="8">
                  <c:v>278</c:v>
                </c:pt>
                <c:pt idx="9">
                  <c:v>278</c:v>
                </c:pt>
                <c:pt idx="10">
                  <c:v>278</c:v>
                </c:pt>
                <c:pt idx="11">
                  <c:v>278</c:v>
                </c:pt>
                <c:pt idx="12">
                  <c:v>278</c:v>
                </c:pt>
                <c:pt idx="13">
                  <c:v>278</c:v>
                </c:pt>
                <c:pt idx="14">
                  <c:v>278</c:v>
                </c:pt>
                <c:pt idx="15">
                  <c:v>278</c:v>
                </c:pt>
                <c:pt idx="16">
                  <c:v>278</c:v>
                </c:pt>
                <c:pt idx="17">
                  <c:v>278</c:v>
                </c:pt>
                <c:pt idx="18">
                  <c:v>278</c:v>
                </c:pt>
                <c:pt idx="19">
                  <c:v>278</c:v>
                </c:pt>
                <c:pt idx="20">
                  <c:v>278</c:v>
                </c:pt>
                <c:pt idx="21">
                  <c:v>278</c:v>
                </c:pt>
                <c:pt idx="22">
                  <c:v>278</c:v>
                </c:pt>
                <c:pt idx="23">
                  <c:v>278</c:v>
                </c:pt>
                <c:pt idx="24">
                  <c:v>278</c:v>
                </c:pt>
                <c:pt idx="25">
                  <c:v>278</c:v>
                </c:pt>
                <c:pt idx="26">
                  <c:v>278</c:v>
                </c:pt>
                <c:pt idx="27">
                  <c:v>278</c:v>
                </c:pt>
                <c:pt idx="28">
                  <c:v>278</c:v>
                </c:pt>
                <c:pt idx="29">
                  <c:v>278</c:v>
                </c:pt>
                <c:pt idx="30">
                  <c:v>278</c:v>
                </c:pt>
                <c:pt idx="31">
                  <c:v>278</c:v>
                </c:pt>
                <c:pt idx="32">
                  <c:v>278</c:v>
                </c:pt>
                <c:pt idx="33">
                  <c:v>278</c:v>
                </c:pt>
                <c:pt idx="34">
                  <c:v>278</c:v>
                </c:pt>
                <c:pt idx="35">
                  <c:v>278</c:v>
                </c:pt>
              </c:numCache>
            </c:numRef>
          </c:val>
          <c:extLst xmlns:c16r2="http://schemas.microsoft.com/office/drawing/2015/06/chart">
            <c:ext xmlns:c16="http://schemas.microsoft.com/office/drawing/2014/chart" uri="{C3380CC4-5D6E-409C-BE32-E72D297353CC}">
              <c16:uniqueId val="{00000000-6FE2-4EF7-B6BF-D14D3C746404}"/>
            </c:ext>
          </c:extLst>
        </c:ser>
        <c:ser>
          <c:idx val="3"/>
          <c:order val="1"/>
          <c:tx>
            <c:strRef>
              <c:f>'[figure.xlsx]Figure 2'!$D$2</c:f>
              <c:strCache>
                <c:ptCount val="1"/>
                <c:pt idx="0">
                  <c:v>私的年金</c:v>
                </c:pt>
              </c:strCache>
            </c:strRef>
          </c:tx>
          <c:spPr>
            <a:pattFill prst="trellis">
              <a:fgClr>
                <a:srgbClr val="FF0000"/>
              </a:fgClr>
              <a:bgClr>
                <a:schemeClr val="bg1"/>
              </a:bgClr>
            </a:pattFill>
            <a:ln>
              <a:noFill/>
            </a:ln>
            <a:effectLst/>
          </c:spPr>
          <c:cat>
            <c:numRef>
              <c:f>'[figure.xlsx]Figure 2'!$B$3:$B$38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'[figure.xlsx]Figure 2'!$D$3:$D$38</c:f>
              <c:numCache>
                <c:formatCode>General</c:formatCode>
                <c:ptCount val="36"/>
                <c:pt idx="0">
                  <c:v>116.75999999999999</c:v>
                </c:pt>
                <c:pt idx="1">
                  <c:v>116.75999999999999</c:v>
                </c:pt>
                <c:pt idx="2">
                  <c:v>116.75999999999999</c:v>
                </c:pt>
                <c:pt idx="3">
                  <c:v>116.75999999999999</c:v>
                </c:pt>
                <c:pt idx="4">
                  <c:v>116.75999999999999</c:v>
                </c:pt>
                <c:pt idx="5">
                  <c:v>116.75999999999999</c:v>
                </c:pt>
                <c:pt idx="6">
                  <c:v>116.75999999999999</c:v>
                </c:pt>
                <c:pt idx="7">
                  <c:v>116.75999999999999</c:v>
                </c:pt>
                <c:pt idx="8">
                  <c:v>116.75999999999999</c:v>
                </c:pt>
                <c:pt idx="9">
                  <c:v>116.75999999999999</c:v>
                </c:pt>
                <c:pt idx="10">
                  <c:v>116.75999999999999</c:v>
                </c:pt>
                <c:pt idx="11">
                  <c:v>116.75999999999999</c:v>
                </c:pt>
                <c:pt idx="12">
                  <c:v>116.75999999999999</c:v>
                </c:pt>
                <c:pt idx="13">
                  <c:v>116.75999999999999</c:v>
                </c:pt>
                <c:pt idx="14">
                  <c:v>116.75999999999999</c:v>
                </c:pt>
                <c:pt idx="15">
                  <c:v>116.75999999999999</c:v>
                </c:pt>
                <c:pt idx="16">
                  <c:v>116.75999999999999</c:v>
                </c:pt>
                <c:pt idx="17">
                  <c:v>116.75999999999999</c:v>
                </c:pt>
                <c:pt idx="18">
                  <c:v>116.75999999999999</c:v>
                </c:pt>
                <c:pt idx="19">
                  <c:v>116.75999999999999</c:v>
                </c:pt>
                <c:pt idx="20">
                  <c:v>116.75999999999999</c:v>
                </c:pt>
                <c:pt idx="21">
                  <c:v>116.75999999999999</c:v>
                </c:pt>
                <c:pt idx="22">
                  <c:v>116.75999999999999</c:v>
                </c:pt>
                <c:pt idx="23">
                  <c:v>116.75999999999999</c:v>
                </c:pt>
                <c:pt idx="24">
                  <c:v>116.75999999999999</c:v>
                </c:pt>
                <c:pt idx="25">
                  <c:v>116.75999999999999</c:v>
                </c:pt>
                <c:pt idx="26">
                  <c:v>116.75999999999999</c:v>
                </c:pt>
                <c:pt idx="27">
                  <c:v>116.75999999999999</c:v>
                </c:pt>
                <c:pt idx="28">
                  <c:v>116.75999999999999</c:v>
                </c:pt>
                <c:pt idx="29">
                  <c:v>116.75999999999999</c:v>
                </c:pt>
                <c:pt idx="30">
                  <c:v>116.75999999999999</c:v>
                </c:pt>
                <c:pt idx="31">
                  <c:v>116.75999999999999</c:v>
                </c:pt>
                <c:pt idx="32">
                  <c:v>116.75999999999999</c:v>
                </c:pt>
                <c:pt idx="33">
                  <c:v>116.75999999999999</c:v>
                </c:pt>
                <c:pt idx="34">
                  <c:v>116.75999999999999</c:v>
                </c:pt>
                <c:pt idx="35">
                  <c:v>116.75999999999999</c:v>
                </c:pt>
              </c:numCache>
            </c:numRef>
          </c:val>
          <c:extLst xmlns:c16r2="http://schemas.microsoft.com/office/drawing/2015/06/chart">
            <c:ext xmlns:c16="http://schemas.microsoft.com/office/drawing/2014/chart" uri="{C3380CC4-5D6E-409C-BE32-E72D297353CC}">
              <c16:uniqueId val="{00000001-6FE2-4EF7-B6BF-D14D3C746404}"/>
            </c:ext>
          </c:extLst>
        </c:ser>
        <c:dLbls>
          <c:showLegendKey val="0"/>
          <c:showVal val="0"/>
          <c:showCatName val="0"/>
          <c:showSerName val="0"/>
          <c:showPercent val="0"/>
          <c:showBubbleSize val="0"/>
        </c:dLbls>
        <c:axId val="306034560"/>
        <c:axId val="306036736"/>
      </c:areaChart>
      <c:catAx>
        <c:axId val="306034560"/>
        <c:scaling>
          <c:orientation val="minMax"/>
        </c:scaling>
        <c:delete val="0"/>
        <c:axPos val="b"/>
        <c:title>
          <c:tx>
            <c:rich>
              <a:bodyPr rot="0" vert="horz"/>
              <a:lstStyle/>
              <a:p>
                <a:pPr>
                  <a:defRPr sz="1600"/>
                </a:pPr>
                <a:r>
                  <a:rPr lang="en-US" altLang="ja-JP" sz="1600" dirty="0" smtClean="0"/>
                  <a:t>A</a:t>
                </a:r>
                <a:r>
                  <a:rPr lang="en-US" sz="1600" dirty="0" smtClean="0"/>
                  <a:t>ge</a:t>
                </a:r>
                <a:endParaRPr lang="ja-JP" sz="1600" dirty="0"/>
              </a:p>
            </c:rich>
          </c:tx>
          <c:layout>
            <c:manualLayout>
              <c:xMode val="edge"/>
              <c:yMode val="edge"/>
              <c:x val="0.51686334051292915"/>
              <c:y val="0.89373724648055353"/>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sz="1400"/>
            </a:pPr>
            <a:endParaRPr lang="ja-JP"/>
          </a:p>
        </c:txPr>
        <c:crossAx val="306036736"/>
        <c:crosses val="autoZero"/>
        <c:auto val="1"/>
        <c:lblAlgn val="ctr"/>
        <c:lblOffset val="100"/>
        <c:tickLblSkip val="5"/>
        <c:tickMarkSkip val="5"/>
        <c:noMultiLvlLbl val="0"/>
      </c:catAx>
      <c:valAx>
        <c:axId val="306036736"/>
        <c:scaling>
          <c:orientation val="minMax"/>
          <c:max val="400"/>
        </c:scaling>
        <c:delete val="0"/>
        <c:axPos val="l"/>
        <c:majorGridlines>
          <c:spPr>
            <a:ln w="6350" cap="flat" cmpd="sng" algn="ctr">
              <a:solidFill>
                <a:schemeClr val="dk1"/>
              </a:solidFill>
              <a:prstDash val="solid"/>
              <a:miter lim="800000"/>
            </a:ln>
            <a:effectLst/>
          </c:spPr>
        </c:majorGridlines>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306034560"/>
        <c:crosses val="autoZero"/>
        <c:crossBetween val="midCat"/>
        <c:majorUnit val="100"/>
        <c:dispUnits>
          <c:builtInUnit val="hundreds"/>
        </c:dispUnits>
      </c:valAx>
      <c:spPr>
        <a:solidFill>
          <a:schemeClr val="lt1"/>
        </a:solidFill>
        <a:ln w="12700" cap="flat" cmpd="sng" algn="ctr">
          <a:solidFill>
            <a:schemeClr val="dk1"/>
          </a:solidFill>
          <a:prstDash val="solid"/>
          <a:miter lim="800000"/>
        </a:ln>
        <a:effectLst/>
      </c:spPr>
    </c:plotArea>
    <c:plotVisOnly val="1"/>
    <c:dispBlanksAs val="gap"/>
    <c:showDLblsOverMax val="0"/>
  </c:chart>
  <c:spPr>
    <a:solidFill>
      <a:schemeClr val="lt1"/>
    </a:solidFill>
    <a:ln w="12700" cap="flat" cmpd="sng" algn="ctr">
      <a:noFill/>
      <a:prstDash val="solid"/>
      <a:miter lim="800000"/>
    </a:ln>
    <a:effectLst/>
  </c:spPr>
  <c:txPr>
    <a:bodyPr/>
    <a:lstStyle/>
    <a:p>
      <a:pPr>
        <a:defRPr sz="1200">
          <a:solidFill>
            <a:schemeClr val="dk1"/>
          </a:solidFill>
          <a:latin typeface="Century" panose="02040604050505020304" pitchFamily="18" charset="0"/>
          <a:ea typeface="+mn-ea"/>
          <a:cs typeface="+mn-cs"/>
        </a:defRPr>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n-US" altLang="ja-JP" sz="1800" dirty="0"/>
              <a:t>Deferral </a:t>
            </a:r>
            <a:r>
              <a:rPr lang="en-US" sz="1800" dirty="0"/>
              <a:t>(70 </a:t>
            </a:r>
            <a:r>
              <a:rPr lang="en-US" altLang="ja-JP" sz="1800" dirty="0"/>
              <a:t>years old</a:t>
            </a:r>
            <a:r>
              <a:rPr lang="en-US" sz="1800" dirty="0"/>
              <a:t>)</a:t>
            </a:r>
            <a:endParaRPr lang="ja-JP" sz="1800" dirty="0"/>
          </a:p>
        </c:rich>
      </c:tx>
      <c:layout>
        <c:manualLayout>
          <c:xMode val="edge"/>
          <c:yMode val="edge"/>
          <c:x val="0.28888404574428195"/>
          <c:y val="3.446941395099335E-3"/>
        </c:manualLayout>
      </c:layout>
      <c:overlay val="0"/>
      <c:spPr>
        <a:noFill/>
        <a:ln>
          <a:noFill/>
        </a:ln>
        <a:effectLst/>
      </c:spPr>
    </c:title>
    <c:autoTitleDeleted val="0"/>
    <c:plotArea>
      <c:layout>
        <c:manualLayout>
          <c:layoutTarget val="inner"/>
          <c:xMode val="edge"/>
          <c:yMode val="edge"/>
          <c:x val="0.15112029746281716"/>
          <c:y val="0.13152777777777777"/>
          <c:w val="0.81832414698162736"/>
          <c:h val="0.67316382327209101"/>
        </c:manualLayout>
      </c:layout>
      <c:areaChart>
        <c:grouping val="standard"/>
        <c:varyColors val="0"/>
        <c:ser>
          <c:idx val="0"/>
          <c:order val="0"/>
          <c:tx>
            <c:strRef>
              <c:f>'[figure.xlsx]Figure 2'!$G$2</c:f>
              <c:strCache>
                <c:ptCount val="1"/>
                <c:pt idx="0">
                  <c:v>公的年金</c:v>
                </c:pt>
              </c:strCache>
            </c:strRef>
          </c:tx>
          <c:spPr>
            <a:solidFill>
              <a:srgbClr val="0070C0"/>
            </a:solidFill>
            <a:ln>
              <a:noFill/>
            </a:ln>
            <a:effectLst/>
          </c:spPr>
          <c:cat>
            <c:numRef>
              <c:f>'[figure.xlsx]Figure 2'!$F$3:$F$38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'[figure.xlsx]Figure 2'!$G$3:$G$38</c:f>
              <c:numCache>
                <c:formatCode>General</c:formatCode>
                <c:ptCount val="36"/>
                <c:pt idx="5">
                  <c:v>394.76</c:v>
                </c:pt>
                <c:pt idx="6">
                  <c:v>394.76</c:v>
                </c:pt>
                <c:pt idx="7">
                  <c:v>394.76</c:v>
                </c:pt>
                <c:pt idx="8">
                  <c:v>394.76</c:v>
                </c:pt>
                <c:pt idx="9">
                  <c:v>394.76</c:v>
                </c:pt>
                <c:pt idx="10">
                  <c:v>394.76</c:v>
                </c:pt>
                <c:pt idx="11">
                  <c:v>394.76</c:v>
                </c:pt>
                <c:pt idx="12">
                  <c:v>394.76</c:v>
                </c:pt>
                <c:pt idx="13">
                  <c:v>394.76</c:v>
                </c:pt>
                <c:pt idx="14">
                  <c:v>394.76</c:v>
                </c:pt>
                <c:pt idx="15">
                  <c:v>394.76</c:v>
                </c:pt>
                <c:pt idx="16">
                  <c:v>394.76</c:v>
                </c:pt>
                <c:pt idx="17">
                  <c:v>394.76</c:v>
                </c:pt>
                <c:pt idx="18">
                  <c:v>394.76</c:v>
                </c:pt>
                <c:pt idx="19">
                  <c:v>394.76</c:v>
                </c:pt>
                <c:pt idx="20">
                  <c:v>394.76</c:v>
                </c:pt>
                <c:pt idx="21">
                  <c:v>394.76</c:v>
                </c:pt>
                <c:pt idx="22">
                  <c:v>394.76</c:v>
                </c:pt>
                <c:pt idx="23">
                  <c:v>394.76</c:v>
                </c:pt>
                <c:pt idx="24">
                  <c:v>394.76</c:v>
                </c:pt>
                <c:pt idx="25">
                  <c:v>394.76</c:v>
                </c:pt>
                <c:pt idx="26">
                  <c:v>394.76</c:v>
                </c:pt>
                <c:pt idx="27">
                  <c:v>394.76</c:v>
                </c:pt>
                <c:pt idx="28">
                  <c:v>394.76</c:v>
                </c:pt>
                <c:pt idx="29">
                  <c:v>394.76</c:v>
                </c:pt>
                <c:pt idx="30">
                  <c:v>394.76</c:v>
                </c:pt>
                <c:pt idx="31">
                  <c:v>394.76</c:v>
                </c:pt>
                <c:pt idx="32">
                  <c:v>394.76</c:v>
                </c:pt>
                <c:pt idx="33">
                  <c:v>394.76</c:v>
                </c:pt>
                <c:pt idx="34">
                  <c:v>394.76</c:v>
                </c:pt>
                <c:pt idx="35">
                  <c:v>394.76</c:v>
                </c:pt>
              </c:numCache>
            </c:numRef>
          </c:val>
          <c:extLst xmlns:c16r2="http://schemas.microsoft.com/office/drawing/2015/06/chart">
            <c:ext xmlns:c16="http://schemas.microsoft.com/office/drawing/2014/chart" uri="{C3380CC4-5D6E-409C-BE32-E72D297353CC}">
              <c16:uniqueId val="{00000000-555F-4596-9BAC-A130AAF40420}"/>
            </c:ext>
          </c:extLst>
        </c:ser>
        <c:ser>
          <c:idx val="1"/>
          <c:order val="1"/>
          <c:tx>
            <c:strRef>
              <c:f>'[figure.xlsx]Figure 2'!$H$2</c:f>
              <c:strCache>
                <c:ptCount val="1"/>
                <c:pt idx="0">
                  <c:v>私的年金</c:v>
                </c:pt>
              </c:strCache>
            </c:strRef>
          </c:tx>
          <c:spPr>
            <a:pattFill prst="trellis">
              <a:fgClr>
                <a:srgbClr val="00B050"/>
              </a:fgClr>
              <a:bgClr>
                <a:schemeClr val="bg1"/>
              </a:bgClr>
            </a:pattFill>
            <a:ln>
              <a:noFill/>
            </a:ln>
            <a:effectLst/>
          </c:spPr>
          <c:cat>
            <c:numRef>
              <c:f>'[figure.xlsx]Figure 2'!$F$3:$F$38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'[figure.xlsx]Figure 2'!$H$3:$H$38</c:f>
              <c:numCache>
                <c:formatCode>General</c:formatCode>
                <c:ptCount val="36"/>
                <c:pt idx="0">
                  <c:v>394.76</c:v>
                </c:pt>
                <c:pt idx="1">
                  <c:v>394.76</c:v>
                </c:pt>
                <c:pt idx="2">
                  <c:v>394.76</c:v>
                </c:pt>
                <c:pt idx="3">
                  <c:v>394.76</c:v>
                </c:pt>
                <c:pt idx="4">
                  <c:v>394.76</c:v>
                </c:pt>
                <c:pt idx="5">
                  <c:v>394.76</c:v>
                </c:pt>
              </c:numCache>
            </c:numRef>
          </c:val>
          <c:extLst xmlns:c16r2="http://schemas.microsoft.com/office/drawing/2015/06/chart">
            <c:ext xmlns:c16="http://schemas.microsoft.com/office/drawing/2014/chart" uri="{C3380CC4-5D6E-409C-BE32-E72D297353CC}">
              <c16:uniqueId val="{00000001-555F-4596-9BAC-A130AAF40420}"/>
            </c:ext>
          </c:extLst>
        </c:ser>
        <c:dLbls>
          <c:showLegendKey val="0"/>
          <c:showVal val="0"/>
          <c:showCatName val="0"/>
          <c:showSerName val="0"/>
          <c:showPercent val="0"/>
          <c:showBubbleSize val="0"/>
        </c:dLbls>
        <c:axId val="306129152"/>
        <c:axId val="306151808"/>
      </c:areaChart>
      <c:catAx>
        <c:axId val="306129152"/>
        <c:scaling>
          <c:orientation val="minMax"/>
        </c:scaling>
        <c:delete val="0"/>
        <c:axPos val="b"/>
        <c:title>
          <c:tx>
            <c:rich>
              <a:bodyPr rot="0" vert="horz"/>
              <a:lstStyle/>
              <a:p>
                <a:pPr>
                  <a:defRPr sz="1600"/>
                </a:pPr>
                <a:r>
                  <a:rPr lang="en-US" altLang="ja-JP" sz="1600" dirty="0" smtClean="0"/>
                  <a:t>A</a:t>
                </a:r>
                <a:r>
                  <a:rPr lang="en-US" sz="1600" dirty="0" smtClean="0"/>
                  <a:t>ge</a:t>
                </a:r>
                <a:endParaRPr lang="en-US" sz="1600" dirty="0"/>
              </a:p>
            </c:rich>
          </c:tx>
          <c:layout>
            <c:manualLayout>
              <c:xMode val="edge"/>
              <c:yMode val="edge"/>
              <c:x val="0.49873604741714977"/>
              <c:y val="0.88982968369829685"/>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sz="1400"/>
            </a:pPr>
            <a:endParaRPr lang="ja-JP"/>
          </a:p>
        </c:txPr>
        <c:crossAx val="306151808"/>
        <c:crosses val="autoZero"/>
        <c:auto val="1"/>
        <c:lblAlgn val="ctr"/>
        <c:lblOffset val="100"/>
        <c:tickLblSkip val="5"/>
        <c:tickMarkSkip val="5"/>
        <c:noMultiLvlLbl val="0"/>
      </c:catAx>
      <c:valAx>
        <c:axId val="306151808"/>
        <c:scaling>
          <c:orientation val="minMax"/>
          <c:max val="4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306129152"/>
        <c:crosses val="autoZero"/>
        <c:crossBetween val="midCat"/>
        <c:majorUnit val="100"/>
        <c:dispUnits>
          <c:builtInUnit val="hundreds"/>
        </c:dispUnits>
      </c:valAx>
      <c:spPr>
        <a:solidFill>
          <a:schemeClr val="lt1"/>
        </a:solidFill>
        <a:ln w="12700" cap="flat" cmpd="sng" algn="ctr">
          <a:solidFill>
            <a:schemeClr val="dk1"/>
          </a:solidFill>
          <a:prstDash val="solid"/>
          <a:miter lim="800000"/>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panose="02040604050505020304" pitchFamily="18" charset="0"/>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800"/>
            </a:pPr>
            <a:r>
              <a:rPr lang="en-US" sz="1800" dirty="0"/>
              <a:t>Employee pension asset</a:t>
            </a:r>
            <a:endParaRPr lang="ja-JP" sz="1800" dirty="0"/>
          </a:p>
        </c:rich>
      </c:tx>
      <c:layout>
        <c:manualLayout>
          <c:xMode val="edge"/>
          <c:yMode val="edge"/>
          <c:x val="0.23989614250025976"/>
          <c:y val="2.2159176167195347E-2"/>
        </c:manualLayout>
      </c:layout>
      <c:overlay val="0"/>
      <c:spPr>
        <a:noFill/>
        <a:ln>
          <a:noFill/>
        </a:ln>
        <a:effectLst/>
      </c:spPr>
    </c:title>
    <c:autoTitleDeleted val="0"/>
    <c:plotArea>
      <c:layout>
        <c:manualLayout>
          <c:layoutTarget val="inner"/>
          <c:xMode val="edge"/>
          <c:yMode val="edge"/>
          <c:x val="0.15859866921686577"/>
          <c:y val="0.17062173064910682"/>
          <c:w val="0.7888273002019327"/>
          <c:h val="0.63544796432198158"/>
        </c:manualLayout>
      </c:layout>
      <c:lineChart>
        <c:grouping val="standard"/>
        <c:varyColors val="0"/>
        <c:ser>
          <c:idx val="0"/>
          <c:order val="0"/>
          <c:tx>
            <c:strRef>
              <c:f>'厚生年金まとめ(Fig6L)'!$H$1</c:f>
              <c:strCache>
                <c:ptCount val="1"/>
                <c:pt idx="0">
                  <c:v>Our model</c:v>
                </c:pt>
              </c:strCache>
            </c:strRef>
          </c:tx>
          <c:spPr>
            <a:ln w="28575" cap="rnd">
              <a:solidFill>
                <a:srgbClr val="0070C0"/>
              </a:solidFill>
              <a:round/>
            </a:ln>
            <a:effectLst/>
          </c:spPr>
          <c:marker>
            <c:symbol val="none"/>
          </c:marker>
          <c:cat>
            <c:numRef>
              <c:f>'厚生年金まとめ(Fig6L)'!$B$3:$B$99</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'厚生年金まとめ(Fig6L)'!$H$3:$H$99</c:f>
              <c:numCache>
                <c:formatCode>General</c:formatCode>
                <c:ptCount val="97"/>
                <c:pt idx="0">
                  <c:v>173.81161530331201</c:v>
                </c:pt>
                <c:pt idx="1">
                  <c:v>171.31153892363901</c:v>
                </c:pt>
                <c:pt idx="2">
                  <c:v>170.450034688616</c:v>
                </c:pt>
                <c:pt idx="3">
                  <c:v>170.92584570939101</c:v>
                </c:pt>
                <c:pt idx="4">
                  <c:v>172.56276321749201</c:v>
                </c:pt>
                <c:pt idx="5">
                  <c:v>175.492254819778</c:v>
                </c:pt>
                <c:pt idx="6">
                  <c:v>179.75959775925199</c:v>
                </c:pt>
                <c:pt idx="7">
                  <c:v>185.26216076607</c:v>
                </c:pt>
                <c:pt idx="8">
                  <c:v>192.08385936440001</c:v>
                </c:pt>
                <c:pt idx="9">
                  <c:v>200.33192467050301</c:v>
                </c:pt>
                <c:pt idx="10">
                  <c:v>209.15635495313199</c:v>
                </c:pt>
                <c:pt idx="11">
                  <c:v>218.54911736049399</c:v>
                </c:pt>
                <c:pt idx="12">
                  <c:v>228.73110616720899</c:v>
                </c:pt>
                <c:pt idx="13">
                  <c:v>239.60586331432799</c:v>
                </c:pt>
                <c:pt idx="14">
                  <c:v>251.02442110449999</c:v>
                </c:pt>
                <c:pt idx="15">
                  <c:v>263.18067755527801</c:v>
                </c:pt>
                <c:pt idx="16">
                  <c:v>275.94956840609899</c:v>
                </c:pt>
                <c:pt idx="17">
                  <c:v>288.78815137559701</c:v>
                </c:pt>
                <c:pt idx="18">
                  <c:v>301.58549941101398</c:v>
                </c:pt>
                <c:pt idx="19">
                  <c:v>314.36305976171798</c:v>
                </c:pt>
                <c:pt idx="20">
                  <c:v>326.87770608244</c:v>
                </c:pt>
                <c:pt idx="21">
                  <c:v>339.29298711143798</c:v>
                </c:pt>
                <c:pt idx="22">
                  <c:v>351.52848133161598</c:v>
                </c:pt>
                <c:pt idx="23">
                  <c:v>363.45249013700999</c:v>
                </c:pt>
                <c:pt idx="24">
                  <c:v>375.09981138123601</c:v>
                </c:pt>
                <c:pt idx="25">
                  <c:v>386.432696777464</c:v>
                </c:pt>
                <c:pt idx="26">
                  <c:v>397.66123996803901</c:v>
                </c:pt>
                <c:pt idx="27">
                  <c:v>408.49723715656302</c:v>
                </c:pt>
                <c:pt idx="28">
                  <c:v>418.962929092639</c:v>
                </c:pt>
                <c:pt idx="29">
                  <c:v>429.07446791128802</c:v>
                </c:pt>
                <c:pt idx="30">
                  <c:v>438.98611281731598</c:v>
                </c:pt>
                <c:pt idx="31">
                  <c:v>448.76749319378803</c:v>
                </c:pt>
                <c:pt idx="32">
                  <c:v>458.46987450223799</c:v>
                </c:pt>
                <c:pt idx="33">
                  <c:v>468.06708564273998</c:v>
                </c:pt>
                <c:pt idx="34">
                  <c:v>477.52460281812898</c:v>
                </c:pt>
                <c:pt idx="35">
                  <c:v>486.86392187414799</c:v>
                </c:pt>
                <c:pt idx="36">
                  <c:v>496.12731452682499</c:v>
                </c:pt>
                <c:pt idx="37">
                  <c:v>505.343099863688</c:v>
                </c:pt>
                <c:pt idx="38">
                  <c:v>514.51091322447598</c:v>
                </c:pt>
                <c:pt idx="39">
                  <c:v>523.59035964044699</c:v>
                </c:pt>
                <c:pt idx="40">
                  <c:v>532.61162187740604</c:v>
                </c:pt>
                <c:pt idx="41">
                  <c:v>541.60325180189795</c:v>
                </c:pt>
                <c:pt idx="42">
                  <c:v>550.49140188737101</c:v>
                </c:pt>
                <c:pt idx="43">
                  <c:v>559.193611418763</c:v>
                </c:pt>
                <c:pt idx="44">
                  <c:v>567.66558377428896</c:v>
                </c:pt>
                <c:pt idx="45">
                  <c:v>575.72381071268103</c:v>
                </c:pt>
                <c:pt idx="46">
                  <c:v>583.476197254574</c:v>
                </c:pt>
                <c:pt idx="47">
                  <c:v>590.81024126795205</c:v>
                </c:pt>
                <c:pt idx="48">
                  <c:v>597.67981397094002</c:v>
                </c:pt>
                <c:pt idx="49">
                  <c:v>604.00936089820595</c:v>
                </c:pt>
                <c:pt idx="50">
                  <c:v>609.77829114941903</c:v>
                </c:pt>
                <c:pt idx="51">
                  <c:v>614.96673346461603</c:v>
                </c:pt>
                <c:pt idx="52">
                  <c:v>619.93608722721399</c:v>
                </c:pt>
                <c:pt idx="53">
                  <c:v>624.71765151422596</c:v>
                </c:pt>
                <c:pt idx="54">
                  <c:v>629.31299634081302</c:v>
                </c:pt>
                <c:pt idx="55">
                  <c:v>633.82564934903803</c:v>
                </c:pt>
                <c:pt idx="56">
                  <c:v>637.873887640357</c:v>
                </c:pt>
                <c:pt idx="57">
                  <c:v>641.32363225925405</c:v>
                </c:pt>
                <c:pt idx="58">
                  <c:v>644.12079790042606</c:v>
                </c:pt>
                <c:pt idx="59">
                  <c:v>646.23499233182599</c:v>
                </c:pt>
                <c:pt idx="60">
                  <c:v>647.65722363659097</c:v>
                </c:pt>
                <c:pt idx="61">
                  <c:v>648.30638830131102</c:v>
                </c:pt>
                <c:pt idx="62">
                  <c:v>648.129792967806</c:v>
                </c:pt>
                <c:pt idx="63">
                  <c:v>647.13999951911603</c:v>
                </c:pt>
                <c:pt idx="64">
                  <c:v>645.33623752820904</c:v>
                </c:pt>
                <c:pt idx="65">
                  <c:v>642.73912193460205</c:v>
                </c:pt>
                <c:pt idx="66">
                  <c:v>639.37426188548204</c:v>
                </c:pt>
                <c:pt idx="67">
                  <c:v>635.75469357976499</c:v>
                </c:pt>
                <c:pt idx="68">
                  <c:v>631.47090646752599</c:v>
                </c:pt>
                <c:pt idx="69">
                  <c:v>626.55758324278702</c:v>
                </c:pt>
                <c:pt idx="70">
                  <c:v>621.04241712443695</c:v>
                </c:pt>
                <c:pt idx="71">
                  <c:v>614.94430240734198</c:v>
                </c:pt>
                <c:pt idx="72">
                  <c:v>608.27138200437798</c:v>
                </c:pt>
                <c:pt idx="73">
                  <c:v>601.02257180036099</c:v>
                </c:pt>
                <c:pt idx="74">
                  <c:v>593.18319226932203</c:v>
                </c:pt>
                <c:pt idx="75">
                  <c:v>584.72735656773602</c:v>
                </c:pt>
                <c:pt idx="76">
                  <c:v>575.61941303368701</c:v>
                </c:pt>
                <c:pt idx="77">
                  <c:v>565.81654020516805</c:v>
                </c:pt>
                <c:pt idx="78">
                  <c:v>555.269253007217</c:v>
                </c:pt>
                <c:pt idx="79">
                  <c:v>543.92598092239405</c:v>
                </c:pt>
                <c:pt idx="80">
                  <c:v>531.72930870316804</c:v>
                </c:pt>
                <c:pt idx="81">
                  <c:v>518.62063259461502</c:v>
                </c:pt>
                <c:pt idx="82">
                  <c:v>504.54006893190598</c:v>
                </c:pt>
                <c:pt idx="83">
                  <c:v>489.42801636411701</c:v>
                </c:pt>
                <c:pt idx="84">
                  <c:v>473.223348412576</c:v>
                </c:pt>
                <c:pt idx="85">
                  <c:v>455.86484309203701</c:v>
                </c:pt>
                <c:pt idx="86">
                  <c:v>437.288495169572</c:v>
                </c:pt>
                <c:pt idx="87">
                  <c:v>417.43098747191601</c:v>
                </c:pt>
                <c:pt idx="88">
                  <c:v>396.22977599668599</c:v>
                </c:pt>
                <c:pt idx="89">
                  <c:v>373.62200515194797</c:v>
                </c:pt>
                <c:pt idx="90">
                  <c:v>349.54656191645199</c:v>
                </c:pt>
                <c:pt idx="91">
                  <c:v>323.94627956032298</c:v>
                </c:pt>
                <c:pt idx="92">
                  <c:v>296.76718615085798</c:v>
                </c:pt>
                <c:pt idx="93">
                  <c:v>267.95781801358299</c:v>
                </c:pt>
                <c:pt idx="94">
                  <c:v>237.469663181953</c:v>
                </c:pt>
                <c:pt idx="95">
                  <c:v>205.25696137531301</c:v>
                </c:pt>
                <c:pt idx="96">
                  <c:v>171.277209182174</c:v>
                </c:pt>
              </c:numCache>
            </c:numRef>
          </c:val>
          <c:smooth val="0"/>
          <c:extLst xmlns:c16r2="http://schemas.microsoft.com/office/drawing/2015/06/chart">
            <c:ext xmlns:c16="http://schemas.microsoft.com/office/drawing/2014/chart" uri="{C3380CC4-5D6E-409C-BE32-E72D297353CC}">
              <c16:uniqueId val="{00000000-AA37-4C61-A51C-7BDC5501A9DA}"/>
            </c:ext>
          </c:extLst>
        </c:ser>
        <c:ser>
          <c:idx val="1"/>
          <c:order val="1"/>
          <c:tx>
            <c:strRef>
              <c:f>'厚生年金まとめ(Fig6L)'!$I$1</c:f>
              <c:strCache>
                <c:ptCount val="1"/>
                <c:pt idx="0">
                  <c:v>MHLW(2014)</c:v>
                </c:pt>
              </c:strCache>
            </c:strRef>
          </c:tx>
          <c:spPr>
            <a:ln w="28575" cap="rnd">
              <a:solidFill>
                <a:srgbClr val="FF0000"/>
              </a:solidFill>
              <a:prstDash val="dash"/>
              <a:round/>
            </a:ln>
            <a:effectLst/>
          </c:spPr>
          <c:marker>
            <c:symbol val="none"/>
          </c:marker>
          <c:cat>
            <c:numRef>
              <c:f>'厚生年金まとめ(Fig6L)'!$B$3:$B$99</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'厚生年金まとめ(Fig6L)'!$I$3:$I$99</c:f>
              <c:numCache>
                <c:formatCode>General</c:formatCode>
                <c:ptCount val="97"/>
                <c:pt idx="0">
                  <c:v>172.53253441178612</c:v>
                </c:pt>
                <c:pt idx="1">
                  <c:v>169.60148471580499</c:v>
                </c:pt>
                <c:pt idx="2">
                  <c:v>167.77366209654099</c:v>
                </c:pt>
                <c:pt idx="3">
                  <c:v>167.487363503187</c:v>
                </c:pt>
                <c:pt idx="4">
                  <c:v>169.012315588219</c:v>
                </c:pt>
                <c:pt idx="5">
                  <c:v>172.36297658521201</c:v>
                </c:pt>
                <c:pt idx="6">
                  <c:v>177.32590716786001</c:v>
                </c:pt>
                <c:pt idx="7">
                  <c:v>183.606806816214</c:v>
                </c:pt>
                <c:pt idx="8">
                  <c:v>191.49571013613101</c:v>
                </c:pt>
                <c:pt idx="9">
                  <c:v>201.15363809095899</c:v>
                </c:pt>
                <c:pt idx="10">
                  <c:v>210.66321752354401</c:v>
                </c:pt>
                <c:pt idx="11">
                  <c:v>220.843467223858</c:v>
                </c:pt>
                <c:pt idx="12">
                  <c:v>231.96752920609299</c:v>
                </c:pt>
                <c:pt idx="13">
                  <c:v>243.65157170470903</c:v>
                </c:pt>
                <c:pt idx="14">
                  <c:v>255.833342574315</c:v>
                </c:pt>
                <c:pt idx="15">
                  <c:v>268.58303219746</c:v>
                </c:pt>
                <c:pt idx="16">
                  <c:v>281.901054523516</c:v>
                </c:pt>
                <c:pt idx="17">
                  <c:v>295.82585413303599</c:v>
                </c:pt>
                <c:pt idx="18">
                  <c:v>310.09010252654201</c:v>
                </c:pt>
                <c:pt idx="19">
                  <c:v>324.40628606705599</c:v>
                </c:pt>
                <c:pt idx="20">
                  <c:v>338.69240782847999</c:v>
                </c:pt>
                <c:pt idx="21">
                  <c:v>352.72970201951296</c:v>
                </c:pt>
                <c:pt idx="22">
                  <c:v>366.41731134983797</c:v>
                </c:pt>
                <c:pt idx="23">
                  <c:v>379.64120796511702</c:v>
                </c:pt>
                <c:pt idx="24">
                  <c:v>392.31517816066003</c:v>
                </c:pt>
                <c:pt idx="25">
                  <c:v>404.44842029042701</c:v>
                </c:pt>
                <c:pt idx="26">
                  <c:v>416.14675716585901</c:v>
                </c:pt>
                <c:pt idx="27">
                  <c:v>427.55826301278398</c:v>
                </c:pt>
                <c:pt idx="28">
                  <c:v>438.77852662320396</c:v>
                </c:pt>
                <c:pt idx="29">
                  <c:v>449.70137686749899</c:v>
                </c:pt>
                <c:pt idx="30">
                  <c:v>460.25225601615597</c:v>
                </c:pt>
                <c:pt idx="31">
                  <c:v>470.50042026508896</c:v>
                </c:pt>
                <c:pt idx="32">
                  <c:v>480.52662276572602</c:v>
                </c:pt>
                <c:pt idx="33">
                  <c:v>490.34891406498997</c:v>
                </c:pt>
                <c:pt idx="34">
                  <c:v>499.92314842706304</c:v>
                </c:pt>
                <c:pt idx="35">
                  <c:v>509.236675430444</c:v>
                </c:pt>
                <c:pt idx="36">
                  <c:v>518.32939587017506</c:v>
                </c:pt>
                <c:pt idx="37">
                  <c:v>527.23747692105394</c:v>
                </c:pt>
                <c:pt idx="38">
                  <c:v>535.98406994538504</c:v>
                </c:pt>
                <c:pt idx="39">
                  <c:v>544.56731855351995</c:v>
                </c:pt>
                <c:pt idx="40">
                  <c:v>552.97859926199192</c:v>
                </c:pt>
                <c:pt idx="41">
                  <c:v>561.26362383061701</c:v>
                </c:pt>
                <c:pt idx="42">
                  <c:v>569.42154811071396</c:v>
                </c:pt>
                <c:pt idx="43">
                  <c:v>577.38554264665197</c:v>
                </c:pt>
                <c:pt idx="44">
                  <c:v>585.09813341956294</c:v>
                </c:pt>
                <c:pt idx="45">
                  <c:v>592.48253646248997</c:v>
                </c:pt>
                <c:pt idx="46">
                  <c:v>599.46431403676297</c:v>
                </c:pt>
                <c:pt idx="47">
                  <c:v>606.10105470327608</c:v>
                </c:pt>
                <c:pt idx="48">
                  <c:v>612.33268794321293</c:v>
                </c:pt>
                <c:pt idx="49">
                  <c:v>618.132373195328</c:v>
                </c:pt>
                <c:pt idx="50">
                  <c:v>623.46920048148695</c:v>
                </c:pt>
                <c:pt idx="51">
                  <c:v>628.36036984176701</c:v>
                </c:pt>
                <c:pt idx="52">
                  <c:v>632.80093244972397</c:v>
                </c:pt>
                <c:pt idx="53">
                  <c:v>636.78588029765194</c:v>
                </c:pt>
                <c:pt idx="54">
                  <c:v>640.32728329295003</c:v>
                </c:pt>
                <c:pt idx="55">
                  <c:v>643.44499899048401</c:v>
                </c:pt>
                <c:pt idx="56">
                  <c:v>646.20092307620996</c:v>
                </c:pt>
                <c:pt idx="57">
                  <c:v>648.56522292716807</c:v>
                </c:pt>
                <c:pt idx="58">
                  <c:v>650.42980016393005</c:v>
                </c:pt>
                <c:pt idx="59">
                  <c:v>651.74358200527797</c:v>
                </c:pt>
                <c:pt idx="60">
                  <c:v>652.48608008910298</c:v>
                </c:pt>
                <c:pt idx="61">
                  <c:v>652.62885802417395</c:v>
                </c:pt>
                <c:pt idx="62">
                  <c:v>652.101726383656</c:v>
                </c:pt>
                <c:pt idx="63">
                  <c:v>650.878038532868</c:v>
                </c:pt>
                <c:pt idx="64">
                  <c:v>648.96924875803097</c:v>
                </c:pt>
                <c:pt idx="65">
                  <c:v>646.38318304898598</c:v>
                </c:pt>
                <c:pt idx="66">
                  <c:v>643.14029990498</c:v>
                </c:pt>
                <c:pt idx="67">
                  <c:v>639.26782977099901</c:v>
                </c:pt>
                <c:pt idx="68">
                  <c:v>634.79835969708495</c:v>
                </c:pt>
                <c:pt idx="69">
                  <c:v>629.75998881505507</c:v>
                </c:pt>
                <c:pt idx="70">
                  <c:v>624.17092860924708</c:v>
                </c:pt>
                <c:pt idx="71">
                  <c:v>618.04062665446907</c:v>
                </c:pt>
                <c:pt idx="72">
                  <c:v>611.36729327096805</c:v>
                </c:pt>
                <c:pt idx="73">
                  <c:v>604.13739515116697</c:v>
                </c:pt>
                <c:pt idx="74">
                  <c:v>596.32667714674199</c:v>
                </c:pt>
                <c:pt idx="75">
                  <c:v>587.901145934336</c:v>
                </c:pt>
                <c:pt idx="76">
                  <c:v>578.81831927102303</c:v>
                </c:pt>
                <c:pt idx="77">
                  <c:v>569.02776758212906</c:v>
                </c:pt>
                <c:pt idx="78">
                  <c:v>558.47335974242901</c:v>
                </c:pt>
                <c:pt idx="79">
                  <c:v>547.09521362651003</c:v>
                </c:pt>
                <c:pt idx="80">
                  <c:v>534.83124677797002</c:v>
                </c:pt>
                <c:pt idx="81">
                  <c:v>521.61757795561994</c:v>
                </c:pt>
                <c:pt idx="82">
                  <c:v>507.38868639958201</c:v>
                </c:pt>
                <c:pt idx="83">
                  <c:v>492.07837102782997</c:v>
                </c:pt>
                <c:pt idx="84">
                  <c:v>475.62031213380101</c:v>
                </c:pt>
                <c:pt idx="85">
                  <c:v>457.94803049138898</c:v>
                </c:pt>
                <c:pt idx="86">
                  <c:v>438.99513698370401</c:v>
                </c:pt>
                <c:pt idx="87">
                  <c:v>418.69568271983496</c:v>
                </c:pt>
                <c:pt idx="88">
                  <c:v>396.98453368219396</c:v>
                </c:pt>
                <c:pt idx="89">
                  <c:v>373.79759647334299</c:v>
                </c:pt>
                <c:pt idx="90">
                  <c:v>349.07197476005899</c:v>
                </c:pt>
                <c:pt idx="91">
                  <c:v>322.74660933012399</c:v>
                </c:pt>
                <c:pt idx="92">
                  <c:v>294.76259720185703</c:v>
                </c:pt>
                <c:pt idx="93">
                  <c:v>265.062997882513</c:v>
                </c:pt>
                <c:pt idx="94">
                  <c:v>233.59220985133001</c:v>
                </c:pt>
                <c:pt idx="95">
                  <c:v>200.29563320239401</c:v>
                </c:pt>
                <c:pt idx="96">
                  <c:v>165.123847189618</c:v>
                </c:pt>
              </c:numCache>
            </c:numRef>
          </c:val>
          <c:smooth val="0"/>
          <c:extLst xmlns:c16r2="http://schemas.microsoft.com/office/drawing/2015/06/chart">
            <c:ext xmlns:c16="http://schemas.microsoft.com/office/drawing/2014/chart" uri="{C3380CC4-5D6E-409C-BE32-E72D297353CC}">
              <c16:uniqueId val="{00000001-AA37-4C61-A51C-7BDC5501A9DA}"/>
            </c:ext>
          </c:extLst>
        </c:ser>
        <c:dLbls>
          <c:showLegendKey val="0"/>
          <c:showVal val="0"/>
          <c:showCatName val="0"/>
          <c:showSerName val="0"/>
          <c:showPercent val="0"/>
          <c:showBubbleSize val="0"/>
        </c:dLbls>
        <c:marker val="1"/>
        <c:smooth val="0"/>
        <c:axId val="306225536"/>
        <c:axId val="306227456"/>
      </c:lineChart>
      <c:catAx>
        <c:axId val="306225536"/>
        <c:scaling>
          <c:orientation val="minMax"/>
        </c:scaling>
        <c:delete val="0"/>
        <c:axPos val="b"/>
        <c:title>
          <c:tx>
            <c:rich>
              <a:bodyPr rot="0" vert="horz"/>
              <a:lstStyle/>
              <a:p>
                <a:pPr>
                  <a:defRPr/>
                </a:pPr>
                <a:r>
                  <a:rPr lang="en-US" altLang="ja-JP" dirty="0" smtClean="0"/>
                  <a:t>F</a:t>
                </a:r>
                <a:r>
                  <a:rPr lang="en-US" dirty="0" smtClean="0"/>
                  <a:t>iscal </a:t>
                </a:r>
                <a:r>
                  <a:rPr lang="en-US" dirty="0"/>
                  <a:t>year</a:t>
                </a:r>
                <a:endParaRPr lang="ja-JP" dirty="0"/>
              </a:p>
            </c:rich>
          </c:tx>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sz="1050"/>
            </a:pPr>
            <a:endParaRPr lang="ja-JP"/>
          </a:p>
        </c:txPr>
        <c:crossAx val="306227456"/>
        <c:crosses val="autoZero"/>
        <c:auto val="1"/>
        <c:lblAlgn val="ctr"/>
        <c:lblOffset val="100"/>
        <c:tickLblSkip val="10"/>
        <c:tickMarkSkip val="10"/>
        <c:noMultiLvlLbl val="0"/>
      </c:catAx>
      <c:valAx>
        <c:axId val="306227456"/>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vert="horz"/>
              <a:lstStyle/>
              <a:p>
                <a:pPr>
                  <a:defRPr/>
                </a:pPr>
                <a:r>
                  <a:rPr lang="en-US" dirty="0"/>
                  <a:t>pension asset (</a:t>
                </a:r>
                <a:r>
                  <a:rPr lang="en-US" dirty="0" smtClean="0"/>
                  <a:t>tri</a:t>
                </a:r>
                <a:r>
                  <a:rPr lang="en-US" altLang="ja-JP" dirty="0" smtClean="0"/>
                  <a:t>.</a:t>
                </a:r>
                <a:r>
                  <a:rPr lang="en-US" dirty="0" smtClean="0"/>
                  <a:t> </a:t>
                </a:r>
                <a:r>
                  <a:rPr lang="en-US" dirty="0"/>
                  <a:t>yen)</a:t>
                </a:r>
                <a:endParaRPr lang="ja-JP" dirty="0"/>
              </a:p>
            </c:rich>
          </c:tx>
          <c:layout>
            <c:manualLayout>
              <c:xMode val="edge"/>
              <c:yMode val="edge"/>
              <c:x val="0"/>
              <c:y val="0.10041165914638253"/>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306225536"/>
        <c:crosses val="autoZero"/>
        <c:crossBetween val="between"/>
      </c:valAx>
      <c:spPr>
        <a:solidFill>
          <a:schemeClr val="lt1"/>
        </a:solidFill>
        <a:ln w="12700" cap="flat" cmpd="sng" algn="ctr">
          <a:solidFill>
            <a:schemeClr val="dk1"/>
          </a:solidFill>
          <a:prstDash val="solid"/>
          <a:miter lim="800000"/>
        </a:ln>
        <a:effectLst/>
      </c:spPr>
    </c:plotArea>
    <c:legend>
      <c:legendPos val="b"/>
      <c:layout>
        <c:manualLayout>
          <c:xMode val="edge"/>
          <c:yMode val="edge"/>
          <c:x val="0.39741892203233636"/>
          <c:y val="0.49938810503458314"/>
          <c:w val="0.47053749305433207"/>
          <c:h val="0.27545938385853708"/>
        </c:manualLayout>
      </c:layout>
      <c:overlay val="1"/>
      <c:spPr>
        <a:noFill/>
        <a:ln>
          <a:noFill/>
        </a:ln>
        <a:effectLst/>
      </c:spPr>
      <c:txPr>
        <a:bodyPr rot="0" vert="horz"/>
        <a:lstStyle/>
        <a:p>
          <a:pPr>
            <a:defRPr sz="1800"/>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panose="02040604050505020304" pitchFamily="18" charset="0"/>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en-US" sz="1800" dirty="0"/>
              <a:t>National pension </a:t>
            </a:r>
            <a:r>
              <a:rPr lang="en-US" sz="1800" dirty="0" smtClean="0"/>
              <a:t>asset </a:t>
            </a:r>
            <a:endParaRPr lang="ja-JP" sz="1800" dirty="0"/>
          </a:p>
        </c:rich>
      </c:tx>
      <c:layout>
        <c:manualLayout>
          <c:xMode val="edge"/>
          <c:yMode val="edge"/>
          <c:x val="0.22529046130187902"/>
          <c:y val="2.2085765810886719E-2"/>
        </c:manualLayout>
      </c:layout>
      <c:overlay val="0"/>
      <c:spPr>
        <a:noFill/>
        <a:ln>
          <a:noFill/>
        </a:ln>
        <a:effectLst/>
      </c:spPr>
    </c:title>
    <c:autoTitleDeleted val="0"/>
    <c:plotArea>
      <c:layout>
        <c:manualLayout>
          <c:layoutTarget val="inner"/>
          <c:xMode val="edge"/>
          <c:yMode val="edge"/>
          <c:x val="0.13368985126859143"/>
          <c:y val="0.16986258132170265"/>
          <c:w val="0.81958380142541831"/>
          <c:h val="0.63533487759790341"/>
        </c:manualLayout>
      </c:layout>
      <c:lineChart>
        <c:grouping val="standard"/>
        <c:varyColors val="0"/>
        <c:ser>
          <c:idx val="0"/>
          <c:order val="0"/>
          <c:tx>
            <c:strRef>
              <c:f>'国民年金まとめ(Fig.6R)'!$I$1</c:f>
              <c:strCache>
                <c:ptCount val="1"/>
                <c:pt idx="0">
                  <c:v>Our model</c:v>
                </c:pt>
              </c:strCache>
            </c:strRef>
          </c:tx>
          <c:spPr>
            <a:ln w="28575" cap="rnd">
              <a:solidFill>
                <a:srgbClr val="0070C0"/>
              </a:solidFill>
              <a:prstDash val="solid"/>
              <a:round/>
            </a:ln>
            <a:effectLst/>
          </c:spPr>
          <c:marker>
            <c:symbol val="none"/>
          </c:marker>
          <c:cat>
            <c:numRef>
              <c:f>'国民年金まとめ(Fig.6R)'!$B$3:$B$99</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'国民年金まとめ(Fig.6R)'!$I$3:$I$99</c:f>
              <c:numCache>
                <c:formatCode>General</c:formatCode>
                <c:ptCount val="97"/>
                <c:pt idx="0">
                  <c:v>10.886471477697802</c:v>
                </c:pt>
                <c:pt idx="1">
                  <c:v>10.785477050185198</c:v>
                </c:pt>
                <c:pt idx="2">
                  <c:v>10.6797564310388</c:v>
                </c:pt>
                <c:pt idx="3">
                  <c:v>10.6447776991917</c:v>
                </c:pt>
                <c:pt idx="4">
                  <c:v>10.6331332199066</c:v>
                </c:pt>
                <c:pt idx="5">
                  <c:v>10.647638391625099</c:v>
                </c:pt>
                <c:pt idx="6">
                  <c:v>10.673715097368</c:v>
                </c:pt>
                <c:pt idx="7">
                  <c:v>10.725449908851699</c:v>
                </c:pt>
                <c:pt idx="8">
                  <c:v>10.812970982077301</c:v>
                </c:pt>
                <c:pt idx="9">
                  <c:v>10.941422904405901</c:v>
                </c:pt>
                <c:pt idx="10">
                  <c:v>11.0574368055275</c:v>
                </c:pt>
                <c:pt idx="11">
                  <c:v>11.199855167893</c:v>
                </c:pt>
                <c:pt idx="12">
                  <c:v>11.387285129419901</c:v>
                </c:pt>
                <c:pt idx="13">
                  <c:v>11.597776320858301</c:v>
                </c:pt>
                <c:pt idx="14">
                  <c:v>11.8225598099504</c:v>
                </c:pt>
                <c:pt idx="15">
                  <c:v>12.0688858595013</c:v>
                </c:pt>
                <c:pt idx="16">
                  <c:v>12.322496119254302</c:v>
                </c:pt>
                <c:pt idx="17">
                  <c:v>12.587189154324699</c:v>
                </c:pt>
                <c:pt idx="18">
                  <c:v>12.845517087431698</c:v>
                </c:pt>
                <c:pt idx="19">
                  <c:v>13.098500228307</c:v>
                </c:pt>
                <c:pt idx="20">
                  <c:v>13.348017051106801</c:v>
                </c:pt>
                <c:pt idx="21">
                  <c:v>13.597749761911802</c:v>
                </c:pt>
                <c:pt idx="22">
                  <c:v>13.848546299354</c:v>
                </c:pt>
                <c:pt idx="23">
                  <c:v>14.099843414890099</c:v>
                </c:pt>
                <c:pt idx="24">
                  <c:v>14.352615723806901</c:v>
                </c:pt>
                <c:pt idx="25">
                  <c:v>14.611457992353699</c:v>
                </c:pt>
                <c:pt idx="26">
                  <c:v>14.885203868769802</c:v>
                </c:pt>
                <c:pt idx="27">
                  <c:v>15.180022973670699</c:v>
                </c:pt>
                <c:pt idx="28">
                  <c:v>15.498797551512698</c:v>
                </c:pt>
                <c:pt idx="29">
                  <c:v>15.8442563737201</c:v>
                </c:pt>
                <c:pt idx="30">
                  <c:v>16.1883187385132</c:v>
                </c:pt>
                <c:pt idx="31">
                  <c:v>16.5343009188339</c:v>
                </c:pt>
                <c:pt idx="32">
                  <c:v>16.884693176261901</c:v>
                </c:pt>
                <c:pt idx="33">
                  <c:v>17.239131535075199</c:v>
                </c:pt>
                <c:pt idx="34">
                  <c:v>17.556184396677299</c:v>
                </c:pt>
                <c:pt idx="35">
                  <c:v>17.875559210102999</c:v>
                </c:pt>
                <c:pt idx="36">
                  <c:v>18.199388294782899</c:v>
                </c:pt>
                <c:pt idx="37">
                  <c:v>18.528045331674701</c:v>
                </c:pt>
                <c:pt idx="38">
                  <c:v>18.861200878660199</c:v>
                </c:pt>
                <c:pt idx="39">
                  <c:v>19.198158340915601</c:v>
                </c:pt>
                <c:pt idx="40">
                  <c:v>19.537521839911602</c:v>
                </c:pt>
                <c:pt idx="41">
                  <c:v>19.8835471026938</c:v>
                </c:pt>
                <c:pt idx="42">
                  <c:v>20.231426868643801</c:v>
                </c:pt>
                <c:pt idx="43">
                  <c:v>20.577597348066103</c:v>
                </c:pt>
                <c:pt idx="44">
                  <c:v>20.919015022394699</c:v>
                </c:pt>
                <c:pt idx="45">
                  <c:v>21.248632685691398</c:v>
                </c:pt>
                <c:pt idx="46">
                  <c:v>21.569272407584499</c:v>
                </c:pt>
                <c:pt idx="47">
                  <c:v>21.877870657767399</c:v>
                </c:pt>
                <c:pt idx="48">
                  <c:v>22.1739741006811</c:v>
                </c:pt>
                <c:pt idx="49">
                  <c:v>22.4551766634264</c:v>
                </c:pt>
                <c:pt idx="50">
                  <c:v>22.723492046491302</c:v>
                </c:pt>
                <c:pt idx="51">
                  <c:v>22.978809821684301</c:v>
                </c:pt>
                <c:pt idx="52">
                  <c:v>23.217851738897501</c:v>
                </c:pt>
                <c:pt idx="53">
                  <c:v>23.441104371238101</c:v>
                </c:pt>
                <c:pt idx="54">
                  <c:v>23.648156809504101</c:v>
                </c:pt>
                <c:pt idx="55">
                  <c:v>23.842153833097001</c:v>
                </c:pt>
                <c:pt idx="56">
                  <c:v>24.023000931656799</c:v>
                </c:pt>
                <c:pt idx="57">
                  <c:v>24.186070233904999</c:v>
                </c:pt>
                <c:pt idx="58">
                  <c:v>24.330382040867601</c:v>
                </c:pt>
                <c:pt idx="59">
                  <c:v>24.455130362530802</c:v>
                </c:pt>
                <c:pt idx="60">
                  <c:v>24.56048536274</c:v>
                </c:pt>
                <c:pt idx="61">
                  <c:v>24.6444497800798</c:v>
                </c:pt>
                <c:pt idx="62">
                  <c:v>24.706489629000899</c:v>
                </c:pt>
                <c:pt idx="63">
                  <c:v>24.747813092643302</c:v>
                </c:pt>
                <c:pt idx="64">
                  <c:v>24.768799102431899</c:v>
                </c:pt>
                <c:pt idx="65">
                  <c:v>24.770339026935201</c:v>
                </c:pt>
                <c:pt idx="66">
                  <c:v>24.753551869404397</c:v>
                </c:pt>
                <c:pt idx="67">
                  <c:v>24.719542059784899</c:v>
                </c:pt>
                <c:pt idx="68">
                  <c:v>24.669248529724801</c:v>
                </c:pt>
                <c:pt idx="69">
                  <c:v>24.603348765931102</c:v>
                </c:pt>
                <c:pt idx="70">
                  <c:v>24.522202541060899</c:v>
                </c:pt>
                <c:pt idx="71">
                  <c:v>24.425814467772899</c:v>
                </c:pt>
                <c:pt idx="72">
                  <c:v>24.313924377623103</c:v>
                </c:pt>
                <c:pt idx="73">
                  <c:v>24.1860168881609</c:v>
                </c:pt>
                <c:pt idx="74">
                  <c:v>24.0412398287515</c:v>
                </c:pt>
                <c:pt idx="75">
                  <c:v>23.878468422892198</c:v>
                </c:pt>
                <c:pt idx="76">
                  <c:v>23.6963282847343</c:v>
                </c:pt>
                <c:pt idx="77">
                  <c:v>23.4825958335027</c:v>
                </c:pt>
                <c:pt idx="78">
                  <c:v>23.245722399027198</c:v>
                </c:pt>
                <c:pt idx="79">
                  <c:v>22.9839896600859</c:v>
                </c:pt>
                <c:pt idx="80">
                  <c:v>22.695621933286198</c:v>
                </c:pt>
                <c:pt idx="81">
                  <c:v>22.378821379519398</c:v>
                </c:pt>
                <c:pt idx="82">
                  <c:v>22.031795435428801</c:v>
                </c:pt>
                <c:pt idx="83">
                  <c:v>21.652743749547898</c:v>
                </c:pt>
                <c:pt idx="84">
                  <c:v>21.239869744254698</c:v>
                </c:pt>
                <c:pt idx="85">
                  <c:v>20.791428959780898</c:v>
                </c:pt>
                <c:pt idx="86">
                  <c:v>20.305603446558397</c:v>
                </c:pt>
                <c:pt idx="87">
                  <c:v>19.780639248907299</c:v>
                </c:pt>
                <c:pt idx="88">
                  <c:v>19.2148271446706</c:v>
                </c:pt>
                <c:pt idx="89">
                  <c:v>18.606514954665698</c:v>
                </c:pt>
                <c:pt idx="90">
                  <c:v>17.954102698761698</c:v>
                </c:pt>
                <c:pt idx="91">
                  <c:v>17.256060833135599</c:v>
                </c:pt>
                <c:pt idx="92">
                  <c:v>16.5109418610879</c:v>
                </c:pt>
                <c:pt idx="93">
                  <c:v>15.717351544589802</c:v>
                </c:pt>
                <c:pt idx="94">
                  <c:v>14.8739284610071</c:v>
                </c:pt>
                <c:pt idx="95">
                  <c:v>13.979299690392901</c:v>
                </c:pt>
                <c:pt idx="96">
                  <c:v>13.032144557946999</c:v>
                </c:pt>
              </c:numCache>
            </c:numRef>
          </c:val>
          <c:smooth val="0"/>
          <c:extLst xmlns:c16r2="http://schemas.microsoft.com/office/drawing/2015/06/chart">
            <c:ext xmlns:c16="http://schemas.microsoft.com/office/drawing/2014/chart" uri="{C3380CC4-5D6E-409C-BE32-E72D297353CC}">
              <c16:uniqueId val="{00000000-32F8-42E4-993E-C3AE96122217}"/>
            </c:ext>
          </c:extLst>
        </c:ser>
        <c:ser>
          <c:idx val="1"/>
          <c:order val="1"/>
          <c:tx>
            <c:strRef>
              <c:f>'国民年金まとめ(Fig.6R)'!$J$1</c:f>
              <c:strCache>
                <c:ptCount val="1"/>
                <c:pt idx="0">
                  <c:v>MHLW(2014)</c:v>
                </c:pt>
              </c:strCache>
            </c:strRef>
          </c:tx>
          <c:spPr>
            <a:ln w="28575" cap="rnd">
              <a:solidFill>
                <a:srgbClr val="FF0000"/>
              </a:solidFill>
              <a:prstDash val="dash"/>
              <a:round/>
            </a:ln>
            <a:effectLst/>
          </c:spPr>
          <c:marker>
            <c:symbol val="none"/>
          </c:marker>
          <c:cat>
            <c:numRef>
              <c:f>'国民年金まとめ(Fig.6R)'!$B$3:$B$99</c:f>
              <c:numCache>
                <c:formatCode>General</c:formatCode>
                <c:ptCount val="97"/>
                <c:pt idx="0">
                  <c:v>2014</c:v>
                </c:pt>
                <c:pt idx="1">
                  <c:v>2015</c:v>
                </c:pt>
                <c:pt idx="2">
                  <c:v>2016</c:v>
                </c:pt>
                <c:pt idx="3">
                  <c:v>2017</c:v>
                </c:pt>
                <c:pt idx="4">
                  <c:v>2018</c:v>
                </c:pt>
                <c:pt idx="5">
                  <c:v>2019</c:v>
                </c:pt>
                <c:pt idx="6">
                  <c:v>2020</c:v>
                </c:pt>
                <c:pt idx="7">
                  <c:v>2021</c:v>
                </c:pt>
                <c:pt idx="8">
                  <c:v>2022</c:v>
                </c:pt>
                <c:pt idx="9">
                  <c:v>2023</c:v>
                </c:pt>
                <c:pt idx="10">
                  <c:v>2024</c:v>
                </c:pt>
                <c:pt idx="11">
                  <c:v>2025</c:v>
                </c:pt>
                <c:pt idx="12">
                  <c:v>2026</c:v>
                </c:pt>
                <c:pt idx="13">
                  <c:v>2027</c:v>
                </c:pt>
                <c:pt idx="14">
                  <c:v>2028</c:v>
                </c:pt>
                <c:pt idx="15">
                  <c:v>2029</c:v>
                </c:pt>
                <c:pt idx="16">
                  <c:v>2030</c:v>
                </c:pt>
                <c:pt idx="17">
                  <c:v>2031</c:v>
                </c:pt>
                <c:pt idx="18">
                  <c:v>2032</c:v>
                </c:pt>
                <c:pt idx="19">
                  <c:v>2033</c:v>
                </c:pt>
                <c:pt idx="20">
                  <c:v>2034</c:v>
                </c:pt>
                <c:pt idx="21">
                  <c:v>2035</c:v>
                </c:pt>
                <c:pt idx="22">
                  <c:v>2036</c:v>
                </c:pt>
                <c:pt idx="23">
                  <c:v>2037</c:v>
                </c:pt>
                <c:pt idx="24">
                  <c:v>2038</c:v>
                </c:pt>
                <c:pt idx="25">
                  <c:v>2039</c:v>
                </c:pt>
                <c:pt idx="26">
                  <c:v>2040</c:v>
                </c:pt>
                <c:pt idx="27">
                  <c:v>2041</c:v>
                </c:pt>
                <c:pt idx="28">
                  <c:v>2042</c:v>
                </c:pt>
                <c:pt idx="29">
                  <c:v>2043</c:v>
                </c:pt>
                <c:pt idx="30">
                  <c:v>2044</c:v>
                </c:pt>
                <c:pt idx="31">
                  <c:v>2045</c:v>
                </c:pt>
                <c:pt idx="32">
                  <c:v>2046</c:v>
                </c:pt>
                <c:pt idx="33">
                  <c:v>2047</c:v>
                </c:pt>
                <c:pt idx="34">
                  <c:v>2048</c:v>
                </c:pt>
                <c:pt idx="35">
                  <c:v>2049</c:v>
                </c:pt>
                <c:pt idx="36">
                  <c:v>2050</c:v>
                </c:pt>
                <c:pt idx="37">
                  <c:v>2051</c:v>
                </c:pt>
                <c:pt idx="38">
                  <c:v>2052</c:v>
                </c:pt>
                <c:pt idx="39">
                  <c:v>2053</c:v>
                </c:pt>
                <c:pt idx="40">
                  <c:v>2054</c:v>
                </c:pt>
                <c:pt idx="41">
                  <c:v>2055</c:v>
                </c:pt>
                <c:pt idx="42">
                  <c:v>2056</c:v>
                </c:pt>
                <c:pt idx="43">
                  <c:v>2057</c:v>
                </c:pt>
                <c:pt idx="44">
                  <c:v>2058</c:v>
                </c:pt>
                <c:pt idx="45">
                  <c:v>2059</c:v>
                </c:pt>
                <c:pt idx="46">
                  <c:v>2060</c:v>
                </c:pt>
                <c:pt idx="47">
                  <c:v>2061</c:v>
                </c:pt>
                <c:pt idx="48">
                  <c:v>2062</c:v>
                </c:pt>
                <c:pt idx="49">
                  <c:v>2063</c:v>
                </c:pt>
                <c:pt idx="50">
                  <c:v>2064</c:v>
                </c:pt>
                <c:pt idx="51">
                  <c:v>2065</c:v>
                </c:pt>
                <c:pt idx="52">
                  <c:v>2066</c:v>
                </c:pt>
                <c:pt idx="53">
                  <c:v>2067</c:v>
                </c:pt>
                <c:pt idx="54">
                  <c:v>2068</c:v>
                </c:pt>
                <c:pt idx="55">
                  <c:v>2069</c:v>
                </c:pt>
                <c:pt idx="56">
                  <c:v>2070</c:v>
                </c:pt>
                <c:pt idx="57">
                  <c:v>2071</c:v>
                </c:pt>
                <c:pt idx="58">
                  <c:v>2072</c:v>
                </c:pt>
                <c:pt idx="59">
                  <c:v>2073</c:v>
                </c:pt>
                <c:pt idx="60">
                  <c:v>2074</c:v>
                </c:pt>
                <c:pt idx="61">
                  <c:v>2075</c:v>
                </c:pt>
                <c:pt idx="62">
                  <c:v>2076</c:v>
                </c:pt>
                <c:pt idx="63">
                  <c:v>2077</c:v>
                </c:pt>
                <c:pt idx="64">
                  <c:v>2078</c:v>
                </c:pt>
                <c:pt idx="65">
                  <c:v>2079</c:v>
                </c:pt>
                <c:pt idx="66">
                  <c:v>2080</c:v>
                </c:pt>
                <c:pt idx="67">
                  <c:v>2081</c:v>
                </c:pt>
                <c:pt idx="68">
                  <c:v>2082</c:v>
                </c:pt>
                <c:pt idx="69">
                  <c:v>2083</c:v>
                </c:pt>
                <c:pt idx="70">
                  <c:v>2084</c:v>
                </c:pt>
                <c:pt idx="71">
                  <c:v>2085</c:v>
                </c:pt>
                <c:pt idx="72">
                  <c:v>2086</c:v>
                </c:pt>
                <c:pt idx="73">
                  <c:v>2087</c:v>
                </c:pt>
                <c:pt idx="74">
                  <c:v>2088</c:v>
                </c:pt>
                <c:pt idx="75">
                  <c:v>2089</c:v>
                </c:pt>
                <c:pt idx="76">
                  <c:v>2090</c:v>
                </c:pt>
                <c:pt idx="77">
                  <c:v>2091</c:v>
                </c:pt>
                <c:pt idx="78">
                  <c:v>2092</c:v>
                </c:pt>
                <c:pt idx="79">
                  <c:v>2093</c:v>
                </c:pt>
                <c:pt idx="80">
                  <c:v>2094</c:v>
                </c:pt>
                <c:pt idx="81">
                  <c:v>2095</c:v>
                </c:pt>
                <c:pt idx="82">
                  <c:v>2096</c:v>
                </c:pt>
                <c:pt idx="83">
                  <c:v>2097</c:v>
                </c:pt>
                <c:pt idx="84">
                  <c:v>2098</c:v>
                </c:pt>
                <c:pt idx="85">
                  <c:v>2099</c:v>
                </c:pt>
                <c:pt idx="86">
                  <c:v>2100</c:v>
                </c:pt>
                <c:pt idx="87">
                  <c:v>2101</c:v>
                </c:pt>
                <c:pt idx="88">
                  <c:v>2102</c:v>
                </c:pt>
                <c:pt idx="89">
                  <c:v>2103</c:v>
                </c:pt>
                <c:pt idx="90">
                  <c:v>2104</c:v>
                </c:pt>
                <c:pt idx="91">
                  <c:v>2105</c:v>
                </c:pt>
                <c:pt idx="92">
                  <c:v>2106</c:v>
                </c:pt>
                <c:pt idx="93">
                  <c:v>2107</c:v>
                </c:pt>
                <c:pt idx="94">
                  <c:v>2108</c:v>
                </c:pt>
                <c:pt idx="95">
                  <c:v>2109</c:v>
                </c:pt>
                <c:pt idx="96">
                  <c:v>2110</c:v>
                </c:pt>
              </c:numCache>
            </c:numRef>
          </c:cat>
          <c:val>
            <c:numRef>
              <c:f>'国民年金まとめ(Fig.6R)'!$J$3:$J$99</c:f>
              <c:numCache>
                <c:formatCode>General</c:formatCode>
                <c:ptCount val="97"/>
                <c:pt idx="0">
                  <c:v>10.804614695781567</c:v>
                </c:pt>
                <c:pt idx="1">
                  <c:v>10.681410561052498</c:v>
                </c:pt>
                <c:pt idx="2">
                  <c:v>10.594689539868734</c:v>
                </c:pt>
                <c:pt idx="3">
                  <c:v>10.557962175056897</c:v>
                </c:pt>
                <c:pt idx="4">
                  <c:v>10.57533214271642</c:v>
                </c:pt>
                <c:pt idx="5">
                  <c:v>10.628213437561108</c:v>
                </c:pt>
                <c:pt idx="6">
                  <c:v>10.717954427090397</c:v>
                </c:pt>
                <c:pt idx="7">
                  <c:v>10.854153718515986</c:v>
                </c:pt>
                <c:pt idx="8">
                  <c:v>11.046295408410284</c:v>
                </c:pt>
                <c:pt idx="9">
                  <c:v>11.293724542095553</c:v>
                </c:pt>
                <c:pt idx="10">
                  <c:v>11.52340932989634</c:v>
                </c:pt>
                <c:pt idx="11">
                  <c:v>11.782167501411941</c:v>
                </c:pt>
                <c:pt idx="12">
                  <c:v>12.071447076454207</c:v>
                </c:pt>
                <c:pt idx="13">
                  <c:v>12.384758654392005</c:v>
                </c:pt>
                <c:pt idx="14">
                  <c:v>12.708789586073525</c:v>
                </c:pt>
                <c:pt idx="15">
                  <c:v>13.0488240300689</c:v>
                </c:pt>
                <c:pt idx="16">
                  <c:v>13.401215290364135</c:v>
                </c:pt>
                <c:pt idx="17">
                  <c:v>13.766895544022656</c:v>
                </c:pt>
                <c:pt idx="18">
                  <c:v>14.142957857025085</c:v>
                </c:pt>
                <c:pt idx="19">
                  <c:v>14.517548964231086</c:v>
                </c:pt>
                <c:pt idx="20">
                  <c:v>14.889157866127938</c:v>
                </c:pt>
                <c:pt idx="21">
                  <c:v>15.254382643873644</c:v>
                </c:pt>
                <c:pt idx="22">
                  <c:v>15.613612423731675</c:v>
                </c:pt>
                <c:pt idx="23">
                  <c:v>15.965786679429389</c:v>
                </c:pt>
                <c:pt idx="24">
                  <c:v>16.310400770384138</c:v>
                </c:pt>
                <c:pt idx="25">
                  <c:v>16.650105043402519</c:v>
                </c:pt>
                <c:pt idx="26">
                  <c:v>16.991379153680594</c:v>
                </c:pt>
                <c:pt idx="27">
                  <c:v>17.34178474601368</c:v>
                </c:pt>
                <c:pt idx="28">
                  <c:v>17.706083901058445</c:v>
                </c:pt>
                <c:pt idx="29">
                  <c:v>18.068972477510179</c:v>
                </c:pt>
                <c:pt idx="30">
                  <c:v>18.417982803520108</c:v>
                </c:pt>
                <c:pt idx="31">
                  <c:v>18.754015010443407</c:v>
                </c:pt>
                <c:pt idx="32">
                  <c:v>19.080011478472727</c:v>
                </c:pt>
                <c:pt idx="33">
                  <c:v>19.396827686507685</c:v>
                </c:pt>
                <c:pt idx="34">
                  <c:v>19.702990510485378</c:v>
                </c:pt>
                <c:pt idx="35">
                  <c:v>19.998460755412459</c:v>
                </c:pt>
                <c:pt idx="36">
                  <c:v>20.285476727607289</c:v>
                </c:pt>
                <c:pt idx="37">
                  <c:v>20.565813532976843</c:v>
                </c:pt>
                <c:pt idx="38">
                  <c:v>20.840050661894463</c:v>
                </c:pt>
                <c:pt idx="39">
                  <c:v>21.108161631837707</c:v>
                </c:pt>
                <c:pt idx="40">
                  <c:v>21.369077543465355</c:v>
                </c:pt>
                <c:pt idx="41">
                  <c:v>21.624973576366294</c:v>
                </c:pt>
                <c:pt idx="42">
                  <c:v>21.876500454390214</c:v>
                </c:pt>
                <c:pt idx="43">
                  <c:v>22.121321471479277</c:v>
                </c:pt>
                <c:pt idx="44">
                  <c:v>22.357457872886183</c:v>
                </c:pt>
                <c:pt idx="45">
                  <c:v>22.582567287397026</c:v>
                </c:pt>
                <c:pt idx="46">
                  <c:v>22.794335838312932</c:v>
                </c:pt>
                <c:pt idx="47">
                  <c:v>22.995269023657237</c:v>
                </c:pt>
                <c:pt idx="48">
                  <c:v>23.1843488477612</c:v>
                </c:pt>
                <c:pt idx="49">
                  <c:v>23.361420439098708</c:v>
                </c:pt>
                <c:pt idx="50">
                  <c:v>23.5268299857754</c:v>
                </c:pt>
                <c:pt idx="51">
                  <c:v>23.682407098020313</c:v>
                </c:pt>
                <c:pt idx="52">
                  <c:v>23.827569706616632</c:v>
                </c:pt>
                <c:pt idx="53">
                  <c:v>23.961546390220697</c:v>
                </c:pt>
                <c:pt idx="54">
                  <c:v>24.084433682143999</c:v>
                </c:pt>
                <c:pt idx="55">
                  <c:v>24.196881581800803</c:v>
                </c:pt>
                <c:pt idx="56">
                  <c:v>24.300584209958398</c:v>
                </c:pt>
                <c:pt idx="57">
                  <c:v>24.394090787241446</c:v>
                </c:pt>
                <c:pt idx="58">
                  <c:v>24.473645448621198</c:v>
                </c:pt>
                <c:pt idx="59">
                  <c:v>24.537691129798983</c:v>
                </c:pt>
                <c:pt idx="60">
                  <c:v>24.585581803766367</c:v>
                </c:pt>
                <c:pt idx="61">
                  <c:v>24.616482854570535</c:v>
                </c:pt>
                <c:pt idx="62">
                  <c:v>24.628602163418847</c:v>
                </c:pt>
                <c:pt idx="63">
                  <c:v>24.621770802035428</c:v>
                </c:pt>
                <c:pt idx="64">
                  <c:v>24.596744614617371</c:v>
                </c:pt>
                <c:pt idx="65">
                  <c:v>24.553938640164322</c:v>
                </c:pt>
                <c:pt idx="66">
                  <c:v>24.494269643708449</c:v>
                </c:pt>
                <c:pt idx="67">
                  <c:v>24.418905457414954</c:v>
                </c:pt>
                <c:pt idx="68">
                  <c:v>24.328948068270972</c:v>
                </c:pt>
                <c:pt idx="69">
                  <c:v>24.225293010064092</c:v>
                </c:pt>
                <c:pt idx="70">
                  <c:v>24.108544263280699</c:v>
                </c:pt>
                <c:pt idx="71">
                  <c:v>23.978976913233286</c:v>
                </c:pt>
                <c:pt idx="72">
                  <c:v>23.836516413746295</c:v>
                </c:pt>
                <c:pt idx="73">
                  <c:v>23.680761998744451</c:v>
                </c:pt>
                <c:pt idx="74">
                  <c:v>23.511015922547095</c:v>
                </c:pt>
                <c:pt idx="75">
                  <c:v>23.326312300319287</c:v>
                </c:pt>
                <c:pt idx="76">
                  <c:v>23.125459493657509</c:v>
                </c:pt>
                <c:pt idx="77">
                  <c:v>22.907044558171748</c:v>
                </c:pt>
                <c:pt idx="78">
                  <c:v>22.669469806515171</c:v>
                </c:pt>
                <c:pt idx="79">
                  <c:v>22.411028181040308</c:v>
                </c:pt>
                <c:pt idx="80">
                  <c:v>22.129941829067103</c:v>
                </c:pt>
                <c:pt idx="81">
                  <c:v>21.824362625711888</c:v>
                </c:pt>
                <c:pt idx="82">
                  <c:v>21.492372282997927</c:v>
                </c:pt>
                <c:pt idx="83">
                  <c:v>21.13201263974581</c:v>
                </c:pt>
                <c:pt idx="84">
                  <c:v>20.741310525520188</c:v>
                </c:pt>
                <c:pt idx="85">
                  <c:v>20.31828795958527</c:v>
                </c:pt>
                <c:pt idx="86">
                  <c:v>19.860973022675452</c:v>
                </c:pt>
                <c:pt idx="87">
                  <c:v>19.367415095831859</c:v>
                </c:pt>
                <c:pt idx="88">
                  <c:v>18.835714537283167</c:v>
                </c:pt>
                <c:pt idx="89">
                  <c:v>18.264034802170372</c:v>
                </c:pt>
                <c:pt idx="90">
                  <c:v>17.650614057156098</c:v>
                </c:pt>
                <c:pt idx="91">
                  <c:v>16.99377395581778</c:v>
                </c:pt>
                <c:pt idx="92">
                  <c:v>16.291933643353339</c:v>
                </c:pt>
                <c:pt idx="93">
                  <c:v>15.543610466796473</c:v>
                </c:pt>
                <c:pt idx="94">
                  <c:v>14.747391039115492</c:v>
                </c:pt>
                <c:pt idx="95">
                  <c:v>13.901906795319203</c:v>
                </c:pt>
                <c:pt idx="96">
                  <c:v>13.005860804646634</c:v>
                </c:pt>
              </c:numCache>
            </c:numRef>
          </c:val>
          <c:smooth val="0"/>
          <c:extLst xmlns:c16r2="http://schemas.microsoft.com/office/drawing/2015/06/chart">
            <c:ext xmlns:c16="http://schemas.microsoft.com/office/drawing/2014/chart" uri="{C3380CC4-5D6E-409C-BE32-E72D297353CC}">
              <c16:uniqueId val="{00000002-32F8-42E4-993E-C3AE96122217}"/>
            </c:ext>
          </c:extLst>
        </c:ser>
        <c:dLbls>
          <c:showLegendKey val="0"/>
          <c:showVal val="0"/>
          <c:showCatName val="0"/>
          <c:showSerName val="0"/>
          <c:showPercent val="0"/>
          <c:showBubbleSize val="0"/>
        </c:dLbls>
        <c:marker val="1"/>
        <c:smooth val="0"/>
        <c:axId val="345780608"/>
        <c:axId val="345782528"/>
      </c:lineChart>
      <c:catAx>
        <c:axId val="345780608"/>
        <c:scaling>
          <c:orientation val="minMax"/>
        </c:scaling>
        <c:delete val="0"/>
        <c:axPos val="b"/>
        <c:title>
          <c:tx>
            <c:rich>
              <a:bodyPr rot="0" vert="horz"/>
              <a:lstStyle/>
              <a:p>
                <a:pPr>
                  <a:defRPr/>
                </a:pPr>
                <a:r>
                  <a:rPr lang="en-US" altLang="ja-JP" dirty="0" smtClean="0"/>
                  <a:t>F</a:t>
                </a:r>
                <a:r>
                  <a:rPr lang="en-US" dirty="0" smtClean="0"/>
                  <a:t>iscal </a:t>
                </a:r>
                <a:r>
                  <a:rPr lang="en-US" dirty="0"/>
                  <a:t>year</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sz="1050"/>
            </a:pPr>
            <a:endParaRPr lang="ja-JP"/>
          </a:p>
        </c:txPr>
        <c:crossAx val="345782528"/>
        <c:crosses val="autoZero"/>
        <c:auto val="1"/>
        <c:lblAlgn val="ctr"/>
        <c:lblOffset val="100"/>
        <c:tickLblSkip val="10"/>
        <c:tickMarkSkip val="10"/>
        <c:noMultiLvlLbl val="0"/>
      </c:catAx>
      <c:valAx>
        <c:axId val="345782528"/>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vert="horz"/>
              <a:lstStyle/>
              <a:p>
                <a:pPr>
                  <a:defRPr/>
                </a:pPr>
                <a:r>
                  <a:rPr lang="en-US" dirty="0"/>
                  <a:t>pension asset (</a:t>
                </a:r>
                <a:r>
                  <a:rPr lang="en-US" dirty="0" smtClean="0"/>
                  <a:t>tri</a:t>
                </a:r>
                <a:r>
                  <a:rPr lang="en-US" altLang="ja-JP" dirty="0" smtClean="0"/>
                  <a:t>.</a:t>
                </a:r>
                <a:r>
                  <a:rPr lang="en-US" dirty="0" smtClean="0"/>
                  <a:t> </a:t>
                </a:r>
                <a:r>
                  <a:rPr lang="en-US" dirty="0"/>
                  <a:t>yen)</a:t>
                </a:r>
                <a:endParaRPr lang="ja-JP" dirty="0"/>
              </a:p>
            </c:rich>
          </c:tx>
          <c:layout>
            <c:manualLayout>
              <c:xMode val="edge"/>
              <c:yMode val="edge"/>
              <c:x val="2.581034250170327E-3"/>
              <c:y val="0.10383949147850383"/>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345780608"/>
        <c:crosses val="autoZero"/>
        <c:crossBetween val="between"/>
      </c:valAx>
      <c:spPr>
        <a:solidFill>
          <a:schemeClr val="lt1"/>
        </a:solidFill>
        <a:ln w="12700" cap="flat" cmpd="sng" algn="ctr">
          <a:solidFill>
            <a:schemeClr val="dk1"/>
          </a:solidFill>
          <a:prstDash val="solid"/>
          <a:miter lim="800000"/>
        </a:ln>
        <a:effectLst/>
      </c:spPr>
    </c:plotArea>
    <c:legend>
      <c:legendPos val="b"/>
      <c:layout>
        <c:manualLayout>
          <c:xMode val="edge"/>
          <c:yMode val="edge"/>
          <c:x val="0.4280961275228598"/>
          <c:y val="0.47667138909956447"/>
          <c:w val="0.42783121093869608"/>
          <c:h val="0.28166908697341558"/>
        </c:manualLayout>
      </c:layout>
      <c:overlay val="1"/>
      <c:spPr>
        <a:noFill/>
        <a:ln>
          <a:noFill/>
        </a:ln>
        <a:effectLst/>
      </c:spPr>
      <c:txPr>
        <a:bodyPr rot="0" vert="horz"/>
        <a:lstStyle/>
        <a:p>
          <a:pPr>
            <a:defRPr sz="1800"/>
          </a:pPr>
          <a:endParaRPr lang="ja-JP"/>
        </a:p>
      </c:txPr>
    </c:legend>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latin typeface="Century" panose="02040604050505020304" pitchFamily="18" charset="0"/>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54626906729544"/>
          <c:y val="4.1691111748667471E-2"/>
          <c:w val="0.76768940376674322"/>
          <c:h val="0.75324771432776683"/>
        </c:manualLayout>
      </c:layout>
      <c:lineChart>
        <c:grouping val="standard"/>
        <c:varyColors val="0"/>
        <c:ser>
          <c:idx val="0"/>
          <c:order val="0"/>
          <c:tx>
            <c:strRef>
              <c:f>Data!$C$11</c:f>
              <c:strCache>
                <c:ptCount val="1"/>
                <c:pt idx="0">
                  <c:v>Normal</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Data!$C$13:$C$48</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9.8230000000000001E-3</c:v>
                </c:pt>
                <c:pt idx="21">
                  <c:v>3.1060999999999998E-2</c:v>
                </c:pt>
                <c:pt idx="22">
                  <c:v>4.1273999999999998E-2</c:v>
                </c:pt>
                <c:pt idx="23">
                  <c:v>8.1441E-2</c:v>
                </c:pt>
                <c:pt idx="24">
                  <c:v>0.184859</c:v>
                </c:pt>
                <c:pt idx="25">
                  <c:v>0.33737</c:v>
                </c:pt>
                <c:pt idx="26">
                  <c:v>0.51453899999999997</c:v>
                </c:pt>
                <c:pt idx="27">
                  <c:v>0.83123999999999998</c:v>
                </c:pt>
                <c:pt idx="28">
                  <c:v>1.2473719999999999</c:v>
                </c:pt>
                <c:pt idx="29">
                  <c:v>1.9016169999999999</c:v>
                </c:pt>
                <c:pt idx="30">
                  <c:v>2.716237</c:v>
                </c:pt>
                <c:pt idx="31">
                  <c:v>3.7068490000000001</c:v>
                </c:pt>
                <c:pt idx="32">
                  <c:v>5.0354109999999999</c:v>
                </c:pt>
                <c:pt idx="33">
                  <c:v>7.041334</c:v>
                </c:pt>
                <c:pt idx="34">
                  <c:v>8.7490629999999996</c:v>
                </c:pt>
                <c:pt idx="35">
                  <c:v>10.817721000000001</c:v>
                </c:pt>
              </c:numCache>
            </c:numRef>
          </c:val>
          <c:smooth val="0"/>
          <c:extLst xmlns:c16r2="http://schemas.microsoft.com/office/drawing/2015/06/chart">
            <c:ext xmlns:c16="http://schemas.microsoft.com/office/drawing/2014/chart" uri="{C3380CC4-5D6E-409C-BE32-E72D297353CC}">
              <c16:uniqueId val="{00000000-092E-4B81-A93E-E09D75606D70}"/>
            </c:ext>
          </c:extLst>
        </c:ser>
        <c:ser>
          <c:idx val="1"/>
          <c:order val="1"/>
          <c:tx>
            <c:strRef>
              <c:f>Data!$D$11</c:f>
              <c:strCache>
                <c:ptCount val="1"/>
                <c:pt idx="0">
                  <c:v>Case 1</c:v>
                </c:pt>
              </c:strCache>
            </c:strRef>
          </c:tx>
          <c:spPr>
            <a:ln w="28575" cap="rnd">
              <a:solidFill>
                <a:srgbClr val="FF0000"/>
              </a:solidFill>
              <a:prstDash val="solid"/>
              <a:round/>
            </a:ln>
            <a:effectLst/>
          </c:spPr>
          <c:marker>
            <c:symbol val="diamond"/>
            <c:size val="5"/>
            <c:spPr>
              <a:solidFill>
                <a:srgbClr val="FF0000"/>
              </a:solidFill>
              <a:ln w="9525">
                <a:solidFill>
                  <a:srgbClr val="FF0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Data!$D$13:$D$48</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9.9999999999999995E-7</c:v>
                </c:pt>
                <c:pt idx="22">
                  <c:v>9.9999999999999995E-7</c:v>
                </c:pt>
                <c:pt idx="23">
                  <c:v>9.9999999999999995E-7</c:v>
                </c:pt>
                <c:pt idx="24">
                  <c:v>8.6490000000000004E-3</c:v>
                </c:pt>
                <c:pt idx="25">
                  <c:v>3.3075E-2</c:v>
                </c:pt>
                <c:pt idx="26">
                  <c:v>3.6590999999999999E-2</c:v>
                </c:pt>
                <c:pt idx="27">
                  <c:v>8.2804000000000003E-2</c:v>
                </c:pt>
                <c:pt idx="28">
                  <c:v>0.17694699999999999</c:v>
                </c:pt>
                <c:pt idx="29">
                  <c:v>0.34489300000000001</c:v>
                </c:pt>
                <c:pt idx="30">
                  <c:v>0.59051600000000004</c:v>
                </c:pt>
                <c:pt idx="31">
                  <c:v>0.86209100000000005</c:v>
                </c:pt>
                <c:pt idx="32">
                  <c:v>1.275943</c:v>
                </c:pt>
                <c:pt idx="33">
                  <c:v>1.7571559999999999</c:v>
                </c:pt>
                <c:pt idx="34">
                  <c:v>2.3819360000000001</c:v>
                </c:pt>
                <c:pt idx="35">
                  <c:v>3.03112</c:v>
                </c:pt>
              </c:numCache>
            </c:numRef>
          </c:val>
          <c:smooth val="0"/>
          <c:extLst xmlns:c16r2="http://schemas.microsoft.com/office/drawing/2015/06/chart">
            <c:ext xmlns:c16="http://schemas.microsoft.com/office/drawing/2014/chart" uri="{C3380CC4-5D6E-409C-BE32-E72D297353CC}">
              <c16:uniqueId val="{00000001-092E-4B81-A93E-E09D75606D70}"/>
            </c:ext>
          </c:extLst>
        </c:ser>
        <c:ser>
          <c:idx val="2"/>
          <c:order val="2"/>
          <c:tx>
            <c:strRef>
              <c:f>Data!$E$11</c:f>
              <c:strCache>
                <c:ptCount val="1"/>
                <c:pt idx="0">
                  <c:v>Case 2</c:v>
                </c:pt>
              </c:strCache>
            </c:strRef>
          </c:tx>
          <c:spPr>
            <a:ln w="28575" cap="rnd">
              <a:solidFill>
                <a:srgbClr val="FFC000"/>
              </a:solidFill>
              <a:prstDash val="solid"/>
              <a:round/>
            </a:ln>
            <a:effectLst/>
          </c:spPr>
          <c:marker>
            <c:symbol val="square"/>
            <c:size val="5"/>
            <c:spPr>
              <a:solidFill>
                <a:srgbClr val="FFC000"/>
              </a:solidFill>
              <a:ln w="9525">
                <a:solidFill>
                  <a:srgbClr val="FFC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Data!$E$13:$E$48</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3.4949999999999998E-3</c:v>
                </c:pt>
                <c:pt idx="25">
                  <c:v>8.5710000000000005E-3</c:v>
                </c:pt>
                <c:pt idx="26">
                  <c:v>1.387E-2</c:v>
                </c:pt>
                <c:pt idx="27">
                  <c:v>2.7730000000000001E-2</c:v>
                </c:pt>
                <c:pt idx="28">
                  <c:v>5.7792000000000003E-2</c:v>
                </c:pt>
                <c:pt idx="29">
                  <c:v>0.100298</c:v>
                </c:pt>
                <c:pt idx="30">
                  <c:v>0.19567000000000001</c:v>
                </c:pt>
                <c:pt idx="31">
                  <c:v>0.32735700000000001</c:v>
                </c:pt>
                <c:pt idx="32">
                  <c:v>0.50238899999999997</c:v>
                </c:pt>
                <c:pt idx="33">
                  <c:v>0.73878100000000002</c:v>
                </c:pt>
                <c:pt idx="34">
                  <c:v>1.144083</c:v>
                </c:pt>
                <c:pt idx="35">
                  <c:v>1.4401870000000001</c:v>
                </c:pt>
              </c:numCache>
            </c:numRef>
          </c:val>
          <c:smooth val="0"/>
          <c:extLst xmlns:c16r2="http://schemas.microsoft.com/office/drawing/2015/06/chart">
            <c:ext xmlns:c16="http://schemas.microsoft.com/office/drawing/2014/chart" uri="{C3380CC4-5D6E-409C-BE32-E72D297353CC}">
              <c16:uniqueId val="{00000002-092E-4B81-A93E-E09D75606D70}"/>
            </c:ext>
          </c:extLst>
        </c:ser>
        <c:ser>
          <c:idx val="3"/>
          <c:order val="3"/>
          <c:tx>
            <c:strRef>
              <c:f>Data!$F$11</c:f>
              <c:strCache>
                <c:ptCount val="1"/>
                <c:pt idx="0">
                  <c:v>Case 3</c:v>
                </c:pt>
              </c:strCache>
            </c:strRef>
          </c:tx>
          <c:spPr>
            <a:ln w="28575" cap="rnd">
              <a:solidFill>
                <a:srgbClr val="00B050"/>
              </a:solidFill>
              <a:round/>
            </a:ln>
            <a:effectLst/>
          </c:spPr>
          <c:marker>
            <c:symbol val="triangle"/>
            <c:size val="5"/>
            <c:spPr>
              <a:solidFill>
                <a:srgbClr val="00B050"/>
              </a:solidFill>
              <a:ln w="9525">
                <a:solidFill>
                  <a:srgbClr val="00B05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Data!$F$13:$F$48</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1.3999999999999999E-4</c:v>
                </c:pt>
                <c:pt idx="20">
                  <c:v>8.7880000000000007E-3</c:v>
                </c:pt>
                <c:pt idx="21">
                  <c:v>1.6056999999999998E-2</c:v>
                </c:pt>
                <c:pt idx="22">
                  <c:v>3.0000000000000001E-6</c:v>
                </c:pt>
                <c:pt idx="23">
                  <c:v>6.5570000000000003E-3</c:v>
                </c:pt>
                <c:pt idx="24">
                  <c:v>1.5754000000000001E-2</c:v>
                </c:pt>
                <c:pt idx="25">
                  <c:v>2.2542E-2</c:v>
                </c:pt>
                <c:pt idx="26">
                  <c:v>2.9860000000000001E-2</c:v>
                </c:pt>
                <c:pt idx="27">
                  <c:v>4.2228000000000002E-2</c:v>
                </c:pt>
                <c:pt idx="28">
                  <c:v>6.0921999999999997E-2</c:v>
                </c:pt>
                <c:pt idx="29">
                  <c:v>9.8667000000000005E-2</c:v>
                </c:pt>
                <c:pt idx="30">
                  <c:v>0.17138600000000001</c:v>
                </c:pt>
                <c:pt idx="31">
                  <c:v>0.26289099999999999</c:v>
                </c:pt>
                <c:pt idx="32">
                  <c:v>0.38911000000000001</c:v>
                </c:pt>
                <c:pt idx="33">
                  <c:v>0.605711</c:v>
                </c:pt>
                <c:pt idx="34">
                  <c:v>0.92755299999999996</c:v>
                </c:pt>
                <c:pt idx="35">
                  <c:v>0.96152700000000002</c:v>
                </c:pt>
              </c:numCache>
            </c:numRef>
          </c:val>
          <c:smooth val="0"/>
          <c:extLst xmlns:c16r2="http://schemas.microsoft.com/office/drawing/2015/06/chart">
            <c:ext xmlns:c16="http://schemas.microsoft.com/office/drawing/2014/chart" uri="{C3380CC4-5D6E-409C-BE32-E72D297353CC}">
              <c16:uniqueId val="{00000003-092E-4B81-A93E-E09D75606D70}"/>
            </c:ext>
          </c:extLst>
        </c:ser>
        <c:ser>
          <c:idx val="4"/>
          <c:order val="4"/>
          <c:tx>
            <c:strRef>
              <c:f>Data!$G$11</c:f>
              <c:strCache>
                <c:ptCount val="1"/>
                <c:pt idx="0">
                  <c:v>Case 4</c:v>
                </c:pt>
              </c:strCache>
            </c:strRef>
          </c:tx>
          <c:spPr>
            <a:ln w="28575" cap="rnd">
              <a:solidFill>
                <a:srgbClr val="F90FCC"/>
              </a:solidFill>
              <a:round/>
            </a:ln>
            <a:effectLst/>
          </c:spPr>
          <c:marker>
            <c:symbol val="x"/>
            <c:size val="5"/>
            <c:spPr>
              <a:solidFill>
                <a:schemeClr val="bg1"/>
              </a:solidFill>
              <a:ln w="9525">
                <a:solidFill>
                  <a:srgbClr val="F90FCC"/>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Data!$G$13:$G$48</c:f>
              <c:numCache>
                <c:formatCode>General</c:formatCode>
                <c:ptCount val="36"/>
                <c:pt idx="0">
                  <c:v>0</c:v>
                </c:pt>
                <c:pt idx="1">
                  <c:v>0</c:v>
                </c:pt>
                <c:pt idx="2">
                  <c:v>0</c:v>
                </c:pt>
                <c:pt idx="3">
                  <c:v>0</c:v>
                </c:pt>
                <c:pt idx="4">
                  <c:v>4.7140000000000003E-3</c:v>
                </c:pt>
                <c:pt idx="5">
                  <c:v>8.9490000000000004E-3</c:v>
                </c:pt>
                <c:pt idx="6">
                  <c:v>4.8589999999999996E-3</c:v>
                </c:pt>
                <c:pt idx="7">
                  <c:v>5.1999999999999998E-3</c:v>
                </c:pt>
                <c:pt idx="8">
                  <c:v>3.6589999999999999E-3</c:v>
                </c:pt>
                <c:pt idx="9">
                  <c:v>5.3569999999999998E-3</c:v>
                </c:pt>
                <c:pt idx="10">
                  <c:v>8.0890000000000007E-3</c:v>
                </c:pt>
                <c:pt idx="11">
                  <c:v>1.048E-2</c:v>
                </c:pt>
                <c:pt idx="12">
                  <c:v>1.3473000000000001E-2</c:v>
                </c:pt>
                <c:pt idx="13">
                  <c:v>1.3486E-2</c:v>
                </c:pt>
                <c:pt idx="14">
                  <c:v>1.4421E-2</c:v>
                </c:pt>
                <c:pt idx="15">
                  <c:v>1.7763999999999999E-2</c:v>
                </c:pt>
                <c:pt idx="16">
                  <c:v>2.5840999999999999E-2</c:v>
                </c:pt>
                <c:pt idx="17">
                  <c:v>2.4829E-2</c:v>
                </c:pt>
                <c:pt idx="18">
                  <c:v>3.0283999999999998E-2</c:v>
                </c:pt>
                <c:pt idx="19">
                  <c:v>4.0411000000000002E-2</c:v>
                </c:pt>
                <c:pt idx="20">
                  <c:v>5.1672999999999997E-2</c:v>
                </c:pt>
                <c:pt idx="21">
                  <c:v>6.3486000000000001E-2</c:v>
                </c:pt>
                <c:pt idx="22">
                  <c:v>3.1039000000000001E-2</c:v>
                </c:pt>
                <c:pt idx="23">
                  <c:v>4.5016E-2</c:v>
                </c:pt>
                <c:pt idx="24">
                  <c:v>6.1773000000000002E-2</c:v>
                </c:pt>
                <c:pt idx="25">
                  <c:v>8.8103000000000001E-2</c:v>
                </c:pt>
                <c:pt idx="26">
                  <c:v>0.117567</c:v>
                </c:pt>
                <c:pt idx="27">
                  <c:v>0.183836</c:v>
                </c:pt>
                <c:pt idx="28">
                  <c:v>0.25767600000000002</c:v>
                </c:pt>
                <c:pt idx="29">
                  <c:v>0.35924499999999998</c:v>
                </c:pt>
                <c:pt idx="30">
                  <c:v>0.47750199999999998</c:v>
                </c:pt>
                <c:pt idx="31">
                  <c:v>0.51141599999999998</c:v>
                </c:pt>
                <c:pt idx="32">
                  <c:v>0.75441599999999998</c:v>
                </c:pt>
                <c:pt idx="33">
                  <c:v>1.088233</c:v>
                </c:pt>
                <c:pt idx="34">
                  <c:v>1.4781899999999999</c:v>
                </c:pt>
                <c:pt idx="35">
                  <c:v>1.7636989999999999</c:v>
                </c:pt>
              </c:numCache>
            </c:numRef>
          </c:val>
          <c:smooth val="0"/>
          <c:extLst xmlns:c16r2="http://schemas.microsoft.com/office/drawing/2015/06/chart">
            <c:ext xmlns:c16="http://schemas.microsoft.com/office/drawing/2014/chart" uri="{C3380CC4-5D6E-409C-BE32-E72D297353CC}">
              <c16:uniqueId val="{00000004-092E-4B81-A93E-E09D75606D70}"/>
            </c:ext>
          </c:extLst>
        </c:ser>
        <c:ser>
          <c:idx val="5"/>
          <c:order val="5"/>
          <c:tx>
            <c:strRef>
              <c:f>Data!$H$11</c:f>
              <c:strCache>
                <c:ptCount val="1"/>
                <c:pt idx="0">
                  <c:v>Case 5</c:v>
                </c:pt>
              </c:strCache>
            </c:strRef>
          </c:tx>
          <c:spPr>
            <a:ln w="28575" cap="rnd">
              <a:solidFill>
                <a:srgbClr val="C00000"/>
              </a:solidFill>
              <a:round/>
            </a:ln>
            <a:effectLst/>
          </c:spPr>
          <c:marker>
            <c:symbol val="star"/>
            <c:size val="5"/>
            <c:spPr>
              <a:solidFill>
                <a:schemeClr val="bg1"/>
              </a:solidFill>
              <a:ln w="9525">
                <a:solidFill>
                  <a:srgbClr val="C00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Data!$H$13:$H$48</c:f>
              <c:numCache>
                <c:formatCode>General</c:formatCode>
                <c:ptCount val="36"/>
                <c:pt idx="0">
                  <c:v>0</c:v>
                </c:pt>
                <c:pt idx="1">
                  <c:v>0</c:v>
                </c:pt>
                <c:pt idx="2">
                  <c:v>0</c:v>
                </c:pt>
                <c:pt idx="3">
                  <c:v>0</c:v>
                </c:pt>
                <c:pt idx="4">
                  <c:v>0.39033800000000002</c:v>
                </c:pt>
                <c:pt idx="5">
                  <c:v>20.017863999999999</c:v>
                </c:pt>
                <c:pt idx="6">
                  <c:v>12.514004</c:v>
                </c:pt>
                <c:pt idx="7">
                  <c:v>8.3076509999999999</c:v>
                </c:pt>
                <c:pt idx="8">
                  <c:v>5.7712260000000004</c:v>
                </c:pt>
                <c:pt idx="9">
                  <c:v>4.2433889999999996</c:v>
                </c:pt>
                <c:pt idx="10">
                  <c:v>3.2350400000000001</c:v>
                </c:pt>
                <c:pt idx="11">
                  <c:v>2.126287</c:v>
                </c:pt>
                <c:pt idx="12">
                  <c:v>1.4723550000000001</c:v>
                </c:pt>
                <c:pt idx="13">
                  <c:v>1.06114</c:v>
                </c:pt>
                <c:pt idx="14">
                  <c:v>0.86815500000000001</c:v>
                </c:pt>
                <c:pt idx="15">
                  <c:v>0.73256299999999996</c:v>
                </c:pt>
                <c:pt idx="16">
                  <c:v>0.68531699999999995</c:v>
                </c:pt>
                <c:pt idx="17">
                  <c:v>0.62892999999999999</c:v>
                </c:pt>
                <c:pt idx="18">
                  <c:v>0.69605899999999998</c:v>
                </c:pt>
                <c:pt idx="19">
                  <c:v>0.76654699999999998</c:v>
                </c:pt>
                <c:pt idx="20">
                  <c:v>0.881355</c:v>
                </c:pt>
                <c:pt idx="21">
                  <c:v>1.014335</c:v>
                </c:pt>
                <c:pt idx="22">
                  <c:v>1.087545</c:v>
                </c:pt>
                <c:pt idx="23">
                  <c:v>1.274124</c:v>
                </c:pt>
                <c:pt idx="24">
                  <c:v>1.4565349999999999</c:v>
                </c:pt>
                <c:pt idx="25">
                  <c:v>1.7971159999999999</c:v>
                </c:pt>
                <c:pt idx="26">
                  <c:v>2.111049</c:v>
                </c:pt>
                <c:pt idx="27">
                  <c:v>2.5328919999999999</c:v>
                </c:pt>
                <c:pt idx="28">
                  <c:v>3.0549140000000001</c:v>
                </c:pt>
                <c:pt idx="29">
                  <c:v>3.7211509999999999</c:v>
                </c:pt>
                <c:pt idx="30">
                  <c:v>3.8637220000000001</c:v>
                </c:pt>
                <c:pt idx="31">
                  <c:v>4.4187940000000001</c:v>
                </c:pt>
                <c:pt idx="32">
                  <c:v>5.3737529999999998</c:v>
                </c:pt>
                <c:pt idx="33">
                  <c:v>6.4079610000000002</c:v>
                </c:pt>
                <c:pt idx="34">
                  <c:v>8.005414</c:v>
                </c:pt>
                <c:pt idx="35">
                  <c:v>10.206187</c:v>
                </c:pt>
              </c:numCache>
            </c:numRef>
          </c:val>
          <c:smooth val="0"/>
          <c:extLst xmlns:c16r2="http://schemas.microsoft.com/office/drawing/2015/06/chart">
            <c:ext xmlns:c16="http://schemas.microsoft.com/office/drawing/2014/chart" uri="{C3380CC4-5D6E-409C-BE32-E72D297353CC}">
              <c16:uniqueId val="{00000005-092E-4B81-A93E-E09D75606D70}"/>
            </c:ext>
          </c:extLst>
        </c:ser>
        <c:dLbls>
          <c:showLegendKey val="0"/>
          <c:showVal val="0"/>
          <c:showCatName val="0"/>
          <c:showSerName val="0"/>
          <c:showPercent val="0"/>
          <c:showBubbleSize val="0"/>
        </c:dLbls>
        <c:marker val="1"/>
        <c:smooth val="0"/>
        <c:axId val="226038912"/>
        <c:axId val="226040832"/>
      </c:lineChart>
      <c:catAx>
        <c:axId val="226038912"/>
        <c:scaling>
          <c:orientation val="minMax"/>
        </c:scaling>
        <c:delete val="0"/>
        <c:axPos val="b"/>
        <c:title>
          <c:tx>
            <c:rich>
              <a:bodyPr rot="0" vert="horz"/>
              <a:lstStyle/>
              <a:p>
                <a:pPr>
                  <a:defRPr/>
                </a:pPr>
                <a:r>
                  <a:rPr lang="en-US"/>
                  <a:t>Age</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ja-JP"/>
          </a:p>
        </c:txPr>
        <c:crossAx val="226040832"/>
        <c:crosses val="autoZero"/>
        <c:auto val="1"/>
        <c:lblAlgn val="ctr"/>
        <c:lblOffset val="100"/>
        <c:tickLblSkip val="5"/>
        <c:noMultiLvlLbl val="0"/>
      </c:catAx>
      <c:valAx>
        <c:axId val="226040832"/>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vert="horz"/>
              <a:lstStyle/>
              <a:p>
                <a:pPr>
                  <a:defRPr/>
                </a:pPr>
                <a:r>
                  <a:rPr lang="en-US"/>
                  <a:t>LPM(1)</a:t>
                </a:r>
                <a:endParaRPr lang="ja-JP"/>
              </a:p>
            </c:rich>
          </c:tx>
          <c:layout>
            <c:manualLayout>
              <c:xMode val="edge"/>
              <c:yMode val="edge"/>
              <c:x val="2.7817041767829983E-3"/>
              <c:y val="0.25095467559766027"/>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226038912"/>
        <c:crosses val="autoZero"/>
        <c:crossBetween val="between"/>
        <c:dispUnits>
          <c:builtInUnit val="hundreds"/>
        </c:dispUnits>
      </c:valAx>
      <c:spPr>
        <a:solidFill>
          <a:schemeClr val="lt1"/>
        </a:solidFill>
        <a:ln w="12700" cap="flat" cmpd="sng" algn="ctr">
          <a:solidFill>
            <a:schemeClr val="dk1"/>
          </a:solidFill>
          <a:prstDash val="solid"/>
          <a:miter lim="800000"/>
        </a:ln>
        <a:effectLst/>
      </c:spPr>
    </c:plotArea>
    <c:legend>
      <c:legendPos val="b"/>
      <c:layout>
        <c:manualLayout>
          <c:xMode val="edge"/>
          <c:yMode val="edge"/>
          <c:x val="0.40879188523275167"/>
          <c:y val="0.22736119992480622"/>
          <c:w val="0.44897769028871393"/>
          <c:h val="0.27311343170539287"/>
        </c:manualLayout>
      </c:layout>
      <c:overlay val="1"/>
      <c:spPr>
        <a:solidFill>
          <a:sysClr val="window" lastClr="FFFFFF"/>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Century" panose="02040604050505020304" pitchFamily="18" charset="0"/>
          <a:ea typeface="+mn-ea"/>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45337761517438"/>
          <c:y val="4.1322368405780727E-2"/>
          <c:w val="0.81037497194826957"/>
          <c:h val="0.76101226293002122"/>
        </c:manualLayout>
      </c:layout>
      <c:lineChart>
        <c:grouping val="standard"/>
        <c:varyColors val="0"/>
        <c:ser>
          <c:idx val="0"/>
          <c:order val="0"/>
          <c:tx>
            <c:strRef>
              <c:f>Data!$J$11</c:f>
              <c:strCache>
                <c:ptCount val="1"/>
                <c:pt idx="0">
                  <c:v>Normal</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Data!$J$13:$J$48</c:f>
              <c:numCache>
                <c:formatCode>General</c:formatCode>
                <c:ptCount val="36"/>
                <c:pt idx="0">
                  <c:v>1552</c:v>
                </c:pt>
                <c:pt idx="1">
                  <c:v>1583.3943529999999</c:v>
                </c:pt>
                <c:pt idx="2">
                  <c:v>1612.8663650000001</c:v>
                </c:pt>
                <c:pt idx="3">
                  <c:v>1640.420071</c:v>
                </c:pt>
                <c:pt idx="4">
                  <c:v>1666.127896</c:v>
                </c:pt>
                <c:pt idx="5">
                  <c:v>1690.5120879999999</c:v>
                </c:pt>
                <c:pt idx="6">
                  <c:v>1721.7857610000001</c:v>
                </c:pt>
                <c:pt idx="7">
                  <c:v>1751.160138</c:v>
                </c:pt>
                <c:pt idx="8">
                  <c:v>1780.2945560000001</c:v>
                </c:pt>
                <c:pt idx="9">
                  <c:v>1807.566523</c:v>
                </c:pt>
                <c:pt idx="10">
                  <c:v>1833.0300930000001</c:v>
                </c:pt>
                <c:pt idx="11">
                  <c:v>1869.603611</c:v>
                </c:pt>
                <c:pt idx="12">
                  <c:v>1905.512534</c:v>
                </c:pt>
                <c:pt idx="13">
                  <c:v>1941.2885180000001</c:v>
                </c:pt>
                <c:pt idx="14">
                  <c:v>1976.792948</c:v>
                </c:pt>
                <c:pt idx="15">
                  <c:v>2012.0734110000001</c:v>
                </c:pt>
                <c:pt idx="16">
                  <c:v>2046.4256680000001</c:v>
                </c:pt>
                <c:pt idx="17">
                  <c:v>2079.5890949999998</c:v>
                </c:pt>
                <c:pt idx="18">
                  <c:v>2114.054142</c:v>
                </c:pt>
                <c:pt idx="19">
                  <c:v>2148.9113149999998</c:v>
                </c:pt>
                <c:pt idx="20">
                  <c:v>2183.4088419999998</c:v>
                </c:pt>
                <c:pt idx="21">
                  <c:v>2219.5844310000002</c:v>
                </c:pt>
                <c:pt idx="22">
                  <c:v>2254.0969580000001</c:v>
                </c:pt>
                <c:pt idx="23">
                  <c:v>2288.1896299999999</c:v>
                </c:pt>
                <c:pt idx="24">
                  <c:v>2320.4118469999999</c:v>
                </c:pt>
                <c:pt idx="25">
                  <c:v>2356.9588589999998</c:v>
                </c:pt>
                <c:pt idx="26">
                  <c:v>2392.1898420000002</c:v>
                </c:pt>
                <c:pt idx="27">
                  <c:v>2419.6773659999999</c:v>
                </c:pt>
                <c:pt idx="28">
                  <c:v>2460.853607</c:v>
                </c:pt>
                <c:pt idx="29">
                  <c:v>2492.1630989999999</c:v>
                </c:pt>
                <c:pt idx="30">
                  <c:v>2529.8415110000001</c:v>
                </c:pt>
                <c:pt idx="31">
                  <c:v>2591.7684789999998</c:v>
                </c:pt>
                <c:pt idx="32">
                  <c:v>2630.5347790000001</c:v>
                </c:pt>
                <c:pt idx="33">
                  <c:v>2661.1710280000002</c:v>
                </c:pt>
                <c:pt idx="34">
                  <c:v>2680.9886120000001</c:v>
                </c:pt>
                <c:pt idx="35">
                  <c:v>2712.9846309999998</c:v>
                </c:pt>
              </c:numCache>
            </c:numRef>
          </c:val>
          <c:smooth val="0"/>
          <c:extLst xmlns:c16r2="http://schemas.microsoft.com/office/drawing/2015/06/chart">
            <c:ext xmlns:c16="http://schemas.microsoft.com/office/drawing/2014/chart" uri="{C3380CC4-5D6E-409C-BE32-E72D297353CC}">
              <c16:uniqueId val="{00000000-BC45-4299-9817-04C955E1F768}"/>
            </c:ext>
          </c:extLst>
        </c:ser>
        <c:ser>
          <c:idx val="1"/>
          <c:order val="1"/>
          <c:tx>
            <c:strRef>
              <c:f>Data!$K$11</c:f>
              <c:strCache>
                <c:ptCount val="1"/>
                <c:pt idx="0">
                  <c:v>Case 1</c:v>
                </c:pt>
              </c:strCache>
            </c:strRef>
          </c:tx>
          <c:spPr>
            <a:ln w="28575" cap="rnd">
              <a:solidFill>
                <a:srgbClr val="FF0000"/>
              </a:solidFill>
              <a:round/>
            </a:ln>
            <a:effectLst/>
          </c:spPr>
          <c:marker>
            <c:symbol val="diamond"/>
            <c:size val="5"/>
            <c:spPr>
              <a:solidFill>
                <a:srgbClr val="FF0000"/>
              </a:solidFill>
              <a:ln w="9525">
                <a:solidFill>
                  <a:srgbClr val="FF0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Data!$K$13:$K$48</c:f>
              <c:numCache>
                <c:formatCode>General</c:formatCode>
                <c:ptCount val="36"/>
                <c:pt idx="0">
                  <c:v>1552</c:v>
                </c:pt>
                <c:pt idx="1">
                  <c:v>1275.549585</c:v>
                </c:pt>
                <c:pt idx="2">
                  <c:v>1310.438414</c:v>
                </c:pt>
                <c:pt idx="3">
                  <c:v>1343.563474</c:v>
                </c:pt>
                <c:pt idx="4">
                  <c:v>1374.8365679999999</c:v>
                </c:pt>
                <c:pt idx="5">
                  <c:v>1405.5377329999999</c:v>
                </c:pt>
                <c:pt idx="6">
                  <c:v>1443.205927</c:v>
                </c:pt>
                <c:pt idx="7">
                  <c:v>1479.0690159999999</c:v>
                </c:pt>
                <c:pt idx="8">
                  <c:v>1514.5887</c:v>
                </c:pt>
                <c:pt idx="9">
                  <c:v>1548.3946840000001</c:v>
                </c:pt>
                <c:pt idx="10">
                  <c:v>1580.767478</c:v>
                </c:pt>
                <c:pt idx="11">
                  <c:v>1624.2380860000001</c:v>
                </c:pt>
                <c:pt idx="12">
                  <c:v>1667.033038</c:v>
                </c:pt>
                <c:pt idx="13">
                  <c:v>1709.4770040000001</c:v>
                </c:pt>
                <c:pt idx="14">
                  <c:v>1752.088538</c:v>
                </c:pt>
                <c:pt idx="15">
                  <c:v>1794.233403</c:v>
                </c:pt>
                <c:pt idx="16">
                  <c:v>1835.5432969999999</c:v>
                </c:pt>
                <c:pt idx="17">
                  <c:v>1875.490693</c:v>
                </c:pt>
                <c:pt idx="18">
                  <c:v>1916.8066100000001</c:v>
                </c:pt>
                <c:pt idx="19">
                  <c:v>1958.2475159999999</c:v>
                </c:pt>
                <c:pt idx="20">
                  <c:v>1999.4129660000001</c:v>
                </c:pt>
                <c:pt idx="21">
                  <c:v>2042.3310100000001</c:v>
                </c:pt>
                <c:pt idx="22">
                  <c:v>2083.4779659999999</c:v>
                </c:pt>
                <c:pt idx="23">
                  <c:v>2124.5942970000001</c:v>
                </c:pt>
                <c:pt idx="24">
                  <c:v>2163.8599869999998</c:v>
                </c:pt>
                <c:pt idx="25">
                  <c:v>2205.6767580000001</c:v>
                </c:pt>
                <c:pt idx="26">
                  <c:v>2247.2585760000002</c:v>
                </c:pt>
                <c:pt idx="27">
                  <c:v>2282.2047459999999</c:v>
                </c:pt>
                <c:pt idx="28">
                  <c:v>2327.081815</c:v>
                </c:pt>
                <c:pt idx="29">
                  <c:v>2365.2465619999998</c:v>
                </c:pt>
                <c:pt idx="30">
                  <c:v>2408.278241</c:v>
                </c:pt>
                <c:pt idx="31">
                  <c:v>2469.8635599999998</c:v>
                </c:pt>
                <c:pt idx="32">
                  <c:v>2511.8954279999998</c:v>
                </c:pt>
                <c:pt idx="33">
                  <c:v>2544.2371979999998</c:v>
                </c:pt>
                <c:pt idx="34">
                  <c:v>2568.2246150000001</c:v>
                </c:pt>
                <c:pt idx="35">
                  <c:v>2600.4372499999999</c:v>
                </c:pt>
              </c:numCache>
            </c:numRef>
          </c:val>
          <c:smooth val="0"/>
          <c:extLst xmlns:c16r2="http://schemas.microsoft.com/office/drawing/2015/06/chart">
            <c:ext xmlns:c16="http://schemas.microsoft.com/office/drawing/2014/chart" uri="{C3380CC4-5D6E-409C-BE32-E72D297353CC}">
              <c16:uniqueId val="{00000000-FD31-44E1-8F8F-50A486E81471}"/>
            </c:ext>
          </c:extLst>
        </c:ser>
        <c:ser>
          <c:idx val="2"/>
          <c:order val="2"/>
          <c:tx>
            <c:strRef>
              <c:f>Data!$L$11</c:f>
              <c:strCache>
                <c:ptCount val="1"/>
                <c:pt idx="0">
                  <c:v>Case 2</c:v>
                </c:pt>
              </c:strCache>
            </c:strRef>
          </c:tx>
          <c:spPr>
            <a:ln w="28575" cap="rnd">
              <a:solidFill>
                <a:srgbClr val="FFC000"/>
              </a:solidFill>
              <a:round/>
            </a:ln>
            <a:effectLst/>
          </c:spPr>
          <c:marker>
            <c:symbol val="square"/>
            <c:size val="5"/>
            <c:spPr>
              <a:solidFill>
                <a:srgbClr val="FFC000"/>
              </a:solidFill>
              <a:ln w="9525">
                <a:solidFill>
                  <a:srgbClr val="FFC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Data!$L$13:$L$48</c:f>
              <c:numCache>
                <c:formatCode>General</c:formatCode>
                <c:ptCount val="36"/>
                <c:pt idx="0">
                  <c:v>1552</c:v>
                </c:pt>
                <c:pt idx="1">
                  <c:v>1097.067877</c:v>
                </c:pt>
                <c:pt idx="2">
                  <c:v>1035.5489399999999</c:v>
                </c:pt>
                <c:pt idx="3">
                  <c:v>1074.6618619999999</c:v>
                </c:pt>
                <c:pt idx="4">
                  <c:v>1112.138633</c:v>
                </c:pt>
                <c:pt idx="5">
                  <c:v>1149.08836</c:v>
                </c:pt>
                <c:pt idx="6">
                  <c:v>1193.1994360000001</c:v>
                </c:pt>
                <c:pt idx="7">
                  <c:v>1235.69956</c:v>
                </c:pt>
                <c:pt idx="8">
                  <c:v>1277.819283</c:v>
                </c:pt>
                <c:pt idx="9">
                  <c:v>1318.37788</c:v>
                </c:pt>
                <c:pt idx="10">
                  <c:v>1357.3201710000001</c:v>
                </c:pt>
                <c:pt idx="11">
                  <c:v>1407.536801</c:v>
                </c:pt>
                <c:pt idx="12">
                  <c:v>1457.099244</c:v>
                </c:pt>
                <c:pt idx="13">
                  <c:v>1506.443219</c:v>
                </c:pt>
                <c:pt idx="14">
                  <c:v>1555.565321</c:v>
                </c:pt>
                <c:pt idx="15">
                  <c:v>1604.302942</c:v>
                </c:pt>
                <c:pt idx="16">
                  <c:v>1652.5211380000001</c:v>
                </c:pt>
                <c:pt idx="17">
                  <c:v>1699.5360430000001</c:v>
                </c:pt>
                <c:pt idx="18">
                  <c:v>1747.706093</c:v>
                </c:pt>
                <c:pt idx="19">
                  <c:v>1795.804576</c:v>
                </c:pt>
                <c:pt idx="20">
                  <c:v>1844.129095</c:v>
                </c:pt>
                <c:pt idx="21">
                  <c:v>1893.7077300000001</c:v>
                </c:pt>
                <c:pt idx="22">
                  <c:v>1941.1777890000001</c:v>
                </c:pt>
                <c:pt idx="23">
                  <c:v>1988.4881559999999</c:v>
                </c:pt>
                <c:pt idx="24">
                  <c:v>2035.3860910000001</c:v>
                </c:pt>
                <c:pt idx="25">
                  <c:v>2084.177968</c:v>
                </c:pt>
                <c:pt idx="26">
                  <c:v>2131.8253490000002</c:v>
                </c:pt>
                <c:pt idx="27">
                  <c:v>2172.6569890000001</c:v>
                </c:pt>
                <c:pt idx="28">
                  <c:v>2223.7618349999998</c:v>
                </c:pt>
                <c:pt idx="29">
                  <c:v>2267.8638729999998</c:v>
                </c:pt>
                <c:pt idx="30">
                  <c:v>2316.9245369999999</c:v>
                </c:pt>
                <c:pt idx="31">
                  <c:v>2381.59753</c:v>
                </c:pt>
                <c:pt idx="32">
                  <c:v>2430.8801159999998</c:v>
                </c:pt>
                <c:pt idx="33">
                  <c:v>2473.1419369999999</c:v>
                </c:pt>
                <c:pt idx="34">
                  <c:v>2505.268149</c:v>
                </c:pt>
                <c:pt idx="35">
                  <c:v>2536.5509229999998</c:v>
                </c:pt>
              </c:numCache>
            </c:numRef>
          </c:val>
          <c:smooth val="0"/>
          <c:extLst xmlns:c16r2="http://schemas.microsoft.com/office/drawing/2015/06/chart">
            <c:ext xmlns:c16="http://schemas.microsoft.com/office/drawing/2014/chart" uri="{C3380CC4-5D6E-409C-BE32-E72D297353CC}">
              <c16:uniqueId val="{00000001-FD31-44E1-8F8F-50A486E81471}"/>
            </c:ext>
          </c:extLst>
        </c:ser>
        <c:ser>
          <c:idx val="3"/>
          <c:order val="3"/>
          <c:tx>
            <c:strRef>
              <c:f>Data!$M$11</c:f>
              <c:strCache>
                <c:ptCount val="1"/>
                <c:pt idx="0">
                  <c:v>Case 3</c:v>
                </c:pt>
              </c:strCache>
            </c:strRef>
          </c:tx>
          <c:spPr>
            <a:ln w="28575" cap="rnd">
              <a:solidFill>
                <a:srgbClr val="00B050"/>
              </a:solidFill>
              <a:round/>
            </a:ln>
            <a:effectLst/>
          </c:spPr>
          <c:marker>
            <c:symbol val="triangle"/>
            <c:size val="5"/>
            <c:spPr>
              <a:solidFill>
                <a:srgbClr val="00B050"/>
              </a:solidFill>
              <a:ln w="9525">
                <a:solidFill>
                  <a:srgbClr val="00B05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Data!$M$13:$M$48</c:f>
              <c:numCache>
                <c:formatCode>General</c:formatCode>
                <c:ptCount val="36"/>
                <c:pt idx="0">
                  <c:v>1552</c:v>
                </c:pt>
                <c:pt idx="1">
                  <c:v>965.04072399999995</c:v>
                </c:pt>
                <c:pt idx="2">
                  <c:v>862.636526</c:v>
                </c:pt>
                <c:pt idx="3">
                  <c:v>754.57549600000004</c:v>
                </c:pt>
                <c:pt idx="4">
                  <c:v>795.63811699999997</c:v>
                </c:pt>
                <c:pt idx="5">
                  <c:v>836.19327399999997</c:v>
                </c:pt>
                <c:pt idx="6">
                  <c:v>884.03009899999995</c:v>
                </c:pt>
                <c:pt idx="7">
                  <c:v>930.34766100000002</c:v>
                </c:pt>
                <c:pt idx="8">
                  <c:v>976.08471399999996</c:v>
                </c:pt>
                <c:pt idx="9">
                  <c:v>1020.346343</c:v>
                </c:pt>
                <c:pt idx="10">
                  <c:v>1062.898134</c:v>
                </c:pt>
                <c:pt idx="11">
                  <c:v>1116.692736</c:v>
                </c:pt>
                <c:pt idx="12">
                  <c:v>1169.7879559999999</c:v>
                </c:pt>
                <c:pt idx="13">
                  <c:v>1222.7655050000001</c:v>
                </c:pt>
                <c:pt idx="14">
                  <c:v>1275.2378859999999</c:v>
                </c:pt>
                <c:pt idx="15">
                  <c:v>1327.8940070000001</c:v>
                </c:pt>
                <c:pt idx="16">
                  <c:v>1379.2301660000001</c:v>
                </c:pt>
                <c:pt idx="17">
                  <c:v>1429.367939</c:v>
                </c:pt>
                <c:pt idx="18">
                  <c:v>1480.3075100000001</c:v>
                </c:pt>
                <c:pt idx="19">
                  <c:v>1530.8591469999999</c:v>
                </c:pt>
                <c:pt idx="20">
                  <c:v>1581.4678610000001</c:v>
                </c:pt>
                <c:pt idx="21">
                  <c:v>1633.240847</c:v>
                </c:pt>
                <c:pt idx="22">
                  <c:v>1682.456995</c:v>
                </c:pt>
                <c:pt idx="23">
                  <c:v>1731.3754759999999</c:v>
                </c:pt>
                <c:pt idx="24">
                  <c:v>1780.198625</c:v>
                </c:pt>
                <c:pt idx="25">
                  <c:v>1830.1188790000001</c:v>
                </c:pt>
                <c:pt idx="26">
                  <c:v>1878.8247280000001</c:v>
                </c:pt>
                <c:pt idx="27">
                  <c:v>1920.7790640000001</c:v>
                </c:pt>
                <c:pt idx="28">
                  <c:v>1971.7376630000001</c:v>
                </c:pt>
                <c:pt idx="29">
                  <c:v>2015.916195</c:v>
                </c:pt>
                <c:pt idx="30">
                  <c:v>2065.799242</c:v>
                </c:pt>
                <c:pt idx="31">
                  <c:v>2126.6144250000002</c:v>
                </c:pt>
                <c:pt idx="32">
                  <c:v>2174.5684780000001</c:v>
                </c:pt>
                <c:pt idx="33">
                  <c:v>2217.3083329999999</c:v>
                </c:pt>
                <c:pt idx="34">
                  <c:v>2248.9532079999999</c:v>
                </c:pt>
                <c:pt idx="35">
                  <c:v>2275.687833</c:v>
                </c:pt>
              </c:numCache>
            </c:numRef>
          </c:val>
          <c:smooth val="0"/>
          <c:extLst xmlns:c16r2="http://schemas.microsoft.com/office/drawing/2015/06/chart">
            <c:ext xmlns:c16="http://schemas.microsoft.com/office/drawing/2014/chart" uri="{C3380CC4-5D6E-409C-BE32-E72D297353CC}">
              <c16:uniqueId val="{00000002-FD31-44E1-8F8F-50A486E81471}"/>
            </c:ext>
          </c:extLst>
        </c:ser>
        <c:ser>
          <c:idx val="4"/>
          <c:order val="4"/>
          <c:tx>
            <c:strRef>
              <c:f>Data!$N$11</c:f>
              <c:strCache>
                <c:ptCount val="1"/>
                <c:pt idx="0">
                  <c:v>Case 4</c:v>
                </c:pt>
              </c:strCache>
            </c:strRef>
          </c:tx>
          <c:spPr>
            <a:ln w="28575" cap="rnd">
              <a:solidFill>
                <a:srgbClr val="F90FCC"/>
              </a:solidFill>
              <a:round/>
            </a:ln>
            <a:effectLst/>
          </c:spPr>
          <c:marker>
            <c:symbol val="x"/>
            <c:size val="5"/>
            <c:spPr>
              <a:noFill/>
              <a:ln w="9525">
                <a:solidFill>
                  <a:srgbClr val="F90FCC"/>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Data!$N$13:$N$48</c:f>
              <c:numCache>
                <c:formatCode>General</c:formatCode>
                <c:ptCount val="36"/>
                <c:pt idx="0">
                  <c:v>1552</c:v>
                </c:pt>
                <c:pt idx="1">
                  <c:v>512.65707499999996</c:v>
                </c:pt>
                <c:pt idx="2">
                  <c:v>475.24222200000003</c:v>
                </c:pt>
                <c:pt idx="3">
                  <c:v>435.23248100000001</c:v>
                </c:pt>
                <c:pt idx="4">
                  <c:v>393.09766400000001</c:v>
                </c:pt>
                <c:pt idx="5">
                  <c:v>432.43667199999999</c:v>
                </c:pt>
                <c:pt idx="6">
                  <c:v>479.01434999999998</c:v>
                </c:pt>
                <c:pt idx="7">
                  <c:v>524.242616</c:v>
                </c:pt>
                <c:pt idx="8">
                  <c:v>568.40343199999995</c:v>
                </c:pt>
                <c:pt idx="9">
                  <c:v>611.222937</c:v>
                </c:pt>
                <c:pt idx="10">
                  <c:v>652.33030399999996</c:v>
                </c:pt>
                <c:pt idx="11">
                  <c:v>704.37223100000006</c:v>
                </c:pt>
                <c:pt idx="12">
                  <c:v>755.88487799999996</c:v>
                </c:pt>
                <c:pt idx="13">
                  <c:v>807.60048600000005</c:v>
                </c:pt>
                <c:pt idx="14">
                  <c:v>858.49265200000002</c:v>
                </c:pt>
                <c:pt idx="15">
                  <c:v>912.66906700000004</c:v>
                </c:pt>
                <c:pt idx="16">
                  <c:v>961.19631100000004</c:v>
                </c:pt>
                <c:pt idx="17">
                  <c:v>1007.969778</c:v>
                </c:pt>
                <c:pt idx="18">
                  <c:v>1054.631063</c:v>
                </c:pt>
                <c:pt idx="19">
                  <c:v>1100.6047840000001</c:v>
                </c:pt>
                <c:pt idx="20">
                  <c:v>1145.7271989999999</c:v>
                </c:pt>
                <c:pt idx="21">
                  <c:v>1191.5168200000001</c:v>
                </c:pt>
                <c:pt idx="22">
                  <c:v>1234.7819919999999</c:v>
                </c:pt>
                <c:pt idx="23">
                  <c:v>1277.723383</c:v>
                </c:pt>
                <c:pt idx="24">
                  <c:v>1318.4097429999999</c:v>
                </c:pt>
                <c:pt idx="25">
                  <c:v>1360.685667</c:v>
                </c:pt>
                <c:pt idx="26">
                  <c:v>1401.1954840000001</c:v>
                </c:pt>
                <c:pt idx="27">
                  <c:v>1437.111852</c:v>
                </c:pt>
                <c:pt idx="28">
                  <c:v>1478.5351840000001</c:v>
                </c:pt>
                <c:pt idx="29">
                  <c:v>1514.534474</c:v>
                </c:pt>
                <c:pt idx="30">
                  <c:v>1556.022858</c:v>
                </c:pt>
                <c:pt idx="31">
                  <c:v>1603.127522</c:v>
                </c:pt>
                <c:pt idx="32">
                  <c:v>1637.4889889999999</c:v>
                </c:pt>
                <c:pt idx="33">
                  <c:v>1670.050033</c:v>
                </c:pt>
                <c:pt idx="34">
                  <c:v>1687.385493</c:v>
                </c:pt>
                <c:pt idx="35">
                  <c:v>1703.9530030000001</c:v>
                </c:pt>
              </c:numCache>
            </c:numRef>
          </c:val>
          <c:smooth val="0"/>
          <c:extLst xmlns:c16r2="http://schemas.microsoft.com/office/drawing/2015/06/chart">
            <c:ext xmlns:c16="http://schemas.microsoft.com/office/drawing/2014/chart" uri="{C3380CC4-5D6E-409C-BE32-E72D297353CC}">
              <c16:uniqueId val="{00000003-FD31-44E1-8F8F-50A486E81471}"/>
            </c:ext>
          </c:extLst>
        </c:ser>
        <c:ser>
          <c:idx val="5"/>
          <c:order val="5"/>
          <c:tx>
            <c:strRef>
              <c:f>Data!$O$11</c:f>
              <c:strCache>
                <c:ptCount val="1"/>
                <c:pt idx="0">
                  <c:v>Case 5</c:v>
                </c:pt>
              </c:strCache>
            </c:strRef>
          </c:tx>
          <c:spPr>
            <a:ln w="28575" cap="rnd">
              <a:solidFill>
                <a:srgbClr val="C00000"/>
              </a:solidFill>
              <a:round/>
            </a:ln>
            <a:effectLst/>
          </c:spPr>
          <c:marker>
            <c:symbol val="star"/>
            <c:size val="5"/>
            <c:spPr>
              <a:noFill/>
              <a:ln w="9525">
                <a:solidFill>
                  <a:srgbClr val="C00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Data!$O$13:$O$48</c:f>
              <c:numCache>
                <c:formatCode>General</c:formatCode>
                <c:ptCount val="36"/>
                <c:pt idx="0">
                  <c:v>1552</c:v>
                </c:pt>
                <c:pt idx="1">
                  <c:v>866.98183700000004</c:v>
                </c:pt>
                <c:pt idx="2">
                  <c:v>703.70709499999998</c:v>
                </c:pt>
                <c:pt idx="3">
                  <c:v>533.19526199999996</c:v>
                </c:pt>
                <c:pt idx="4">
                  <c:v>355.85972099999998</c:v>
                </c:pt>
                <c:pt idx="5">
                  <c:v>171.98590100000001</c:v>
                </c:pt>
                <c:pt idx="6">
                  <c:v>226.12703500000001</c:v>
                </c:pt>
                <c:pt idx="7">
                  <c:v>278.564235</c:v>
                </c:pt>
                <c:pt idx="8">
                  <c:v>329.70859000000002</c:v>
                </c:pt>
                <c:pt idx="9">
                  <c:v>379.51225499999998</c:v>
                </c:pt>
                <c:pt idx="10">
                  <c:v>426.99158299999999</c:v>
                </c:pt>
                <c:pt idx="11">
                  <c:v>485.29044199999998</c:v>
                </c:pt>
                <c:pt idx="12">
                  <c:v>543.03981599999997</c:v>
                </c:pt>
                <c:pt idx="13">
                  <c:v>600.86166700000001</c:v>
                </c:pt>
                <c:pt idx="14">
                  <c:v>657.27841599999999</c:v>
                </c:pt>
                <c:pt idx="15">
                  <c:v>715.29280600000004</c:v>
                </c:pt>
                <c:pt idx="16">
                  <c:v>769.97837300000003</c:v>
                </c:pt>
                <c:pt idx="17">
                  <c:v>823.19907000000001</c:v>
                </c:pt>
                <c:pt idx="18">
                  <c:v>876.31627900000001</c:v>
                </c:pt>
                <c:pt idx="19">
                  <c:v>928.38418799999999</c:v>
                </c:pt>
                <c:pt idx="20">
                  <c:v>979.68088499999999</c:v>
                </c:pt>
                <c:pt idx="21">
                  <c:v>1032.2681689999999</c:v>
                </c:pt>
                <c:pt idx="22">
                  <c:v>1081.164068</c:v>
                </c:pt>
                <c:pt idx="23">
                  <c:v>1129.5365360000001</c:v>
                </c:pt>
                <c:pt idx="24">
                  <c:v>1176.6896469999999</c:v>
                </c:pt>
                <c:pt idx="25">
                  <c:v>1225.691558</c:v>
                </c:pt>
                <c:pt idx="26">
                  <c:v>1272.993831</c:v>
                </c:pt>
                <c:pt idx="27">
                  <c:v>1313.322467</c:v>
                </c:pt>
                <c:pt idx="28">
                  <c:v>1361.5106900000001</c:v>
                </c:pt>
                <c:pt idx="29">
                  <c:v>1400.670983</c:v>
                </c:pt>
                <c:pt idx="30">
                  <c:v>1448.500108</c:v>
                </c:pt>
                <c:pt idx="31">
                  <c:v>1498.705305</c:v>
                </c:pt>
                <c:pt idx="32">
                  <c:v>1537.7904860000001</c:v>
                </c:pt>
                <c:pt idx="33">
                  <c:v>1580.1648259999999</c:v>
                </c:pt>
                <c:pt idx="34">
                  <c:v>1601.4741670000001</c:v>
                </c:pt>
                <c:pt idx="35">
                  <c:v>1617.2246479999999</c:v>
                </c:pt>
              </c:numCache>
            </c:numRef>
          </c:val>
          <c:smooth val="0"/>
          <c:extLst xmlns:c16r2="http://schemas.microsoft.com/office/drawing/2015/06/chart">
            <c:ext xmlns:c16="http://schemas.microsoft.com/office/drawing/2014/chart" uri="{C3380CC4-5D6E-409C-BE32-E72D297353CC}">
              <c16:uniqueId val="{00000004-FD31-44E1-8F8F-50A486E81471}"/>
            </c:ext>
          </c:extLst>
        </c:ser>
        <c:dLbls>
          <c:showLegendKey val="0"/>
          <c:showVal val="0"/>
          <c:showCatName val="0"/>
          <c:showSerName val="0"/>
          <c:showPercent val="0"/>
          <c:showBubbleSize val="0"/>
        </c:dLbls>
        <c:marker val="1"/>
        <c:smooth val="0"/>
        <c:axId val="226096640"/>
        <c:axId val="347086848"/>
      </c:lineChart>
      <c:catAx>
        <c:axId val="226096640"/>
        <c:scaling>
          <c:orientation val="minMax"/>
        </c:scaling>
        <c:delete val="0"/>
        <c:axPos val="b"/>
        <c:title>
          <c:tx>
            <c:rich>
              <a:bodyPr rot="0" vert="horz"/>
              <a:lstStyle/>
              <a:p>
                <a:pPr>
                  <a:defRPr/>
                </a:pPr>
                <a:r>
                  <a:rPr lang="en-US"/>
                  <a:t>Age</a:t>
                </a:r>
                <a:endParaRPr lang="ja-JP"/>
              </a:p>
            </c:rich>
          </c:tx>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ja-JP"/>
          </a:p>
        </c:txPr>
        <c:crossAx val="347086848"/>
        <c:crosses val="autoZero"/>
        <c:auto val="1"/>
        <c:lblAlgn val="ctr"/>
        <c:lblOffset val="100"/>
        <c:tickLblSkip val="5"/>
        <c:tickMarkSkip val="5"/>
        <c:noMultiLvlLbl val="0"/>
      </c:catAx>
      <c:valAx>
        <c:axId val="347086848"/>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vert="horz"/>
              <a:lstStyle/>
              <a:p>
                <a:pPr>
                  <a:defRPr sz="1100"/>
                </a:pPr>
                <a:r>
                  <a:rPr lang="en-US" sz="1100"/>
                  <a:t>Expected wealth (million yen)</a:t>
                </a:r>
              </a:p>
            </c:rich>
          </c:tx>
          <c:layout>
            <c:manualLayout>
              <c:xMode val="edge"/>
              <c:yMode val="edge"/>
              <c:x val="0"/>
              <c:y val="0.10907268313933469"/>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226096640"/>
        <c:crosses val="autoZero"/>
        <c:crossBetween val="between"/>
        <c:dispUnits>
          <c:builtInUnit val="hundreds"/>
        </c:dispUnits>
      </c:valAx>
      <c:spPr>
        <a:solidFill>
          <a:schemeClr val="lt1"/>
        </a:solidFill>
        <a:ln w="12700" cap="flat" cmpd="sng" algn="ctr">
          <a:solidFill>
            <a:schemeClr val="dk1"/>
          </a:solidFill>
          <a:prstDash val="solid"/>
          <a:miter lim="800000"/>
        </a:ln>
        <a:effectLst/>
      </c:spPr>
    </c:plotArea>
    <c:legend>
      <c:legendPos val="b"/>
      <c:layout>
        <c:manualLayout>
          <c:xMode val="edge"/>
          <c:yMode val="edge"/>
          <c:x val="0.60329610461001149"/>
          <c:y val="0.58966327572052124"/>
          <c:w val="0.3870585369851996"/>
          <c:h val="0.19443414891945995"/>
        </c:manualLayout>
      </c:layout>
      <c:overlay val="1"/>
      <c:spPr>
        <a:solidFill>
          <a:sysClr val="window" lastClr="FFFFFF"/>
        </a:solidFill>
        <a:ln>
          <a:noFill/>
        </a:ln>
        <a:effectLst/>
      </c:spPr>
      <c:txPr>
        <a:bodyPr rot="0" vert="horz"/>
        <a:lstStyle/>
        <a:p>
          <a:pPr>
            <a:defRPr sz="1100"/>
          </a:pPr>
          <a:endParaRPr lang="ja-JP"/>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Century" panose="02040604050505020304" pitchFamily="18" charset="0"/>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6260028351862"/>
          <c:y val="5.2824074074074072E-2"/>
          <c:w val="0.82268166860799474"/>
          <c:h val="0.73392752989209675"/>
        </c:manualLayout>
      </c:layout>
      <c:barChart>
        <c:barDir val="col"/>
        <c:grouping val="clustered"/>
        <c:varyColors val="0"/>
        <c:ser>
          <c:idx val="1"/>
          <c:order val="1"/>
          <c:tx>
            <c:strRef>
              <c:f>まとめ!$D$2</c:f>
              <c:strCache>
                <c:ptCount val="1"/>
                <c:pt idx="0">
                  <c:v>Case 1</c:v>
                </c:pt>
              </c:strCache>
            </c:strRef>
          </c:tx>
          <c:spPr>
            <a:pattFill prst="dkUpDiag">
              <a:fgClr>
                <a:srgbClr val="FF0000"/>
              </a:fgClr>
              <a:bgClr>
                <a:schemeClr val="bg1"/>
              </a:bgClr>
            </a:pattFill>
            <a:ln>
              <a:solidFill>
                <a:srgbClr val="FF0000"/>
              </a:solidFill>
            </a:ln>
            <a:effectLst/>
          </c:spPr>
          <c:invertIfNegative val="0"/>
          <c:val>
            <c:numRef>
              <c:f>まとめ!$D$4:$D$8</c:f>
              <c:numCache>
                <c:formatCode>General</c:formatCode>
                <c:ptCount val="5"/>
                <c:pt idx="0">
                  <c:v>5.8713499999999995E-2</c:v>
                </c:pt>
                <c:pt idx="1">
                  <c:v>7.422150000000001E-2</c:v>
                </c:pt>
                <c:pt idx="2">
                  <c:v>9.3597699999999992E-2</c:v>
                </c:pt>
                <c:pt idx="3">
                  <c:v>0.11700759999999999</c:v>
                </c:pt>
                <c:pt idx="4">
                  <c:v>0.14546549999999997</c:v>
                </c:pt>
              </c:numCache>
            </c:numRef>
          </c:val>
          <c:extLst xmlns:c16r2="http://schemas.microsoft.com/office/drawing/2015/06/chart">
            <c:ext xmlns:c16="http://schemas.microsoft.com/office/drawing/2014/chart" uri="{C3380CC4-5D6E-409C-BE32-E72D297353CC}">
              <c16:uniqueId val="{00000001-71E8-4E05-B631-B7E318A01848}"/>
            </c:ext>
          </c:extLst>
        </c:ser>
        <c:ser>
          <c:idx val="2"/>
          <c:order val="2"/>
          <c:tx>
            <c:strRef>
              <c:f>まとめ!$E$2</c:f>
              <c:strCache>
                <c:ptCount val="1"/>
                <c:pt idx="0">
                  <c:v>Case 2</c:v>
                </c:pt>
              </c:strCache>
            </c:strRef>
          </c:tx>
          <c:spPr>
            <a:pattFill prst="smGrid">
              <a:fgClr>
                <a:srgbClr val="FFC000"/>
              </a:fgClr>
              <a:bgClr>
                <a:schemeClr val="bg1"/>
              </a:bgClr>
            </a:pattFill>
            <a:ln>
              <a:solidFill>
                <a:srgbClr val="FFC000"/>
              </a:solidFill>
            </a:ln>
            <a:effectLst/>
          </c:spPr>
          <c:invertIfNegative val="0"/>
          <c:val>
            <c:numRef>
              <c:f>まとめ!$E$4:$E$8</c:f>
              <c:numCache>
                <c:formatCode>General</c:formatCode>
                <c:ptCount val="5"/>
                <c:pt idx="0">
                  <c:v>1.6926799999999999E-2</c:v>
                </c:pt>
                <c:pt idx="1">
                  <c:v>2.8958400000000002E-2</c:v>
                </c:pt>
                <c:pt idx="2">
                  <c:v>4.806210000000001E-2</c:v>
                </c:pt>
                <c:pt idx="3">
                  <c:v>7.7534900000000004E-2</c:v>
                </c:pt>
                <c:pt idx="4">
                  <c:v>0.12285209999999998</c:v>
                </c:pt>
              </c:numCache>
            </c:numRef>
          </c:val>
          <c:extLst xmlns:c16r2="http://schemas.microsoft.com/office/drawing/2015/06/chart">
            <c:ext xmlns:c16="http://schemas.microsoft.com/office/drawing/2014/chart" uri="{C3380CC4-5D6E-409C-BE32-E72D297353CC}">
              <c16:uniqueId val="{00000002-71E8-4E05-B631-B7E318A01848}"/>
            </c:ext>
          </c:extLst>
        </c:ser>
        <c:ser>
          <c:idx val="3"/>
          <c:order val="3"/>
          <c:tx>
            <c:strRef>
              <c:f>まとめ!$F$2</c:f>
              <c:strCache>
                <c:ptCount val="1"/>
                <c:pt idx="0">
                  <c:v>Case 3</c:v>
                </c:pt>
              </c:strCache>
            </c:strRef>
          </c:tx>
          <c:spPr>
            <a:pattFill prst="ltHorz">
              <a:fgClr>
                <a:srgbClr val="00B050"/>
              </a:fgClr>
              <a:bgClr>
                <a:schemeClr val="bg1"/>
              </a:bgClr>
            </a:pattFill>
            <a:ln>
              <a:solidFill>
                <a:srgbClr val="00B050"/>
              </a:solidFill>
            </a:ln>
            <a:effectLst/>
          </c:spPr>
          <c:invertIfNegative val="0"/>
          <c:val>
            <c:numRef>
              <c:f>まとめ!$F$4:$F$8</c:f>
              <c:numCache>
                <c:formatCode>General</c:formatCode>
                <c:ptCount val="5"/>
                <c:pt idx="0">
                  <c:v>1.3148499999999999E-2</c:v>
                </c:pt>
                <c:pt idx="1">
                  <c:v>2.77443E-2</c:v>
                </c:pt>
                <c:pt idx="2">
                  <c:v>5.6817300000000001E-2</c:v>
                </c:pt>
                <c:pt idx="3">
                  <c:v>0.11076940000000002</c:v>
                </c:pt>
                <c:pt idx="4">
                  <c:v>0.20840600000000001</c:v>
                </c:pt>
              </c:numCache>
            </c:numRef>
          </c:val>
          <c:extLst xmlns:c16r2="http://schemas.microsoft.com/office/drawing/2015/06/chart">
            <c:ext xmlns:c16="http://schemas.microsoft.com/office/drawing/2014/chart" uri="{C3380CC4-5D6E-409C-BE32-E72D297353CC}">
              <c16:uniqueId val="{00000003-71E8-4E05-B631-B7E318A01848}"/>
            </c:ext>
          </c:extLst>
        </c:ser>
        <c:ser>
          <c:idx val="4"/>
          <c:order val="4"/>
          <c:tx>
            <c:strRef>
              <c:f>まとめ!$G$2</c:f>
              <c:strCache>
                <c:ptCount val="1"/>
                <c:pt idx="0">
                  <c:v>Case 4</c:v>
                </c:pt>
              </c:strCache>
            </c:strRef>
          </c:tx>
          <c:spPr>
            <a:pattFill prst="ltVert">
              <a:fgClr>
                <a:srgbClr val="EF19D0"/>
              </a:fgClr>
              <a:bgClr>
                <a:schemeClr val="bg1"/>
              </a:bgClr>
            </a:pattFill>
            <a:ln>
              <a:solidFill>
                <a:srgbClr val="EF19D0"/>
              </a:solidFill>
            </a:ln>
            <a:effectLst/>
          </c:spPr>
          <c:invertIfNegative val="0"/>
          <c:val>
            <c:numRef>
              <c:f>まとめ!$G$4:$G$8</c:f>
              <c:numCache>
                <c:formatCode>General</c:formatCode>
                <c:ptCount val="5"/>
                <c:pt idx="0">
                  <c:v>5.0490100000000003E-2</c:v>
                </c:pt>
                <c:pt idx="1">
                  <c:v>0.11552740000000002</c:v>
                </c:pt>
                <c:pt idx="2">
                  <c:v>0.24725420000000004</c:v>
                </c:pt>
                <c:pt idx="3">
                  <c:v>0.49227290000000001</c:v>
                </c:pt>
                <c:pt idx="4">
                  <c:v>0.92734660000000013</c:v>
                </c:pt>
              </c:numCache>
            </c:numRef>
          </c:val>
          <c:extLst xmlns:c16r2="http://schemas.microsoft.com/office/drawing/2015/06/chart">
            <c:ext xmlns:c16="http://schemas.microsoft.com/office/drawing/2014/chart" uri="{C3380CC4-5D6E-409C-BE32-E72D297353CC}">
              <c16:uniqueId val="{00000004-71E8-4E05-B631-B7E318A01848}"/>
            </c:ext>
          </c:extLst>
        </c:ser>
        <c:dLbls>
          <c:showLegendKey val="0"/>
          <c:showVal val="0"/>
          <c:showCatName val="0"/>
          <c:showSerName val="0"/>
          <c:showPercent val="0"/>
          <c:showBubbleSize val="0"/>
        </c:dLbls>
        <c:gapWidth val="219"/>
        <c:axId val="347162112"/>
        <c:axId val="347164032"/>
      </c:barChart>
      <c:lineChart>
        <c:grouping val="standard"/>
        <c:varyColors val="0"/>
        <c:ser>
          <c:idx val="0"/>
          <c:order val="0"/>
          <c:tx>
            <c:strRef>
              <c:f>まとめ!$C$2</c:f>
              <c:strCache>
                <c:ptCount val="1"/>
                <c:pt idx="0">
                  <c:v>Normal</c:v>
                </c:pt>
              </c:strCache>
            </c:strRef>
          </c:tx>
          <c:spPr>
            <a:ln w="28575" cap="rnd">
              <a:solidFill>
                <a:srgbClr val="0070C0"/>
              </a:solidFill>
              <a:round/>
            </a:ln>
            <a:effectLst/>
          </c:spPr>
          <c:marker>
            <c:symbol val="none"/>
          </c:marker>
          <c:cat>
            <c:numRef>
              <c:f>まとめ!$B$4:$B$8</c:f>
              <c:numCache>
                <c:formatCode>0.00%</c:formatCode>
                <c:ptCount val="5"/>
                <c:pt idx="0">
                  <c:v>7.0000000000000001E-3</c:v>
                </c:pt>
                <c:pt idx="1">
                  <c:v>6.6E-3</c:v>
                </c:pt>
                <c:pt idx="2">
                  <c:v>6.1999999999999998E-3</c:v>
                </c:pt>
                <c:pt idx="3">
                  <c:v>5.7999999999999996E-3</c:v>
                </c:pt>
                <c:pt idx="4">
                  <c:v>5.4000000000000003E-3</c:v>
                </c:pt>
              </c:numCache>
            </c:numRef>
          </c:cat>
          <c:val>
            <c:numRef>
              <c:f>まとめ!$C$4:$C$8</c:f>
              <c:numCache>
                <c:formatCode>General</c:formatCode>
                <c:ptCount val="5"/>
                <c:pt idx="0">
                  <c:v>0.28068080000000001</c:v>
                </c:pt>
                <c:pt idx="1">
                  <c:v>0.28068080000000001</c:v>
                </c:pt>
                <c:pt idx="2">
                  <c:v>0.28068080000000001</c:v>
                </c:pt>
                <c:pt idx="3">
                  <c:v>0.28068080000000001</c:v>
                </c:pt>
                <c:pt idx="4">
                  <c:v>0.28068080000000001</c:v>
                </c:pt>
              </c:numCache>
            </c:numRef>
          </c:val>
          <c:smooth val="0"/>
          <c:extLst xmlns:c16r2="http://schemas.microsoft.com/office/drawing/2015/06/chart">
            <c:ext xmlns:c16="http://schemas.microsoft.com/office/drawing/2014/chart" uri="{C3380CC4-5D6E-409C-BE32-E72D297353CC}">
              <c16:uniqueId val="{00000000-71E8-4E05-B631-B7E318A01848}"/>
            </c:ext>
          </c:extLst>
        </c:ser>
        <c:dLbls>
          <c:showLegendKey val="0"/>
          <c:showVal val="0"/>
          <c:showCatName val="0"/>
          <c:showSerName val="0"/>
          <c:showPercent val="0"/>
          <c:showBubbleSize val="0"/>
        </c:dLbls>
        <c:marker val="1"/>
        <c:smooth val="0"/>
        <c:axId val="347162112"/>
        <c:axId val="347164032"/>
      </c:lineChart>
      <c:catAx>
        <c:axId val="347162112"/>
        <c:scaling>
          <c:orientation val="minMax"/>
        </c:scaling>
        <c:delete val="0"/>
        <c:axPos val="b"/>
        <c:title>
          <c:tx>
            <c:rich>
              <a:bodyPr rot="0" vert="horz"/>
              <a:lstStyle/>
              <a:p>
                <a:pPr>
                  <a:defRPr/>
                </a:pPr>
                <a:r>
                  <a:rPr lang="en-US"/>
                  <a:t>Increment rate per month</a:t>
                </a:r>
                <a:endParaRPr lang="ja-JP"/>
              </a:p>
            </c:rich>
          </c:tx>
          <c:layout>
            <c:manualLayout>
              <c:xMode val="edge"/>
              <c:yMode val="edge"/>
              <c:x val="0.36902175734306675"/>
              <c:y val="0.91147731803502963"/>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ja-JP"/>
          </a:p>
        </c:txPr>
        <c:crossAx val="347164032"/>
        <c:crosses val="autoZero"/>
        <c:auto val="1"/>
        <c:lblAlgn val="ctr"/>
        <c:lblOffset val="100"/>
        <c:noMultiLvlLbl val="0"/>
      </c:catAx>
      <c:valAx>
        <c:axId val="347164032"/>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vert="horz"/>
              <a:lstStyle/>
              <a:p>
                <a:pPr>
                  <a:defRPr/>
                </a:pPr>
                <a:r>
                  <a:rPr lang="en-US"/>
                  <a:t>Objective function value</a:t>
                </a:r>
                <a:endParaRPr lang="ja-JP"/>
              </a:p>
            </c:rich>
          </c:tx>
          <c:layout>
            <c:manualLayout>
              <c:xMode val="edge"/>
              <c:yMode val="edge"/>
              <c:x val="2.6133732372141511E-3"/>
              <c:y val="7.097956898872243E-2"/>
            </c:manualLayout>
          </c:layout>
          <c:overlay val="0"/>
          <c:spPr>
            <a:noFill/>
            <a:ln>
              <a:noFill/>
            </a:ln>
            <a:effectLst/>
          </c:spPr>
        </c:title>
        <c:numFmt formatCode="General" sourceLinked="1"/>
        <c:majorTickMark val="out"/>
        <c:minorTickMark val="none"/>
        <c:tickLblPos val="nextTo"/>
        <c:spPr>
          <a:noFill/>
          <a:ln>
            <a:solidFill>
              <a:schemeClr val="dk1"/>
            </a:solidFill>
          </a:ln>
          <a:effectLst/>
        </c:spPr>
        <c:txPr>
          <a:bodyPr rot="-60000000" vert="horz"/>
          <a:lstStyle/>
          <a:p>
            <a:pPr>
              <a:defRPr/>
            </a:pPr>
            <a:endParaRPr lang="ja-JP"/>
          </a:p>
        </c:txPr>
        <c:crossAx val="347162112"/>
        <c:crosses val="autoZero"/>
        <c:crossBetween val="between"/>
        <c:majorUnit val="0.2"/>
      </c:valAx>
      <c:spPr>
        <a:solidFill>
          <a:schemeClr val="lt1"/>
        </a:solidFill>
        <a:ln w="12700" cap="flat" cmpd="sng" algn="ctr">
          <a:solidFill>
            <a:schemeClr val="dk1"/>
          </a:solidFill>
          <a:prstDash val="solid"/>
          <a:miter lim="800000"/>
        </a:ln>
        <a:effectLst/>
      </c:spPr>
    </c:plotArea>
    <c:legend>
      <c:legendPos val="b"/>
      <c:layout>
        <c:manualLayout>
          <c:xMode val="edge"/>
          <c:yMode val="edge"/>
          <c:x val="0.17235169532027864"/>
          <c:y val="0.11512880544359601"/>
          <c:w val="0.44166666666666671"/>
          <c:h val="0.29793442874647341"/>
        </c:manualLayout>
      </c:layout>
      <c:overlay val="1"/>
      <c:spPr>
        <a:solidFill>
          <a:sysClr val="window" lastClr="FFFFFF"/>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Century" panose="02040604050505020304" pitchFamily="18" charset="0"/>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02811734999241"/>
          <c:y val="3.5537634408602151E-2"/>
          <c:w val="0.77129753936407974"/>
          <c:h val="0.72058480984814366"/>
        </c:manualLayout>
      </c:layout>
      <c:lineChart>
        <c:grouping val="standard"/>
        <c:varyColors val="0"/>
        <c:ser>
          <c:idx val="0"/>
          <c:order val="0"/>
          <c:tx>
            <c:strRef>
              <c:f>Data!$C$11</c:f>
              <c:strCache>
                <c:ptCount val="1"/>
                <c:pt idx="0">
                  <c:v>Normal</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Data!$C$13:$C$48</c:f>
              <c:numCache>
                <c:formatCode>General</c:formatCode>
                <c:ptCount val="36"/>
                <c:pt idx="0">
                  <c:v>0</c:v>
                </c:pt>
                <c:pt idx="1">
                  <c:v>1.9999999999999999E-6</c:v>
                </c:pt>
                <c:pt idx="2">
                  <c:v>1.9999999999999999E-6</c:v>
                </c:pt>
                <c:pt idx="3">
                  <c:v>1.9999999999999999E-6</c:v>
                </c:pt>
                <c:pt idx="4">
                  <c:v>1.9999999999999999E-6</c:v>
                </c:pt>
                <c:pt idx="5">
                  <c:v>1.9999999999999999E-6</c:v>
                </c:pt>
                <c:pt idx="6">
                  <c:v>1.9999999999999999E-6</c:v>
                </c:pt>
                <c:pt idx="7">
                  <c:v>1.9999999999999999E-6</c:v>
                </c:pt>
                <c:pt idx="8">
                  <c:v>1.9999999999999999E-6</c:v>
                </c:pt>
                <c:pt idx="9">
                  <c:v>1.9999999999999999E-6</c:v>
                </c:pt>
                <c:pt idx="10">
                  <c:v>1.9999999999999999E-6</c:v>
                </c:pt>
                <c:pt idx="11">
                  <c:v>1.9999999999999999E-6</c:v>
                </c:pt>
                <c:pt idx="12">
                  <c:v>1.9999999999999999E-6</c:v>
                </c:pt>
                <c:pt idx="13">
                  <c:v>1.9999999999999999E-6</c:v>
                </c:pt>
                <c:pt idx="14">
                  <c:v>1.9999999999999999E-6</c:v>
                </c:pt>
                <c:pt idx="15">
                  <c:v>1.9999999999999999E-6</c:v>
                </c:pt>
                <c:pt idx="16">
                  <c:v>1.9999999999999999E-6</c:v>
                </c:pt>
                <c:pt idx="17">
                  <c:v>2.8479999999999998E-3</c:v>
                </c:pt>
                <c:pt idx="18">
                  <c:v>1.434E-2</c:v>
                </c:pt>
                <c:pt idx="19">
                  <c:v>4.4151999999999997E-2</c:v>
                </c:pt>
                <c:pt idx="20">
                  <c:v>0.165436</c:v>
                </c:pt>
                <c:pt idx="21">
                  <c:v>0.493066</c:v>
                </c:pt>
                <c:pt idx="22">
                  <c:v>1.1844939999999999</c:v>
                </c:pt>
                <c:pt idx="23">
                  <c:v>2.6318839999999999</c:v>
                </c:pt>
                <c:pt idx="24">
                  <c:v>5.480836</c:v>
                </c:pt>
                <c:pt idx="25">
                  <c:v>10.049958</c:v>
                </c:pt>
                <c:pt idx="26">
                  <c:v>17.214106999999998</c:v>
                </c:pt>
                <c:pt idx="27">
                  <c:v>28.333043</c:v>
                </c:pt>
                <c:pt idx="28">
                  <c:v>42.954794</c:v>
                </c:pt>
                <c:pt idx="29">
                  <c:v>62.190721000000003</c:v>
                </c:pt>
                <c:pt idx="30">
                  <c:v>85.813450000000003</c:v>
                </c:pt>
                <c:pt idx="31">
                  <c:v>111.596344</c:v>
                </c:pt>
                <c:pt idx="32">
                  <c:v>145.37232599999999</c:v>
                </c:pt>
                <c:pt idx="33">
                  <c:v>185.36439999999999</c:v>
                </c:pt>
                <c:pt idx="34">
                  <c:v>231.984331</c:v>
                </c:pt>
                <c:pt idx="35">
                  <c:v>280.29278499999998</c:v>
                </c:pt>
              </c:numCache>
            </c:numRef>
          </c:val>
          <c:smooth val="0"/>
          <c:extLst xmlns:c16r2="http://schemas.microsoft.com/office/drawing/2015/06/chart">
            <c:ext xmlns:c16="http://schemas.microsoft.com/office/drawing/2014/chart" uri="{C3380CC4-5D6E-409C-BE32-E72D297353CC}">
              <c16:uniqueId val="{00000000-092E-4B81-A93E-E09D75606D70}"/>
            </c:ext>
          </c:extLst>
        </c:ser>
        <c:ser>
          <c:idx val="1"/>
          <c:order val="1"/>
          <c:tx>
            <c:strRef>
              <c:f>Data!$D$11</c:f>
              <c:strCache>
                <c:ptCount val="1"/>
                <c:pt idx="0">
                  <c:v>Case 1</c:v>
                </c:pt>
              </c:strCache>
            </c:strRef>
          </c:tx>
          <c:spPr>
            <a:ln w="28575" cap="rnd">
              <a:solidFill>
                <a:srgbClr val="FF0000"/>
              </a:solidFill>
              <a:prstDash val="solid"/>
              <a:round/>
            </a:ln>
            <a:effectLst/>
          </c:spPr>
          <c:marker>
            <c:symbol val="diamond"/>
            <c:size val="5"/>
            <c:spPr>
              <a:solidFill>
                <a:srgbClr val="FF0000"/>
              </a:solidFill>
              <a:ln w="9525">
                <a:solidFill>
                  <a:srgbClr val="FF0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Data!$D$13:$D$48</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1.25E-3</c:v>
                </c:pt>
                <c:pt idx="19">
                  <c:v>7.3140000000000002E-3</c:v>
                </c:pt>
                <c:pt idx="20">
                  <c:v>1.3641E-2</c:v>
                </c:pt>
                <c:pt idx="21">
                  <c:v>4.9771000000000003E-2</c:v>
                </c:pt>
                <c:pt idx="22">
                  <c:v>0.119856</c:v>
                </c:pt>
                <c:pt idx="23">
                  <c:v>0.32669599999999999</c:v>
                </c:pt>
                <c:pt idx="24">
                  <c:v>0.776841</c:v>
                </c:pt>
                <c:pt idx="25">
                  <c:v>1.6596139999999999</c:v>
                </c:pt>
                <c:pt idx="26">
                  <c:v>3.0905710000000002</c:v>
                </c:pt>
                <c:pt idx="27">
                  <c:v>5.5239729999999998</c:v>
                </c:pt>
                <c:pt idx="28">
                  <c:v>9.3001939999999994</c:v>
                </c:pt>
                <c:pt idx="29">
                  <c:v>15.046543</c:v>
                </c:pt>
                <c:pt idx="30">
                  <c:v>23.445882000000001</c:v>
                </c:pt>
                <c:pt idx="31">
                  <c:v>33.866252000000003</c:v>
                </c:pt>
                <c:pt idx="32">
                  <c:v>48.70449</c:v>
                </c:pt>
                <c:pt idx="33">
                  <c:v>67.743830000000003</c:v>
                </c:pt>
                <c:pt idx="34">
                  <c:v>91.368423000000007</c:v>
                </c:pt>
                <c:pt idx="35">
                  <c:v>119.088239</c:v>
                </c:pt>
              </c:numCache>
            </c:numRef>
          </c:val>
          <c:smooth val="0"/>
          <c:extLst xmlns:c16r2="http://schemas.microsoft.com/office/drawing/2015/06/chart">
            <c:ext xmlns:c16="http://schemas.microsoft.com/office/drawing/2014/chart" uri="{C3380CC4-5D6E-409C-BE32-E72D297353CC}">
              <c16:uniqueId val="{00000001-092E-4B81-A93E-E09D75606D70}"/>
            </c:ext>
          </c:extLst>
        </c:ser>
        <c:ser>
          <c:idx val="2"/>
          <c:order val="2"/>
          <c:tx>
            <c:strRef>
              <c:f>Data!$E$11</c:f>
              <c:strCache>
                <c:ptCount val="1"/>
                <c:pt idx="0">
                  <c:v>Case 2</c:v>
                </c:pt>
              </c:strCache>
            </c:strRef>
          </c:tx>
          <c:spPr>
            <a:ln w="28575" cap="rnd">
              <a:solidFill>
                <a:srgbClr val="FFC000"/>
              </a:solidFill>
              <a:prstDash val="solid"/>
              <a:round/>
            </a:ln>
            <a:effectLst/>
          </c:spPr>
          <c:marker>
            <c:symbol val="square"/>
            <c:size val="5"/>
            <c:spPr>
              <a:solidFill>
                <a:srgbClr val="FFC000"/>
              </a:solidFill>
              <a:ln w="9525">
                <a:solidFill>
                  <a:srgbClr val="FFC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Data!$E$13:$E$48</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2.1599999999999999E-4</c:v>
                </c:pt>
                <c:pt idx="19">
                  <c:v>4.1859999999999996E-3</c:v>
                </c:pt>
                <c:pt idx="20">
                  <c:v>1.0485E-2</c:v>
                </c:pt>
                <c:pt idx="21">
                  <c:v>3.4132999999999997E-2</c:v>
                </c:pt>
                <c:pt idx="22">
                  <c:v>6.8082000000000004E-2</c:v>
                </c:pt>
                <c:pt idx="23">
                  <c:v>0.13378200000000001</c:v>
                </c:pt>
                <c:pt idx="24">
                  <c:v>0.25003999999999998</c:v>
                </c:pt>
                <c:pt idx="25">
                  <c:v>0.500726</c:v>
                </c:pt>
                <c:pt idx="26">
                  <c:v>0.77646400000000004</c:v>
                </c:pt>
                <c:pt idx="27">
                  <c:v>1.3908130000000001</c:v>
                </c:pt>
                <c:pt idx="28">
                  <c:v>2.4242949999999999</c:v>
                </c:pt>
                <c:pt idx="29">
                  <c:v>4.0894789999999999</c:v>
                </c:pt>
                <c:pt idx="30">
                  <c:v>6.8615240000000002</c:v>
                </c:pt>
                <c:pt idx="31">
                  <c:v>10.0623</c:v>
                </c:pt>
                <c:pt idx="32">
                  <c:v>15.422675999999999</c:v>
                </c:pt>
                <c:pt idx="33">
                  <c:v>22.831167000000001</c:v>
                </c:pt>
                <c:pt idx="34">
                  <c:v>33.959634000000001</c:v>
                </c:pt>
                <c:pt idx="35">
                  <c:v>48.862091999999997</c:v>
                </c:pt>
              </c:numCache>
            </c:numRef>
          </c:val>
          <c:smooth val="0"/>
          <c:extLst xmlns:c16r2="http://schemas.microsoft.com/office/drawing/2015/06/chart">
            <c:ext xmlns:c16="http://schemas.microsoft.com/office/drawing/2014/chart" uri="{C3380CC4-5D6E-409C-BE32-E72D297353CC}">
              <c16:uniqueId val="{00000002-092E-4B81-A93E-E09D75606D70}"/>
            </c:ext>
          </c:extLst>
        </c:ser>
        <c:ser>
          <c:idx val="3"/>
          <c:order val="3"/>
          <c:tx>
            <c:strRef>
              <c:f>Data!$F$11</c:f>
              <c:strCache>
                <c:ptCount val="1"/>
                <c:pt idx="0">
                  <c:v>Case 3</c:v>
                </c:pt>
              </c:strCache>
            </c:strRef>
          </c:tx>
          <c:spPr>
            <a:ln w="28575" cap="rnd">
              <a:solidFill>
                <a:srgbClr val="00B050"/>
              </a:solidFill>
              <a:round/>
            </a:ln>
            <a:effectLst/>
          </c:spPr>
          <c:marker>
            <c:symbol val="triangle"/>
            <c:size val="5"/>
            <c:spPr>
              <a:solidFill>
                <a:srgbClr val="00B050"/>
              </a:solidFill>
              <a:ln w="9525">
                <a:solidFill>
                  <a:srgbClr val="00B05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Data!$F$13:$F$48</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1.1869999999999999E-3</c:v>
                </c:pt>
                <c:pt idx="18">
                  <c:v>7.3400000000000002E-3</c:v>
                </c:pt>
                <c:pt idx="19">
                  <c:v>1.2482999999999999E-2</c:v>
                </c:pt>
                <c:pt idx="20">
                  <c:v>2.5618999999999999E-2</c:v>
                </c:pt>
                <c:pt idx="21">
                  <c:v>6.3654000000000002E-2</c:v>
                </c:pt>
                <c:pt idx="22">
                  <c:v>9.4293000000000002E-2</c:v>
                </c:pt>
                <c:pt idx="23">
                  <c:v>0.157136</c:v>
                </c:pt>
                <c:pt idx="24">
                  <c:v>0.24349100000000001</c:v>
                </c:pt>
                <c:pt idx="25">
                  <c:v>0.39988000000000001</c:v>
                </c:pt>
                <c:pt idx="26">
                  <c:v>0.57612699999999994</c:v>
                </c:pt>
                <c:pt idx="27">
                  <c:v>0.910524</c:v>
                </c:pt>
                <c:pt idx="28">
                  <c:v>1.475949</c:v>
                </c:pt>
                <c:pt idx="29">
                  <c:v>2.3009110000000002</c:v>
                </c:pt>
                <c:pt idx="30">
                  <c:v>3.5203099999999998</c:v>
                </c:pt>
                <c:pt idx="31">
                  <c:v>5.007091</c:v>
                </c:pt>
                <c:pt idx="32">
                  <c:v>7.8286509999999998</c:v>
                </c:pt>
                <c:pt idx="33">
                  <c:v>11.542498</c:v>
                </c:pt>
                <c:pt idx="34">
                  <c:v>17.259974</c:v>
                </c:pt>
                <c:pt idx="35">
                  <c:v>25.779038</c:v>
                </c:pt>
              </c:numCache>
            </c:numRef>
          </c:val>
          <c:smooth val="0"/>
          <c:extLst xmlns:c16r2="http://schemas.microsoft.com/office/drawing/2015/06/chart">
            <c:ext xmlns:c16="http://schemas.microsoft.com/office/drawing/2014/chart" uri="{C3380CC4-5D6E-409C-BE32-E72D297353CC}">
              <c16:uniqueId val="{00000003-092E-4B81-A93E-E09D75606D70}"/>
            </c:ext>
          </c:extLst>
        </c:ser>
        <c:ser>
          <c:idx val="4"/>
          <c:order val="4"/>
          <c:tx>
            <c:strRef>
              <c:f>Data!$G$11</c:f>
              <c:strCache>
                <c:ptCount val="1"/>
                <c:pt idx="0">
                  <c:v>Case 4</c:v>
                </c:pt>
              </c:strCache>
            </c:strRef>
          </c:tx>
          <c:spPr>
            <a:ln w="28575" cap="rnd">
              <a:solidFill>
                <a:srgbClr val="F90FCC"/>
              </a:solidFill>
              <a:round/>
            </a:ln>
            <a:effectLst/>
          </c:spPr>
          <c:marker>
            <c:symbol val="x"/>
            <c:size val="5"/>
            <c:spPr>
              <a:solidFill>
                <a:schemeClr val="bg1"/>
              </a:solidFill>
              <a:ln w="9525">
                <a:solidFill>
                  <a:srgbClr val="F90FCC"/>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Data!$G$13:$G$48</c:f>
              <c:numCache>
                <c:formatCode>General</c:formatCode>
                <c:ptCount val="36"/>
                <c:pt idx="0">
                  <c:v>0</c:v>
                </c:pt>
                <c:pt idx="1">
                  <c:v>0</c:v>
                </c:pt>
                <c:pt idx="2">
                  <c:v>0</c:v>
                </c:pt>
                <c:pt idx="3">
                  <c:v>0</c:v>
                </c:pt>
                <c:pt idx="4">
                  <c:v>0</c:v>
                </c:pt>
                <c:pt idx="5">
                  <c:v>0</c:v>
                </c:pt>
                <c:pt idx="6">
                  <c:v>0</c:v>
                </c:pt>
                <c:pt idx="7">
                  <c:v>0</c:v>
                </c:pt>
                <c:pt idx="8">
                  <c:v>0</c:v>
                </c:pt>
                <c:pt idx="9">
                  <c:v>1.877E-3</c:v>
                </c:pt>
                <c:pt idx="10">
                  <c:v>1.0477E-2</c:v>
                </c:pt>
                <c:pt idx="11">
                  <c:v>1.3813000000000001E-2</c:v>
                </c:pt>
                <c:pt idx="12">
                  <c:v>1.208E-2</c:v>
                </c:pt>
                <c:pt idx="13">
                  <c:v>1.9588999999999999E-2</c:v>
                </c:pt>
                <c:pt idx="14">
                  <c:v>2.2512999999999998E-2</c:v>
                </c:pt>
                <c:pt idx="15">
                  <c:v>2.9770000000000001E-2</c:v>
                </c:pt>
                <c:pt idx="16">
                  <c:v>4.3336E-2</c:v>
                </c:pt>
                <c:pt idx="17">
                  <c:v>3.6950999999999998E-2</c:v>
                </c:pt>
                <c:pt idx="18">
                  <c:v>5.7224999999999998E-2</c:v>
                </c:pt>
                <c:pt idx="19">
                  <c:v>8.4655999999999995E-2</c:v>
                </c:pt>
                <c:pt idx="20">
                  <c:v>0.140872</c:v>
                </c:pt>
                <c:pt idx="21">
                  <c:v>0.21687300000000001</c:v>
                </c:pt>
                <c:pt idx="22">
                  <c:v>0.260855</c:v>
                </c:pt>
                <c:pt idx="23">
                  <c:v>0.34259400000000001</c:v>
                </c:pt>
                <c:pt idx="24">
                  <c:v>0.47909800000000002</c:v>
                </c:pt>
                <c:pt idx="25">
                  <c:v>0.69511400000000001</c:v>
                </c:pt>
                <c:pt idx="26">
                  <c:v>0.93237800000000004</c:v>
                </c:pt>
                <c:pt idx="27">
                  <c:v>1.3021860000000001</c:v>
                </c:pt>
                <c:pt idx="28">
                  <c:v>1.8234410000000001</c:v>
                </c:pt>
                <c:pt idx="29">
                  <c:v>2.5332750000000002</c:v>
                </c:pt>
                <c:pt idx="30">
                  <c:v>3.3656320000000002</c:v>
                </c:pt>
                <c:pt idx="31">
                  <c:v>4.4320560000000002</c:v>
                </c:pt>
                <c:pt idx="32">
                  <c:v>6.6633399999999998</c:v>
                </c:pt>
                <c:pt idx="33">
                  <c:v>9.0814509999999995</c:v>
                </c:pt>
                <c:pt idx="34">
                  <c:v>12.940139</c:v>
                </c:pt>
                <c:pt idx="35">
                  <c:v>19.146422999999999</c:v>
                </c:pt>
              </c:numCache>
            </c:numRef>
          </c:val>
          <c:smooth val="0"/>
          <c:extLst xmlns:c16r2="http://schemas.microsoft.com/office/drawing/2015/06/chart">
            <c:ext xmlns:c16="http://schemas.microsoft.com/office/drawing/2014/chart" uri="{C3380CC4-5D6E-409C-BE32-E72D297353CC}">
              <c16:uniqueId val="{00000004-092E-4B81-A93E-E09D75606D70}"/>
            </c:ext>
          </c:extLst>
        </c:ser>
        <c:ser>
          <c:idx val="5"/>
          <c:order val="5"/>
          <c:tx>
            <c:strRef>
              <c:f>Data!$H$11</c:f>
              <c:strCache>
                <c:ptCount val="1"/>
                <c:pt idx="0">
                  <c:v>Case 5</c:v>
                </c:pt>
              </c:strCache>
            </c:strRef>
          </c:tx>
          <c:spPr>
            <a:ln w="28575" cap="rnd">
              <a:solidFill>
                <a:srgbClr val="C00000"/>
              </a:solidFill>
              <a:round/>
            </a:ln>
            <a:effectLst/>
          </c:spPr>
          <c:marker>
            <c:symbol val="star"/>
            <c:size val="5"/>
            <c:spPr>
              <a:solidFill>
                <a:schemeClr val="bg1"/>
              </a:solidFill>
              <a:ln w="9525">
                <a:solidFill>
                  <a:srgbClr val="C00000"/>
                </a:solidFill>
              </a:ln>
              <a:effectLst/>
            </c:spPr>
          </c:marker>
          <c:cat>
            <c:numRef>
              <c:f>Data!$B$13:$B$48</c:f>
              <c:numCache>
                <c:formatCode>General</c:formatCode>
                <c:ptCount val="36"/>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100</c:v>
                </c:pt>
              </c:numCache>
            </c:numRef>
          </c:cat>
          <c:val>
            <c:numRef>
              <c:f>Data!$H$13:$H$48</c:f>
              <c:numCache>
                <c:formatCode>General</c:formatCode>
                <c:ptCount val="36"/>
                <c:pt idx="0">
                  <c:v>0</c:v>
                </c:pt>
                <c:pt idx="1">
                  <c:v>0</c:v>
                </c:pt>
                <c:pt idx="2">
                  <c:v>0</c:v>
                </c:pt>
                <c:pt idx="3">
                  <c:v>0</c:v>
                </c:pt>
                <c:pt idx="4">
                  <c:v>0</c:v>
                </c:pt>
                <c:pt idx="5">
                  <c:v>38.857700999999999</c:v>
                </c:pt>
                <c:pt idx="6">
                  <c:v>23.044409999999999</c:v>
                </c:pt>
                <c:pt idx="7">
                  <c:v>14.872106</c:v>
                </c:pt>
                <c:pt idx="8">
                  <c:v>10.183215000000001</c:v>
                </c:pt>
                <c:pt idx="9">
                  <c:v>7.343318</c:v>
                </c:pt>
                <c:pt idx="10">
                  <c:v>5.5962389999999997</c:v>
                </c:pt>
                <c:pt idx="11">
                  <c:v>3.4177240000000002</c:v>
                </c:pt>
                <c:pt idx="12">
                  <c:v>2.1665040000000002</c:v>
                </c:pt>
                <c:pt idx="13">
                  <c:v>1.523336</c:v>
                </c:pt>
                <c:pt idx="14">
                  <c:v>1.196747</c:v>
                </c:pt>
                <c:pt idx="15">
                  <c:v>1.028805</c:v>
                </c:pt>
                <c:pt idx="16">
                  <c:v>1.0349969999999999</c:v>
                </c:pt>
                <c:pt idx="17">
                  <c:v>1.0299590000000001</c:v>
                </c:pt>
                <c:pt idx="18">
                  <c:v>1.161842</c:v>
                </c:pt>
                <c:pt idx="19">
                  <c:v>1.344773</c:v>
                </c:pt>
                <c:pt idx="20">
                  <c:v>1.576314</c:v>
                </c:pt>
                <c:pt idx="21">
                  <c:v>1.8921330000000001</c:v>
                </c:pt>
                <c:pt idx="22">
                  <c:v>2.2323740000000001</c:v>
                </c:pt>
                <c:pt idx="23">
                  <c:v>2.6184240000000001</c:v>
                </c:pt>
                <c:pt idx="24">
                  <c:v>3.161581</c:v>
                </c:pt>
                <c:pt idx="25">
                  <c:v>4.0386499999999996</c:v>
                </c:pt>
                <c:pt idx="26">
                  <c:v>4.8927440000000004</c:v>
                </c:pt>
                <c:pt idx="27">
                  <c:v>5.9093340000000003</c:v>
                </c:pt>
                <c:pt idx="28">
                  <c:v>7.4493869999999998</c:v>
                </c:pt>
                <c:pt idx="29">
                  <c:v>9.1422460000000001</c:v>
                </c:pt>
                <c:pt idx="30">
                  <c:v>10.282043</c:v>
                </c:pt>
                <c:pt idx="31">
                  <c:v>12.51097</c:v>
                </c:pt>
                <c:pt idx="32">
                  <c:v>15.89289</c:v>
                </c:pt>
                <c:pt idx="33">
                  <c:v>19.128188000000002</c:v>
                </c:pt>
                <c:pt idx="34">
                  <c:v>24.182130999999998</c:v>
                </c:pt>
                <c:pt idx="35">
                  <c:v>32.205100000000002</c:v>
                </c:pt>
              </c:numCache>
            </c:numRef>
          </c:val>
          <c:smooth val="0"/>
          <c:extLst xmlns:c16r2="http://schemas.microsoft.com/office/drawing/2015/06/chart">
            <c:ext xmlns:c16="http://schemas.microsoft.com/office/drawing/2014/chart" uri="{C3380CC4-5D6E-409C-BE32-E72D297353CC}">
              <c16:uniqueId val="{00000005-092E-4B81-A93E-E09D75606D70}"/>
            </c:ext>
          </c:extLst>
        </c:ser>
        <c:dLbls>
          <c:showLegendKey val="0"/>
          <c:showVal val="0"/>
          <c:showCatName val="0"/>
          <c:showSerName val="0"/>
          <c:showPercent val="0"/>
          <c:showBubbleSize val="0"/>
        </c:dLbls>
        <c:marker val="1"/>
        <c:smooth val="0"/>
        <c:axId val="346547712"/>
        <c:axId val="346570752"/>
      </c:lineChart>
      <c:catAx>
        <c:axId val="346547712"/>
        <c:scaling>
          <c:orientation val="minMax"/>
        </c:scaling>
        <c:delete val="0"/>
        <c:axPos val="b"/>
        <c:title>
          <c:tx>
            <c:rich>
              <a:bodyPr rot="0" vert="horz"/>
              <a:lstStyle/>
              <a:p>
                <a:pPr>
                  <a:defRPr/>
                </a:pPr>
                <a:r>
                  <a:rPr lang="en-US"/>
                  <a:t>Age</a:t>
                </a:r>
                <a:endParaRPr lang="ja-JP"/>
              </a:p>
            </c:rich>
          </c:tx>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vert="horz"/>
          <a:lstStyle/>
          <a:p>
            <a:pPr>
              <a:defRPr/>
            </a:pPr>
            <a:endParaRPr lang="ja-JP"/>
          </a:p>
        </c:txPr>
        <c:crossAx val="346570752"/>
        <c:crosses val="autoZero"/>
        <c:auto val="1"/>
        <c:lblAlgn val="ctr"/>
        <c:lblOffset val="100"/>
        <c:tickLblSkip val="5"/>
        <c:noMultiLvlLbl val="0"/>
      </c:catAx>
      <c:valAx>
        <c:axId val="346570752"/>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vert="horz"/>
              <a:lstStyle/>
              <a:p>
                <a:pPr>
                  <a:defRPr/>
                </a:pPr>
                <a:r>
                  <a:rPr lang="en-US"/>
                  <a:t>LPM(1)</a:t>
                </a:r>
                <a:endParaRPr lang="ja-JP"/>
              </a:p>
            </c:rich>
          </c:tx>
          <c:layout>
            <c:manualLayout>
              <c:xMode val="edge"/>
              <c:yMode val="edge"/>
              <c:x val="9.5510158521175815E-4"/>
              <c:y val="0.25355365113059025"/>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vert="horz"/>
          <a:lstStyle/>
          <a:p>
            <a:pPr>
              <a:defRPr/>
            </a:pPr>
            <a:endParaRPr lang="ja-JP"/>
          </a:p>
        </c:txPr>
        <c:crossAx val="346547712"/>
        <c:crosses val="autoZero"/>
        <c:crossBetween val="between"/>
        <c:dispUnits>
          <c:builtInUnit val="hundreds"/>
        </c:dispUnits>
      </c:valAx>
      <c:spPr>
        <a:solidFill>
          <a:schemeClr val="lt1"/>
        </a:solidFill>
        <a:ln w="12700" cap="flat" cmpd="sng" algn="ctr">
          <a:solidFill>
            <a:schemeClr val="dk1"/>
          </a:solidFill>
          <a:prstDash val="solid"/>
          <a:miter lim="800000"/>
        </a:ln>
        <a:effectLst/>
      </c:spPr>
    </c:plotArea>
    <c:legend>
      <c:legendPos val="b"/>
      <c:layout>
        <c:manualLayout>
          <c:xMode val="edge"/>
          <c:yMode val="edge"/>
          <c:x val="0.23304268510113921"/>
          <c:y val="0.12863347726695451"/>
          <c:w val="0.55574348820379482"/>
          <c:h val="0.32080856828380322"/>
        </c:manualLayout>
      </c:layout>
      <c:overlay val="1"/>
      <c:spPr>
        <a:solidFill>
          <a:sysClr val="window" lastClr="FFFFFF"/>
        </a:solidFill>
        <a:ln>
          <a:noFill/>
        </a:ln>
        <a:effectLst/>
      </c:spPr>
      <c:txPr>
        <a:bodyPr rot="0" vert="horz"/>
        <a:lstStyle/>
        <a:p>
          <a:pPr>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Century" panose="02040604050505020304" pitchFamily="18" charset="0"/>
          <a:ea typeface="+mn-ea"/>
        </a:defRPr>
      </a:pPr>
      <a:endParaRPr lang="ja-JP"/>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0.19879</cdr:x>
      <cdr:y>0.47396</cdr:y>
    </cdr:from>
    <cdr:to>
      <cdr:x>0.87765</cdr:x>
      <cdr:y>0.641</cdr:y>
    </cdr:to>
    <cdr:sp macro="" textlink="">
      <cdr:nvSpPr>
        <cdr:cNvPr id="2" name="テキスト ボックス 1"/>
        <cdr:cNvSpPr txBox="1"/>
      </cdr:nvSpPr>
      <cdr:spPr>
        <a:xfrm xmlns:a="http://schemas.openxmlformats.org/drawingml/2006/main">
          <a:off x="914881" y="1241479"/>
          <a:ext cx="3124199" cy="4375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altLang="ja-JP" sz="2400" b="1" dirty="0">
              <a:solidFill>
                <a:schemeClr val="bg1"/>
              </a:solidFill>
            </a:rPr>
            <a:t>P</a:t>
          </a:r>
          <a:r>
            <a:rPr lang="en-US" altLang="ja-JP" sz="2400" b="1" dirty="0" smtClean="0">
              <a:solidFill>
                <a:schemeClr val="bg1"/>
              </a:solidFill>
            </a:rPr>
            <a:t>ublic pension annuity</a:t>
          </a:r>
          <a:endParaRPr lang="ja-JP" altLang="en-US" sz="2400" b="1" dirty="0">
            <a:solidFill>
              <a:schemeClr val="bg1"/>
            </a:solidFill>
          </a:endParaRPr>
        </a:p>
      </cdr:txBody>
    </cdr:sp>
  </cdr:relSizeAnchor>
  <cdr:relSizeAnchor xmlns:cdr="http://schemas.openxmlformats.org/drawingml/2006/chartDrawing">
    <cdr:from>
      <cdr:x>0.32918</cdr:x>
      <cdr:y>0.15692</cdr:y>
    </cdr:from>
    <cdr:to>
      <cdr:x>0.79693</cdr:x>
      <cdr:y>0.29018</cdr:y>
    </cdr:to>
    <cdr:sp macro="" textlink="">
      <cdr:nvSpPr>
        <cdr:cNvPr id="5" name="テキスト ボックス 1"/>
        <cdr:cNvSpPr txBox="1"/>
      </cdr:nvSpPr>
      <cdr:spPr>
        <a:xfrm xmlns:a="http://schemas.openxmlformats.org/drawingml/2006/main">
          <a:off x="1514957" y="411035"/>
          <a:ext cx="2152650" cy="34905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2400" b="1" dirty="0">
              <a:solidFill>
                <a:schemeClr val="bg1"/>
              </a:solidFill>
            </a:rPr>
            <a:t>P</a:t>
          </a:r>
          <a:r>
            <a:rPr lang="en-US" altLang="ja-JP" sz="2400" b="1" dirty="0" smtClean="0">
              <a:solidFill>
                <a:schemeClr val="bg1"/>
              </a:solidFill>
            </a:rPr>
            <a:t>rivate</a:t>
          </a:r>
          <a:r>
            <a:rPr lang="en-US" altLang="ja-JP" sz="2400" b="1" baseline="0" dirty="0" smtClean="0">
              <a:solidFill>
                <a:schemeClr val="bg1"/>
              </a:solidFill>
            </a:rPr>
            <a:t> </a:t>
          </a:r>
          <a:r>
            <a:rPr lang="en-US" altLang="ja-JP" sz="2400" b="1" dirty="0">
              <a:solidFill>
                <a:schemeClr val="bg1"/>
              </a:solidFill>
            </a:rPr>
            <a:t>l</a:t>
          </a:r>
          <a:r>
            <a:rPr lang="en-US" altLang="ja-JP" sz="2400" b="1" baseline="0" dirty="0" smtClean="0">
              <a:solidFill>
                <a:schemeClr val="bg1"/>
              </a:solidFill>
            </a:rPr>
            <a:t>ife annuity</a:t>
          </a:r>
          <a:endParaRPr lang="en-US" altLang="ja-JP" sz="2400" b="1" baseline="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0.44053</cdr:x>
      <cdr:y>0.31611</cdr:y>
    </cdr:from>
    <cdr:to>
      <cdr:x>0.90404</cdr:x>
      <cdr:y>0.63656</cdr:y>
    </cdr:to>
    <cdr:sp macro="" textlink="">
      <cdr:nvSpPr>
        <cdr:cNvPr id="2" name="テキスト ボックス 1"/>
        <cdr:cNvSpPr txBox="1"/>
      </cdr:nvSpPr>
      <cdr:spPr>
        <a:xfrm xmlns:a="http://schemas.openxmlformats.org/drawingml/2006/main">
          <a:off x="2036460" y="825007"/>
          <a:ext cx="2142726" cy="83633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2400" b="1" dirty="0">
              <a:solidFill>
                <a:schemeClr val="bg1"/>
              </a:solidFill>
            </a:rPr>
            <a:t>P</a:t>
          </a:r>
          <a:r>
            <a:rPr lang="en-US" altLang="ja-JP" sz="2400" b="1" dirty="0" smtClean="0">
              <a:solidFill>
                <a:schemeClr val="bg1"/>
              </a:solidFill>
            </a:rPr>
            <a:t>ublic pension</a:t>
          </a:r>
        </a:p>
        <a:p xmlns:a="http://schemas.openxmlformats.org/drawingml/2006/main">
          <a:pPr algn="ctr"/>
          <a:r>
            <a:rPr lang="en-US" altLang="ja-JP" sz="2400" b="1" dirty="0" smtClean="0">
              <a:solidFill>
                <a:schemeClr val="bg1"/>
              </a:solidFill>
            </a:rPr>
            <a:t>annuity</a:t>
          </a:r>
          <a:endParaRPr lang="ja-JP" altLang="en-US" sz="2400" b="1" dirty="0">
            <a:solidFill>
              <a:schemeClr val="bg1"/>
            </a:solidFill>
          </a:endParaRPr>
        </a:p>
      </cdr:txBody>
    </cdr:sp>
  </cdr:relSizeAnchor>
  <cdr:relSizeAnchor xmlns:cdr="http://schemas.openxmlformats.org/drawingml/2006/chartDrawing">
    <cdr:from>
      <cdr:x>0.13431</cdr:x>
      <cdr:y>0.29786</cdr:y>
    </cdr:from>
    <cdr:to>
      <cdr:x>0.32918</cdr:x>
      <cdr:y>0.66607</cdr:y>
    </cdr:to>
    <cdr:sp macro="" textlink="">
      <cdr:nvSpPr>
        <cdr:cNvPr id="3" name="テキスト ボックス 1"/>
        <cdr:cNvSpPr txBox="1"/>
      </cdr:nvSpPr>
      <cdr:spPr>
        <a:xfrm xmlns:a="http://schemas.openxmlformats.org/drawingml/2006/main">
          <a:off x="620891" y="777382"/>
          <a:ext cx="900820" cy="9609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altLang="ja-JP" sz="2000" b="1" dirty="0" smtClean="0">
              <a:solidFill>
                <a:schemeClr val="bg1"/>
              </a:solidFill>
            </a:rPr>
            <a:t>Private</a:t>
          </a:r>
        </a:p>
        <a:p xmlns:a="http://schemas.openxmlformats.org/drawingml/2006/main">
          <a:pPr algn="l"/>
          <a:r>
            <a:rPr lang="en-US" altLang="ja-JP" sz="2000" b="1" dirty="0" smtClean="0">
              <a:solidFill>
                <a:schemeClr val="bg1"/>
              </a:solidFill>
            </a:rPr>
            <a:t>term</a:t>
          </a:r>
        </a:p>
        <a:p xmlns:a="http://schemas.openxmlformats.org/drawingml/2006/main">
          <a:pPr algn="l"/>
          <a:r>
            <a:rPr lang="en-US" altLang="ja-JP" sz="2000" b="1" dirty="0" smtClean="0">
              <a:solidFill>
                <a:schemeClr val="bg1"/>
              </a:solidFill>
            </a:rPr>
            <a:t>annuity</a:t>
          </a:r>
          <a:endParaRPr lang="en-US" altLang="ja-JP" sz="20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5659" cy="498055"/>
          </a:xfrm>
          <a:prstGeom prst="rect">
            <a:avLst/>
          </a:prstGeom>
        </p:spPr>
        <p:txBody>
          <a:bodyPr vert="horz" lIns="91340" tIns="45669" rIns="91340" bIns="4566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2"/>
            <a:ext cx="2945659" cy="498055"/>
          </a:xfrm>
          <a:prstGeom prst="rect">
            <a:avLst/>
          </a:prstGeom>
        </p:spPr>
        <p:txBody>
          <a:bodyPr vert="horz" lIns="91340" tIns="45669" rIns="91340" bIns="45669" rtlCol="0"/>
          <a:lstStyle>
            <a:lvl1pPr algn="r">
              <a:defRPr sz="1200"/>
            </a:lvl1pPr>
          </a:lstStyle>
          <a:p>
            <a:fld id="{7B884FF8-38FD-43BB-A6C9-BD45221AAC2A}" type="datetimeFigureOut">
              <a:rPr kumimoji="1" lang="ja-JP" altLang="en-US" smtClean="0"/>
              <a:t>2020/4/3</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340" tIns="45669" rIns="91340" bIns="45669" rtlCol="0" anchor="ctr"/>
          <a:lstStyle/>
          <a:p>
            <a:endParaRPr lang="ja-JP" altLang="en-US"/>
          </a:p>
        </p:txBody>
      </p:sp>
      <p:sp>
        <p:nvSpPr>
          <p:cNvPr id="5" name="ノート プレースホルダー 4"/>
          <p:cNvSpPr>
            <a:spLocks noGrp="1"/>
          </p:cNvSpPr>
          <p:nvPr>
            <p:ph type="body" sz="quarter" idx="3"/>
          </p:nvPr>
        </p:nvSpPr>
        <p:spPr>
          <a:xfrm>
            <a:off x="679768" y="4777196"/>
            <a:ext cx="5438140" cy="3908614"/>
          </a:xfrm>
          <a:prstGeom prst="rect">
            <a:avLst/>
          </a:prstGeom>
        </p:spPr>
        <p:txBody>
          <a:bodyPr vert="horz" lIns="91340" tIns="45669" rIns="91340" bIns="4566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4"/>
            <a:ext cx="2945659" cy="498054"/>
          </a:xfrm>
          <a:prstGeom prst="rect">
            <a:avLst/>
          </a:prstGeom>
        </p:spPr>
        <p:txBody>
          <a:bodyPr vert="horz" lIns="91340" tIns="45669" rIns="91340" bIns="4566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4"/>
            <a:ext cx="2945659" cy="498054"/>
          </a:xfrm>
          <a:prstGeom prst="rect">
            <a:avLst/>
          </a:prstGeom>
        </p:spPr>
        <p:txBody>
          <a:bodyPr vert="horz" lIns="91340" tIns="45669" rIns="91340" bIns="45669" rtlCol="0" anchor="b"/>
          <a:lstStyle>
            <a:lvl1pPr algn="r">
              <a:defRPr sz="1200"/>
            </a:lvl1pPr>
          </a:lstStyle>
          <a:p>
            <a:fld id="{8C9D042A-D4E7-4E13-A65D-0766ED6E7E2F}" type="slidenum">
              <a:rPr kumimoji="1" lang="ja-JP" altLang="en-US" smtClean="0"/>
              <a:t>‹#›</a:t>
            </a:fld>
            <a:endParaRPr kumimoji="1" lang="ja-JP" altLang="en-US"/>
          </a:p>
        </p:txBody>
      </p:sp>
    </p:spTree>
    <p:extLst>
      <p:ext uri="{BB962C8B-B14F-4D97-AF65-F5344CB8AC3E}">
        <p14:creationId xmlns:p14="http://schemas.microsoft.com/office/powerpoint/2010/main" val="39039112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765175" y="765175"/>
            <a:ext cx="5319713" cy="3683000"/>
          </a:xfrm>
          <a:ln/>
        </p:spPr>
      </p:sp>
      <p:sp>
        <p:nvSpPr>
          <p:cNvPr id="74755" name="Rectangle 3"/>
          <p:cNvSpPr>
            <a:spLocks noGrp="1" noChangeArrowheads="1"/>
          </p:cNvSpPr>
          <p:nvPr>
            <p:ph type="body" idx="1"/>
          </p:nvPr>
        </p:nvSpPr>
        <p:spPr>
          <a:xfrm>
            <a:off x="693739" y="4752977"/>
            <a:ext cx="5689599" cy="4829175"/>
          </a:xfrm>
          <a:noFill/>
        </p:spPr>
        <p:txBody>
          <a:bodyPr/>
          <a:lstStyle/>
          <a:p>
            <a:pPr>
              <a:lnSpc>
                <a:spcPct val="120000"/>
              </a:lnSpc>
            </a:pPr>
            <a:endParaRPr lang="ja-JP" altLang="en-US" sz="13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12</a:t>
            </a:fld>
            <a:endParaRPr lang="ja-JP" altLang="en-US" dirty="0">
              <a:solidFill>
                <a:prstClr val="black"/>
              </a:solidFill>
              <a:latin typeface="Calibri"/>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r>
              <a:rPr lang="en-US" altLang="ja-JP" dirty="0" smtClean="0"/>
              <a:t>Four risky assets: Domestic stock and bond, and Foreign stock and bond</a:t>
            </a:r>
          </a:p>
          <a:p>
            <a:r>
              <a:rPr lang="en-US" altLang="ja-JP" dirty="0" smtClean="0"/>
              <a:t>15-year life insurance with level payments</a:t>
            </a:r>
          </a:p>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13</a:t>
            </a:fld>
            <a:endParaRPr lang="ja-JP" altLang="en-US" dirty="0">
              <a:solidFill>
                <a:prstClr val="black"/>
              </a:solidFill>
              <a:latin typeface="Calibri"/>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 </a:t>
            </a:r>
            <a:r>
              <a:rPr kumimoji="1" lang="ja-JP" altLang="en-US" sz="1200" dirty="0" smtClean="0"/>
              <a:t>厚生労働省</a:t>
            </a:r>
            <a:r>
              <a:rPr kumimoji="1" lang="en-US" altLang="ja-JP" sz="1200" dirty="0" smtClean="0"/>
              <a:t>(2014)</a:t>
            </a:r>
            <a:r>
              <a:rPr kumimoji="1" lang="ja-JP" altLang="en-US" sz="1200" dirty="0" smtClean="0"/>
              <a:t>の中位推計結果</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a:t>
            </a:r>
            <a:r>
              <a:rPr kumimoji="1" lang="ja-JP" altLang="en-US" sz="1200" dirty="0" smtClean="0"/>
              <a:t>厚生労働省</a:t>
            </a:r>
            <a:r>
              <a:rPr kumimoji="1" lang="en-US" altLang="ja-JP" sz="1200" dirty="0" smtClean="0"/>
              <a:t>(2014)</a:t>
            </a:r>
            <a:r>
              <a:rPr kumimoji="1" lang="ja-JP" altLang="en-US" sz="1200" dirty="0" smtClean="0"/>
              <a:t>の結果と大きな乖離が生じないように信頼性が損なわれない範囲で調整を加えている</a:t>
            </a:r>
          </a:p>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14</a:t>
            </a:fld>
            <a:endParaRPr lang="ja-JP" altLang="en-US" dirty="0">
              <a:solidFill>
                <a:prstClr val="black"/>
              </a:solidFill>
              <a:latin typeface="Calibri"/>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15</a:t>
            </a:fld>
            <a:endParaRPr lang="ja-JP" altLang="en-US" dirty="0">
              <a:solidFill>
                <a:prstClr val="black"/>
              </a:solidFill>
              <a:latin typeface="Calibri"/>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16</a:t>
            </a:fld>
            <a:endParaRPr lang="ja-JP" altLang="en-US" dirty="0">
              <a:solidFill>
                <a:prstClr val="black"/>
              </a:solidFill>
              <a:latin typeface="Calibri"/>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17</a:t>
            </a:fld>
            <a:endParaRPr lang="ja-JP" altLang="en-US" dirty="0">
              <a:solidFill>
                <a:prstClr val="black"/>
              </a:solidFill>
              <a:latin typeface="Calibri"/>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18</a:t>
            </a:fld>
            <a:endParaRPr lang="ja-JP" altLang="en-US" dirty="0">
              <a:solidFill>
                <a:prstClr val="black"/>
              </a:solidFill>
              <a:latin typeface="Calibri"/>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19</a:t>
            </a:fld>
            <a:endParaRPr lang="ja-JP" altLang="en-US" dirty="0">
              <a:solidFill>
                <a:prstClr val="black"/>
              </a:solidFill>
              <a:latin typeface="Calibri"/>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20</a:t>
            </a:fld>
            <a:endParaRPr lang="ja-JP" altLang="en-US" dirty="0">
              <a:solidFill>
                <a:prstClr val="black"/>
              </a:solidFill>
              <a:latin typeface="Calibri"/>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pPr defTabSz="913486">
              <a:defRPr/>
            </a:pPr>
            <a:r>
              <a:rPr lang="en-US" altLang="ja-JP" dirty="0"/>
              <a:t>Therefore, it is necessary to properly discuss how to reduce the increment rate for deferred pension in order to build a win-win relationship that ensures the sustainability of public pension finance while hedging the longevity risk of the household.</a:t>
            </a:r>
            <a:endParaRPr lang="en-US" altLang="ja-JP" dirty="0">
              <a:solidFill>
                <a:srgbClr val="FF0000"/>
              </a:solidFill>
            </a:endParaRPr>
          </a:p>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21</a:t>
            </a:fld>
            <a:endParaRPr lang="ja-JP" altLang="en-US" dirty="0">
              <a:solidFill>
                <a:prstClr val="black"/>
              </a:solidFill>
              <a:latin typeface="Calibri"/>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pPr defTabSz="913486">
              <a:defRPr/>
            </a:pPr>
            <a:r>
              <a:rPr lang="en-US" altLang="ja-JP" dirty="0">
                <a:latin typeface="Century" panose="02040604050505020304" pitchFamily="18" charset="0"/>
              </a:rPr>
              <a:t>79.2% of household in Japan are afraid of life in retirement because of insufficient pension, insurance and financial assets, and no preparations after retirement.</a:t>
            </a:r>
          </a:p>
          <a:p>
            <a:pPr defTabSz="913486">
              <a:defRPr/>
            </a:pPr>
            <a:endParaRPr lang="en-US" altLang="ja-JP" dirty="0">
              <a:latin typeface="Century" panose="02040604050505020304" pitchFamily="18" charset="0"/>
            </a:endParaRPr>
          </a:p>
          <a:p>
            <a:pPr defTabSz="913486">
              <a:defRPr/>
            </a:pPr>
            <a:r>
              <a:rPr lang="ja-JP" altLang="en-US" dirty="0" smtClean="0"/>
              <a:t>終身年金以外の方法による長生きリスクヘッジの必要性</a:t>
            </a:r>
          </a:p>
          <a:p>
            <a:r>
              <a:rPr lang="en-US" altLang="ja-JP" dirty="0" smtClean="0"/>
              <a:t>Instead of the private life annuity, we examine the deferral options of public pension as a tool of hedging longevity risk. </a:t>
            </a:r>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rPr>
              <a:pPr>
                <a:defRPr/>
              </a:pPr>
              <a:t>4</a:t>
            </a:fld>
            <a:endParaRPr lang="ja-JP"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22</a:t>
            </a:fld>
            <a:endParaRPr lang="ja-JP" altLang="en-US" dirty="0">
              <a:solidFill>
                <a:prstClr val="black"/>
              </a:solidFill>
              <a:latin typeface="Calibri"/>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23</a:t>
            </a:fld>
            <a:endParaRPr lang="ja-JP" altLang="en-US" dirty="0">
              <a:solidFill>
                <a:prstClr val="black"/>
              </a:solidFill>
              <a:latin typeface="Calibri"/>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24</a:t>
            </a:fld>
            <a:endParaRPr lang="ja-JP" altLang="en-US" dirty="0">
              <a:solidFill>
                <a:prstClr val="black"/>
              </a:solidFill>
              <a:latin typeface="Calibri"/>
              <a:ea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25</a:t>
            </a:fld>
            <a:endParaRPr lang="ja-JP" altLang="en-US" dirty="0">
              <a:solidFill>
                <a:prstClr val="black"/>
              </a:solidFill>
              <a:latin typeface="Calibri"/>
              <a:ea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rPr>
              <a:pPr>
                <a:defRPr/>
              </a:pPr>
              <a:t>26</a:t>
            </a:fld>
            <a:endParaRPr lang="ja-JP"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27</a:t>
            </a:fld>
            <a:endParaRPr lang="ja-JP" altLang="en-US" dirty="0">
              <a:solidFill>
                <a:prstClr val="black"/>
              </a:solidFill>
              <a:latin typeface="Calibri"/>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pPr defTabSz="913486">
              <a:defRPr/>
            </a:pPr>
            <a:r>
              <a:rPr lang="ja-JP" altLang="en-US" dirty="0" smtClean="0"/>
              <a:t>終身年金以外の方法による長生きリスクヘッジの必要性</a:t>
            </a:r>
          </a:p>
          <a:p>
            <a:r>
              <a:rPr lang="en-US" altLang="ja-JP" dirty="0" smtClean="0"/>
              <a:t>Instead of the private life annuity, </a:t>
            </a:r>
          </a:p>
          <a:p>
            <a:endParaRPr lang="en-US" altLang="ja-JP" dirty="0" smtClean="0"/>
          </a:p>
          <a:p>
            <a:r>
              <a:rPr lang="en-US" altLang="ja-JP" dirty="0" smtClean="0"/>
              <a:t>Survivor’s pension benefit is based on the normal benefit without increment rate, and . due to householder’s death when the deferred pension benefit is received.</a:t>
            </a:r>
          </a:p>
          <a:p>
            <a:r>
              <a:rPr lang="en-US" altLang="ja-JP" dirty="0" smtClean="0"/>
              <a:t>The purchase of life insurance is effective to manage the income decrease</a:t>
            </a:r>
          </a:p>
          <a:p>
            <a:r>
              <a:rPr lang="en-US" altLang="ja-JP" dirty="0" smtClean="0"/>
              <a:t>we would like to examine the deferral options of public pension as a tool of hedging longevity risk. </a:t>
            </a:r>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rPr>
              <a:pPr>
                <a:defRPr/>
              </a:pPr>
              <a:t>5</a:t>
            </a:fld>
            <a:endParaRPr lang="ja-JP"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pPr rtl="0" eaLnBrk="1" fontAlgn="ctr" latinLnBrk="0" hangingPunct="1"/>
            <a:r>
              <a:rPr kumimoji="1" lang="en-US" altLang="ja-JP" sz="1200" b="0" i="0" u="none" strike="noStrike" kern="1200" dirty="0" smtClean="0">
                <a:solidFill>
                  <a:schemeClr val="tx1"/>
                </a:solidFill>
                <a:effectLst/>
                <a:latin typeface="+mn-lt"/>
                <a:ea typeface="+mn-ea"/>
                <a:cs typeface="+mn-cs"/>
              </a:rPr>
              <a:t> </a:t>
            </a:r>
            <a:r>
              <a:rPr kumimoji="1" lang="en-US" altLang="ja-JP" sz="1200" b="0" i="0" u="none" strike="noStrike" kern="1200" dirty="0" err="1" smtClean="0">
                <a:solidFill>
                  <a:schemeClr val="tx1"/>
                </a:solidFill>
                <a:effectLst/>
                <a:latin typeface="+mn-lt"/>
                <a:ea typeface="+mn-ea"/>
                <a:cs typeface="+mn-cs"/>
              </a:rPr>
              <a:t>Kenjoh</a:t>
            </a:r>
            <a:r>
              <a:rPr kumimoji="1" lang="en-US" altLang="ja-JP" sz="1200" b="0" i="0" u="none" strike="noStrike" kern="1200" dirty="0" smtClean="0">
                <a:solidFill>
                  <a:schemeClr val="tx1"/>
                </a:solidFill>
                <a:effectLst/>
                <a:latin typeface="+mn-lt"/>
                <a:ea typeface="+mn-ea"/>
                <a:cs typeface="+mn-cs"/>
              </a:rPr>
              <a:t> et al.(2017)</a:t>
            </a:r>
            <a:endParaRPr kumimoji="1" lang="ja-JP" altLang="ja-JP" sz="1200" b="0" i="0" u="none" strike="noStrike" kern="1200" dirty="0" smtClean="0">
              <a:solidFill>
                <a:schemeClr val="tx1"/>
              </a:solidFill>
              <a:effectLst/>
              <a:latin typeface="+mn-lt"/>
              <a:ea typeface="+mn-ea"/>
              <a:cs typeface="+mn-cs"/>
            </a:endParaRPr>
          </a:p>
          <a:p>
            <a:pPr rtl="0" eaLnBrk="1" fontAlgn="ctr" latinLnBrk="0" hangingPunct="1"/>
            <a:r>
              <a:rPr kumimoji="1" lang="en-US" altLang="ja-JP" sz="1200" b="0" i="0" u="none" strike="noStrike" kern="1200" dirty="0" smtClean="0">
                <a:solidFill>
                  <a:schemeClr val="tx1"/>
                </a:solidFill>
                <a:effectLst/>
                <a:latin typeface="+mn-lt"/>
                <a:ea typeface="+mn-ea"/>
                <a:cs typeface="+mn-cs"/>
              </a:rPr>
              <a:t>Japan</a:t>
            </a:r>
            <a:endParaRPr kumimoji="1" lang="ja-JP" altLang="ja-JP" sz="1200" b="0" i="0" u="none" strike="noStrike" kern="1200" dirty="0" smtClean="0">
              <a:solidFill>
                <a:schemeClr val="tx1"/>
              </a:solidFill>
              <a:effectLst/>
              <a:latin typeface="+mn-lt"/>
              <a:ea typeface="+mn-ea"/>
              <a:cs typeface="+mn-cs"/>
            </a:endParaRPr>
          </a:p>
          <a:p>
            <a:pPr rtl="0" eaLnBrk="1" fontAlgn="ctr" latinLnBrk="0" hangingPunct="1"/>
            <a:r>
              <a:rPr kumimoji="1" lang="ja-JP" altLang="ja-JP" sz="1200" b="0" i="0" u="none" strike="noStrike" kern="1200" dirty="0" smtClean="0">
                <a:solidFill>
                  <a:schemeClr val="tx1"/>
                </a:solidFill>
                <a:effectLst/>
                <a:latin typeface="+mn-lt"/>
                <a:ea typeface="+mn-ea"/>
                <a:cs typeface="+mn-cs"/>
              </a:rPr>
              <a:t>・ </a:t>
            </a:r>
            <a:r>
              <a:rPr kumimoji="1" lang="en-US" altLang="ja-JP" sz="1200" b="0" i="0" u="none" strike="noStrike" kern="1200" dirty="0" smtClean="0">
                <a:solidFill>
                  <a:schemeClr val="tx1"/>
                </a:solidFill>
                <a:effectLst/>
                <a:latin typeface="+mn-lt"/>
                <a:ea typeface="+mn-ea"/>
                <a:cs typeface="+mn-cs"/>
              </a:rPr>
              <a:t>Describe that the private term annuity is purchased until </a:t>
            </a:r>
            <a:endParaRPr kumimoji="1" lang="ja-JP" altLang="ja-JP" sz="1200" b="0" i="0" u="none" strike="noStrike" kern="1200" dirty="0" smtClean="0">
              <a:solidFill>
                <a:schemeClr val="tx1"/>
              </a:solidFill>
              <a:effectLst/>
              <a:latin typeface="+mn-lt"/>
              <a:ea typeface="+mn-ea"/>
              <a:cs typeface="+mn-cs"/>
            </a:endParaRPr>
          </a:p>
          <a:p>
            <a:pPr rtl="0" eaLnBrk="1" fontAlgn="ctr" latinLnBrk="0" hangingPunct="1"/>
            <a:r>
              <a:rPr kumimoji="1" lang="en-US" altLang="ja-JP" sz="1200" b="0" i="0" u="none" strike="noStrike" kern="1200" dirty="0" smtClean="0">
                <a:solidFill>
                  <a:schemeClr val="tx1"/>
                </a:solidFill>
                <a:effectLst/>
                <a:latin typeface="+mn-lt"/>
                <a:ea typeface="+mn-ea"/>
                <a:cs typeface="+mn-cs"/>
              </a:rPr>
              <a:t>   the pensionable age of deferred public pension to hedge the </a:t>
            </a:r>
            <a:endParaRPr kumimoji="1" lang="ja-JP" altLang="ja-JP" sz="1200" b="0" i="0" u="none" strike="noStrike" kern="1200" dirty="0" smtClean="0">
              <a:solidFill>
                <a:schemeClr val="tx1"/>
              </a:solidFill>
              <a:effectLst/>
              <a:latin typeface="+mn-lt"/>
              <a:ea typeface="+mn-ea"/>
              <a:cs typeface="+mn-cs"/>
            </a:endParaRPr>
          </a:p>
          <a:p>
            <a:pPr rtl="0" eaLnBrk="1" fontAlgn="ctr" latinLnBrk="0" hangingPunct="1"/>
            <a:r>
              <a:rPr kumimoji="1" lang="en-US" altLang="ja-JP" sz="1200" b="0" i="0" u="none" strike="noStrike" kern="1200" dirty="0" smtClean="0">
                <a:solidFill>
                  <a:schemeClr val="tx1"/>
                </a:solidFill>
                <a:effectLst/>
                <a:latin typeface="+mn-lt"/>
                <a:ea typeface="+mn-ea"/>
                <a:cs typeface="+mn-cs"/>
              </a:rPr>
              <a:t>   longevity risk, instead of purchasing private life annuity in </a:t>
            </a:r>
            <a:endParaRPr kumimoji="1" lang="ja-JP" altLang="ja-JP" sz="1200" b="0" i="0" u="none" strike="noStrike" kern="1200" dirty="0" smtClean="0">
              <a:solidFill>
                <a:schemeClr val="tx1"/>
              </a:solidFill>
              <a:effectLst/>
              <a:latin typeface="+mn-lt"/>
              <a:ea typeface="+mn-ea"/>
              <a:cs typeface="+mn-cs"/>
            </a:endParaRPr>
          </a:p>
          <a:p>
            <a:pPr rtl="0" eaLnBrk="1" fontAlgn="ctr" latinLnBrk="0" hangingPunct="1"/>
            <a:r>
              <a:rPr kumimoji="1" lang="en-US" altLang="ja-JP" sz="1200" b="0" i="0" u="none" strike="noStrike" kern="1200" dirty="0" smtClean="0">
                <a:solidFill>
                  <a:schemeClr val="tx1"/>
                </a:solidFill>
                <a:effectLst/>
                <a:latin typeface="+mn-lt"/>
                <a:ea typeface="+mn-ea"/>
                <a:cs typeface="+mn-cs"/>
              </a:rPr>
              <a:t>   addition to public pension annuity</a:t>
            </a:r>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6</a:t>
            </a:fld>
            <a:endParaRPr lang="ja-JP" altLang="en-US" dirty="0">
              <a:solidFill>
                <a:prstClr val="black"/>
              </a:solidFill>
              <a:latin typeface="Calibri"/>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pPr rtl="0" eaLnBrk="1" fontAlgn="ctr" latinLnBrk="0" hangingPunct="1"/>
            <a:r>
              <a:rPr kumimoji="1" lang="en-US" altLang="ja-JP" sz="1200" b="0" i="0" u="none" strike="noStrike" kern="1200" dirty="0" smtClean="0">
                <a:solidFill>
                  <a:schemeClr val="tx1"/>
                </a:solidFill>
                <a:effectLst/>
                <a:latin typeface="+mn-lt"/>
                <a:ea typeface="+mn-ea"/>
                <a:cs typeface="+mn-cs"/>
              </a:rPr>
              <a:t> </a:t>
            </a:r>
            <a:r>
              <a:rPr kumimoji="1" lang="en-US" altLang="ja-JP" sz="1200" b="0" i="0" u="none" strike="noStrike" kern="1200" dirty="0" err="1" smtClean="0">
                <a:solidFill>
                  <a:schemeClr val="tx1"/>
                </a:solidFill>
                <a:effectLst/>
                <a:latin typeface="+mn-lt"/>
                <a:ea typeface="+mn-ea"/>
                <a:cs typeface="+mn-cs"/>
              </a:rPr>
              <a:t>Kenjoh</a:t>
            </a:r>
            <a:r>
              <a:rPr kumimoji="1" lang="en-US" altLang="ja-JP" sz="1200" b="0" i="0" u="none" strike="noStrike" kern="1200" dirty="0" smtClean="0">
                <a:solidFill>
                  <a:schemeClr val="tx1"/>
                </a:solidFill>
                <a:effectLst/>
                <a:latin typeface="+mn-lt"/>
                <a:ea typeface="+mn-ea"/>
                <a:cs typeface="+mn-cs"/>
              </a:rPr>
              <a:t> et al.(2017)</a:t>
            </a:r>
            <a:endParaRPr kumimoji="1" lang="ja-JP" altLang="ja-JP" sz="1200" b="0" i="0" u="none" strike="noStrike" kern="1200" dirty="0" smtClean="0">
              <a:solidFill>
                <a:schemeClr val="tx1"/>
              </a:solidFill>
              <a:effectLst/>
              <a:latin typeface="+mn-lt"/>
              <a:ea typeface="+mn-ea"/>
              <a:cs typeface="+mn-cs"/>
            </a:endParaRPr>
          </a:p>
          <a:p>
            <a:pPr rtl="0" eaLnBrk="1" fontAlgn="ctr" latinLnBrk="0" hangingPunct="1"/>
            <a:r>
              <a:rPr kumimoji="1" lang="en-US" altLang="ja-JP" sz="1200" b="0" i="0" u="none" strike="noStrike" kern="1200" dirty="0" smtClean="0">
                <a:solidFill>
                  <a:schemeClr val="tx1"/>
                </a:solidFill>
                <a:effectLst/>
                <a:latin typeface="+mn-lt"/>
                <a:ea typeface="+mn-ea"/>
                <a:cs typeface="+mn-cs"/>
              </a:rPr>
              <a:t>Japan</a:t>
            </a:r>
            <a:endParaRPr kumimoji="1" lang="ja-JP" altLang="ja-JP" sz="1200" b="0" i="0" u="none" strike="noStrike" kern="1200" dirty="0" smtClean="0">
              <a:solidFill>
                <a:schemeClr val="tx1"/>
              </a:solidFill>
              <a:effectLst/>
              <a:latin typeface="+mn-lt"/>
              <a:ea typeface="+mn-ea"/>
              <a:cs typeface="+mn-cs"/>
            </a:endParaRPr>
          </a:p>
          <a:p>
            <a:pPr rtl="0" eaLnBrk="1" fontAlgn="ctr" latinLnBrk="0" hangingPunct="1"/>
            <a:r>
              <a:rPr kumimoji="1" lang="ja-JP" altLang="ja-JP" sz="1200" b="0" i="0" u="none" strike="noStrike" kern="1200" dirty="0" smtClean="0">
                <a:solidFill>
                  <a:schemeClr val="tx1"/>
                </a:solidFill>
                <a:effectLst/>
                <a:latin typeface="+mn-lt"/>
                <a:ea typeface="+mn-ea"/>
                <a:cs typeface="+mn-cs"/>
              </a:rPr>
              <a:t>・ </a:t>
            </a:r>
            <a:r>
              <a:rPr kumimoji="1" lang="en-US" altLang="ja-JP" sz="1200" b="0" i="0" u="none" strike="noStrike" kern="1200" dirty="0" smtClean="0">
                <a:solidFill>
                  <a:schemeClr val="tx1"/>
                </a:solidFill>
                <a:effectLst/>
                <a:latin typeface="+mn-lt"/>
                <a:ea typeface="+mn-ea"/>
                <a:cs typeface="+mn-cs"/>
              </a:rPr>
              <a:t>Describe that the private term annuity is purchased until </a:t>
            </a:r>
            <a:endParaRPr kumimoji="1" lang="ja-JP" altLang="ja-JP" sz="1200" b="0" i="0" u="none" strike="noStrike" kern="1200" dirty="0" smtClean="0">
              <a:solidFill>
                <a:schemeClr val="tx1"/>
              </a:solidFill>
              <a:effectLst/>
              <a:latin typeface="+mn-lt"/>
              <a:ea typeface="+mn-ea"/>
              <a:cs typeface="+mn-cs"/>
            </a:endParaRPr>
          </a:p>
          <a:p>
            <a:pPr rtl="0" eaLnBrk="1" fontAlgn="ctr" latinLnBrk="0" hangingPunct="1"/>
            <a:r>
              <a:rPr kumimoji="1" lang="en-US" altLang="ja-JP" sz="1200" b="0" i="0" u="none" strike="noStrike" kern="1200" dirty="0" smtClean="0">
                <a:solidFill>
                  <a:schemeClr val="tx1"/>
                </a:solidFill>
                <a:effectLst/>
                <a:latin typeface="+mn-lt"/>
                <a:ea typeface="+mn-ea"/>
                <a:cs typeface="+mn-cs"/>
              </a:rPr>
              <a:t>   the pensionable age of deferred public pension to hedge the </a:t>
            </a:r>
            <a:endParaRPr kumimoji="1" lang="ja-JP" altLang="ja-JP" sz="1200" b="0" i="0" u="none" strike="noStrike" kern="1200" dirty="0" smtClean="0">
              <a:solidFill>
                <a:schemeClr val="tx1"/>
              </a:solidFill>
              <a:effectLst/>
              <a:latin typeface="+mn-lt"/>
              <a:ea typeface="+mn-ea"/>
              <a:cs typeface="+mn-cs"/>
            </a:endParaRPr>
          </a:p>
          <a:p>
            <a:pPr rtl="0" eaLnBrk="1" fontAlgn="ctr" latinLnBrk="0" hangingPunct="1"/>
            <a:r>
              <a:rPr kumimoji="1" lang="en-US" altLang="ja-JP" sz="1200" b="0" i="0" u="none" strike="noStrike" kern="1200" dirty="0" smtClean="0">
                <a:solidFill>
                  <a:schemeClr val="tx1"/>
                </a:solidFill>
                <a:effectLst/>
                <a:latin typeface="+mn-lt"/>
                <a:ea typeface="+mn-ea"/>
                <a:cs typeface="+mn-cs"/>
              </a:rPr>
              <a:t>   longevity risk, instead of purchasing private life annuity in </a:t>
            </a:r>
            <a:endParaRPr kumimoji="1" lang="ja-JP" altLang="ja-JP" sz="1200" b="0" i="0" u="none" strike="noStrike" kern="1200" dirty="0" smtClean="0">
              <a:solidFill>
                <a:schemeClr val="tx1"/>
              </a:solidFill>
              <a:effectLst/>
              <a:latin typeface="+mn-lt"/>
              <a:ea typeface="+mn-ea"/>
              <a:cs typeface="+mn-cs"/>
            </a:endParaRPr>
          </a:p>
          <a:p>
            <a:pPr rtl="0" eaLnBrk="1" fontAlgn="ctr" latinLnBrk="0" hangingPunct="1"/>
            <a:r>
              <a:rPr kumimoji="1" lang="en-US" altLang="ja-JP" sz="1200" b="0" i="0" u="none" strike="noStrike" kern="1200" dirty="0" smtClean="0">
                <a:solidFill>
                  <a:schemeClr val="tx1"/>
                </a:solidFill>
                <a:effectLst/>
                <a:latin typeface="+mn-lt"/>
                <a:ea typeface="+mn-ea"/>
                <a:cs typeface="+mn-cs"/>
              </a:rPr>
              <a:t>   addition to public pension annuity</a:t>
            </a:r>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7</a:t>
            </a:fld>
            <a:endParaRPr lang="ja-JP" altLang="en-US" dirty="0">
              <a:solidFill>
                <a:prstClr val="black"/>
              </a:solidFill>
              <a:latin typeface="Calibri"/>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pPr defTabSz="913486">
              <a:defRPr/>
            </a:pPr>
            <a:r>
              <a:rPr lang="ja-JP" altLang="en-US" dirty="0" smtClean="0"/>
              <a:t>終身年金以外の方法による長生きリスクヘッジの必要性</a:t>
            </a:r>
          </a:p>
          <a:p>
            <a:r>
              <a:rPr lang="en-US" altLang="ja-JP" dirty="0" smtClean="0"/>
              <a:t>Instead of the private life annuity, </a:t>
            </a:r>
          </a:p>
          <a:p>
            <a:endParaRPr lang="en-US" altLang="ja-JP" dirty="0" smtClean="0"/>
          </a:p>
          <a:p>
            <a:r>
              <a:rPr lang="en-US" altLang="ja-JP" dirty="0" smtClean="0"/>
              <a:t>Survivor’s pension benefit is based on the normal benefit without increment rate, and . due to householder’s death when the deferred pension benefit is received.</a:t>
            </a:r>
          </a:p>
          <a:p>
            <a:r>
              <a:rPr lang="en-US" altLang="ja-JP" dirty="0" smtClean="0"/>
              <a:t>The purchase of life insurance is effective to manage the income decrease</a:t>
            </a:r>
          </a:p>
          <a:p>
            <a:r>
              <a:rPr lang="en-US" altLang="ja-JP" dirty="0" smtClean="0"/>
              <a:t>we would like to examine the deferral options of public pension as a tool of hedging longevity risk. </a:t>
            </a:r>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rPr>
              <a:pPr>
                <a:defRPr/>
              </a:pPr>
              <a:t>8</a:t>
            </a:fld>
            <a:endParaRPr lang="ja-JP"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pPr defTabSz="913486">
              <a:defRPr/>
            </a:pPr>
            <a:r>
              <a:rPr lang="en-US" altLang="ja-JP" dirty="0" smtClean="0"/>
              <a:t>In Japan, </a:t>
            </a:r>
            <a:r>
              <a:rPr lang="en-US" altLang="ja-JP" dirty="0" err="1" smtClean="0"/>
              <a:t>Kenjoh</a:t>
            </a:r>
            <a:r>
              <a:rPr lang="en-US" altLang="ja-JP" dirty="0" smtClean="0"/>
              <a:t> et al.(2017) describe that the private term annuity is purchased until the pensionable age of deferred public pension, and the longevity risk should be hedged by the public pension as shown in the right graph, instead of purchasing private life annuity in addition to public pension annuity for all retirement periods as shown in the left graph.</a:t>
            </a:r>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rPr>
              <a:pPr>
                <a:defRPr/>
              </a:pPr>
              <a:t>9</a:t>
            </a:fld>
            <a:endParaRPr lang="ja-JP"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t>Retired household: What is the characteristics?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t>PPS: How can finance be maintained?</a:t>
            </a:r>
          </a:p>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latin typeface="Calibri"/>
                <a:ea typeface="ＭＳ Ｐゴシック"/>
              </a:rPr>
              <a:pPr>
                <a:defRPr/>
              </a:pPr>
              <a:t>10</a:t>
            </a:fld>
            <a:endParaRPr lang="ja-JP" altLang="en-US" dirty="0">
              <a:solidFill>
                <a:prstClr val="black"/>
              </a:solidFill>
              <a:latin typeface="Calibri"/>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2687"/>
          </a:xfrm>
        </p:spPr>
      </p:sp>
      <p:sp>
        <p:nvSpPr>
          <p:cNvPr id="3" name="ノート プレースホルダ 2"/>
          <p:cNvSpPr>
            <a:spLocks noGrp="1"/>
          </p:cNvSpPr>
          <p:nvPr>
            <p:ph type="body" idx="1"/>
          </p:nvPr>
        </p:nvSpPr>
        <p:spPr/>
        <p:txBody>
          <a:bodyPr>
            <a:normAutofit/>
          </a:bodyPr>
          <a:lstStyle/>
          <a:p>
            <a:endParaRPr lang="en-US" altLang="ja-JP" dirty="0"/>
          </a:p>
        </p:txBody>
      </p:sp>
      <p:sp>
        <p:nvSpPr>
          <p:cNvPr id="4" name="スライド番号プレースホルダ 3"/>
          <p:cNvSpPr>
            <a:spLocks noGrp="1"/>
          </p:cNvSpPr>
          <p:nvPr>
            <p:ph type="sldNum" sz="quarter" idx="10"/>
          </p:nvPr>
        </p:nvSpPr>
        <p:spPr/>
        <p:txBody>
          <a:bodyPr/>
          <a:lstStyle/>
          <a:p>
            <a:pPr>
              <a:defRPr/>
            </a:pPr>
            <a:fld id="{5746B67A-9E3C-45C0-878A-9E844F93DC73}" type="slidenum">
              <a:rPr lang="ja-JP" altLang="en-US" smtClean="0">
                <a:solidFill>
                  <a:prstClr val="black"/>
                </a:solidFill>
              </a:rPr>
              <a:pPr>
                <a:defRPr/>
              </a:pPr>
              <a:t>11</a:t>
            </a:fld>
            <a:endParaRPr lang="ja-JP"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9" y="2205039"/>
            <a:ext cx="8280401" cy="1008062"/>
          </a:xfrm>
        </p:spPr>
        <p:txBody>
          <a:bodyPr anchor="t" anchorCtr="0"/>
          <a:lstStyle>
            <a:lvl1pPr algn="ctr">
              <a:lnSpc>
                <a:spcPct val="120000"/>
              </a:lnSpc>
              <a:defRPr sz="2800" b="1">
                <a:solidFill>
                  <a:srgbClr val="4D4D4D"/>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1485900" y="3645027"/>
            <a:ext cx="6934200" cy="587375"/>
          </a:xfrm>
          <a:prstGeom prst="rect">
            <a:avLst/>
          </a:prstGeom>
        </p:spPr>
        <p:txBody>
          <a:bodyPr/>
          <a:lstStyle>
            <a:lvl1pPr marL="0" indent="0" algn="ctr">
              <a:buNone/>
              <a:defRPr>
                <a:solidFill>
                  <a:schemeClr val="tx1">
                    <a:tint val="75000"/>
                  </a:schemeClr>
                </a:solidFill>
                <a:latin typeface="メイリオ" pitchFamily="50" charset="-128"/>
                <a:ea typeface="メイリオ" pitchFamily="50" charset="-128"/>
                <a:cs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Tree>
    <p:extLst>
      <p:ext uri="{BB962C8B-B14F-4D97-AF65-F5344CB8AC3E}">
        <p14:creationId xmlns:p14="http://schemas.microsoft.com/office/powerpoint/2010/main" val="1507263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スライド番号プレースホルダー 5"/>
          <p:cNvSpPr>
            <a:spLocks noGrp="1"/>
          </p:cNvSpPr>
          <p:nvPr>
            <p:ph type="sldNum" sz="quarter" idx="4"/>
          </p:nvPr>
        </p:nvSpPr>
        <p:spPr>
          <a:xfrm>
            <a:off x="7502140" y="6592286"/>
            <a:ext cx="2311400" cy="257113"/>
          </a:xfrm>
          <a:prstGeom prst="rect">
            <a:avLst/>
          </a:prstGeom>
        </p:spPr>
        <p:txBody>
          <a:bodyPr vert="horz" lIns="0" tIns="0" rIns="0" bIns="0" rtlCol="0" anchor="ctr"/>
          <a:lstStyle>
            <a:lvl1pPr algn="r">
              <a:defRPr sz="1000">
                <a:solidFill>
                  <a:srgbClr val="FFFFFF"/>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9354335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60E42DB-2048-42FA-ABFC-DB73FDA37FE0}"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20C61F4-A9B7-470D-ABB9-3161D82089C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478964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772704-2D3D-41C2-A425-6132BABF4FBC}"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E56E1AF-5AB2-4830-8EB3-F1BEC7294D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119183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C5CC169-8AB7-4A9E-BD8F-103BF3D6FCD5}"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79005F7-E778-498E-A3C9-783E828D9FF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964262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A8122BA-8220-4615-9DDE-5D703205C016}"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6DF17FD-6EFA-47F5-A69B-7598F1F4EC3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51888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4"/>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スライド番号プレースホルダー 3"/>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23F6BF6A-FEAB-4D44-BF9D-8BF96556D934}"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422608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5"/>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DE0A2F45-73C7-4D1B-BCD2-0A23F719E26B}"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911639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19"/>
            <a:ext cx="8420100" cy="1362075"/>
          </a:xfrm>
        </p:spPr>
        <p:txBody>
          <a:bodyPr/>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スライド番号プレースホルダー 3"/>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1D380A2F-2C3D-4EF6-9B4B-2668B9F9F519}"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3407872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9" y="1600205"/>
            <a:ext cx="43814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29210" y="1600205"/>
            <a:ext cx="43814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スライド番号プレースホルダー 4"/>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BDA99EAA-C29E-4C69-928B-C6D99CAAB0AE}"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4231473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384"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384"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B80AD375-3801-4C6A-959A-5A818BFF404F}"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1390308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スライド番号プレースホルダー 2"/>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38E08FDC-D3B1-42E8-8CCF-175F341845A2}"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2395258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CC24D6E0-0CB0-4CAB-97E0-CCAF5B46B626}"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1261108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3503" y="273057"/>
            <a:ext cx="553719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ー 4"/>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27A2BF63-B93D-48B9-B781-189BA7D94C52}"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4009073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p>
        </p:txBody>
      </p:sp>
      <p:sp>
        <p:nvSpPr>
          <p:cNvPr id="4" name="テキスト プレースホルダー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スライド番号プレースホルダー 4"/>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155B45D6-D405-43C2-ACD1-6718B66694D3}"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244212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619250"/>
            <a:ext cx="7429500" cy="1633538"/>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95700"/>
            <a:ext cx="7429500" cy="99060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348258" y="6356368"/>
            <a:ext cx="2228850" cy="365125"/>
          </a:xfrm>
          <a:prstGeom prst="rect">
            <a:avLst/>
          </a:prstGeom>
        </p:spPr>
        <p:txBody>
          <a:bodyPr/>
          <a:lstStyle/>
          <a:p>
            <a:fld id="{DF344220-8114-476B-BC6F-4DFCEFF613AE}" type="datetime1">
              <a:rPr kumimoji="1" lang="ja-JP" altLang="en-US" smtClean="0"/>
              <a:t>2020/4/3</a:t>
            </a:fld>
            <a:endParaRPr kumimoji="1" lang="ja-JP" altLang="en-US"/>
          </a:p>
        </p:txBody>
      </p:sp>
      <p:sp>
        <p:nvSpPr>
          <p:cNvPr id="5" name="フッター プレースホルダー 4"/>
          <p:cNvSpPr>
            <a:spLocks noGrp="1"/>
          </p:cNvSpPr>
          <p:nvPr>
            <p:ph type="ftr" sz="quarter" idx="11"/>
          </p:nvPr>
        </p:nvSpPr>
        <p:spPr>
          <a:xfrm>
            <a:off x="3281369" y="6356368"/>
            <a:ext cx="3343275" cy="365125"/>
          </a:xfrm>
          <a:prstGeom prst="rect">
            <a:avLst/>
          </a:prstGeom>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6" name="スライド番号プレースホルダー 5"/>
          <p:cNvSpPr>
            <a:spLocks noGrp="1"/>
          </p:cNvSpPr>
          <p:nvPr>
            <p:ph type="sldNum" sz="quarter" idx="12"/>
          </p:nvPr>
        </p:nvSpPr>
        <p:spPr>
          <a:xfrm>
            <a:off x="7328892" y="6356368"/>
            <a:ext cx="2228850" cy="365125"/>
          </a:xfrm>
        </p:spPr>
        <p:txBody>
          <a:bodyPr/>
          <a:lstStyle/>
          <a:p>
            <a:fld id="{3639EF8B-CF3A-4666-BA1A-1439184E9838}" type="slidenum">
              <a:rPr kumimoji="1" lang="ja-JP" altLang="en-US" smtClean="0"/>
              <a:t>‹#›</a:t>
            </a:fld>
            <a:endParaRPr kumimoji="1" lang="ja-JP" altLang="en-US"/>
          </a:p>
        </p:txBody>
      </p:sp>
    </p:spTree>
    <p:extLst>
      <p:ext uri="{BB962C8B-B14F-4D97-AF65-F5344CB8AC3E}">
        <p14:creationId xmlns:p14="http://schemas.microsoft.com/office/powerpoint/2010/main" val="74055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5"/>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1E3B2410-1A88-4466-BF62-B9933C9D533E}"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776460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26288" y="188913"/>
            <a:ext cx="2284412" cy="59372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73059" y="188913"/>
            <a:ext cx="6700838" cy="593725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スライド番号プレースホルダー 3"/>
          <p:cNvSpPr>
            <a:spLocks noGrp="1"/>
          </p:cNvSpPr>
          <p:nvPr>
            <p:ph type="sldNum" sz="quarter" idx="10"/>
          </p:nvPr>
        </p:nvSpPr>
        <p:spPr>
          <a:xfrm>
            <a:off x="7473950" y="6596082"/>
            <a:ext cx="2311400" cy="180975"/>
          </a:xfrm>
          <a:prstGeom prst="rect">
            <a:avLst/>
          </a:prstGeom>
        </p:spPr>
        <p:txBody>
          <a:bodyPr/>
          <a:lstStyle>
            <a:lvl1pPr>
              <a:defRPr/>
            </a:lvl1pPr>
          </a:lstStyle>
          <a:p>
            <a:pPr fontAlgn="base">
              <a:lnSpc>
                <a:spcPct val="140000"/>
              </a:lnSpc>
              <a:spcBef>
                <a:spcPct val="10000"/>
              </a:spcBef>
              <a:spcAft>
                <a:spcPct val="0"/>
              </a:spcAft>
            </a:pPr>
            <a:fld id="{DFFD2CDE-AE2E-4E16-97BF-08232C69189D}" type="slidenum">
              <a:rPr lang="en-US" altLang="ja-JP" sz="2200" b="1">
                <a:solidFill>
                  <a:srgbClr val="000000"/>
                </a:solidFill>
                <a:ea typeface="メイリオ" pitchFamily="50" charset="-128"/>
                <a:cs typeface="メイリオ" pitchFamily="50" charset="-128"/>
              </a:rPr>
              <a:pPr fontAlgn="base">
                <a:lnSpc>
                  <a:spcPct val="140000"/>
                </a:lnSpc>
                <a:spcBef>
                  <a:spcPct val="10000"/>
                </a:spcBef>
                <a:spcAft>
                  <a:spcPct val="0"/>
                </a:spcAft>
              </a:pPr>
              <a:t>‹#›</a:t>
            </a:fld>
            <a:endParaRPr lang="en-US" altLang="ja-JP" sz="2200" b="1">
              <a:solidFill>
                <a:srgbClr val="000000"/>
              </a:solidFill>
              <a:ea typeface="メイリオ" pitchFamily="50" charset="-128"/>
              <a:cs typeface="メイリオ" pitchFamily="50" charset="-128"/>
            </a:endParaRPr>
          </a:p>
        </p:txBody>
      </p:sp>
    </p:spTree>
    <p:extLst>
      <p:ext uri="{BB962C8B-B14F-4D97-AF65-F5344CB8AC3E}">
        <p14:creationId xmlns:p14="http://schemas.microsoft.com/office/powerpoint/2010/main" val="251775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4530"/>
            <a:ext cx="74295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AD58BB-0760-49BA-BE84-125BC3300D2C}" type="datetime1">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6" name="Slide Number Placeholder 5"/>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169411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FE5BC5-33CC-4ED1-B0BD-C547769FD183}" type="datetime1">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6" name="Slide Number Placeholder 5"/>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4123792284"/>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3" y="1712423"/>
            <a:ext cx="8543925"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3" y="4552653"/>
            <a:ext cx="8543925"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9EB80E-A1D5-40FD-9005-ABF49AE0D645}" type="datetime1">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6" name="Slide Number Placeholder 5"/>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1002420856"/>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6665" y="1828803"/>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8803"/>
            <a:ext cx="421005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E0C976-3EFA-4F23-9424-550933FB767B}" type="datetime1">
              <a:rPr kumimoji="1" lang="ja-JP" altLang="en-US" smtClean="0"/>
              <a:t>2020/4/3</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7" name="Slide Number Placeholder 6"/>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807498495"/>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6666" y="1681852"/>
            <a:ext cx="4189413"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86666" y="2507556"/>
            <a:ext cx="4189413"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23" y="1681851"/>
            <a:ext cx="421005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5014923" y="2507556"/>
            <a:ext cx="421005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9C80A72-1BBA-4F10-93A1-67582424B793}" type="datetime1">
              <a:rPr kumimoji="1" lang="ja-JP" altLang="en-US" smtClean="0"/>
              <a:t>2020/4/3</a:t>
            </a:fld>
            <a:endParaRPr kumimoji="1" lang="ja-JP" altLang="en-US"/>
          </a:p>
        </p:txBody>
      </p:sp>
      <p:sp>
        <p:nvSpPr>
          <p:cNvPr id="8" name="Footer Placeholder 7"/>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9" name="Slide Number Placeholder 8"/>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142176979"/>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744425-6C40-4974-BD55-A983CDC14002}" type="datetime1">
              <a:rPr kumimoji="1" lang="ja-JP" altLang="en-US" smtClean="0"/>
              <a:t>2020/4/3</a:t>
            </a:fld>
            <a:endParaRPr kumimoji="1" lang="ja-JP" altLang="en-US"/>
          </a:p>
        </p:txBody>
      </p:sp>
      <p:sp>
        <p:nvSpPr>
          <p:cNvPr id="4" name="Footer Placeholder 3"/>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5" name="Slide Number Placeholder 4"/>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631426731"/>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B4819-EBA6-48CE-B5F8-4023EFFB597F}" type="datetime1">
              <a:rPr kumimoji="1" lang="ja-JP" altLang="en-US" smtClean="0"/>
              <a:t>2020/4/3</a:t>
            </a:fld>
            <a:endParaRPr kumimoji="1" lang="ja-JP" altLang="en-US"/>
          </a:p>
        </p:txBody>
      </p:sp>
      <p:sp>
        <p:nvSpPr>
          <p:cNvPr id="3" name="Footer Placeholder 2"/>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4" name="Slide Number Placeholder 3"/>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2200062574"/>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3515" y="457206"/>
            <a:ext cx="3194685"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210053" y="990600"/>
            <a:ext cx="501491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3515" y="2057399"/>
            <a:ext cx="3194685"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916B216-C60D-411B-B97F-CC739FCFDE81}" type="datetime1">
              <a:rPr kumimoji="1" lang="ja-JP" altLang="en-US" smtClean="0"/>
              <a:t>2020/4/3</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7" name="Slide Number Placeholder 6"/>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3111794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white"/>
        <p:txBody>
          <a:bodyPr/>
          <a:lstStyle>
            <a:lvl1pPr>
              <a:defRPr baseline="0">
                <a:solidFill>
                  <a:srgbClr val="FFFFFF"/>
                </a:solidFill>
              </a:defRPr>
            </a:lvl1pPr>
          </a:lstStyle>
          <a:p>
            <a:r>
              <a:rPr kumimoji="1" lang="ja-JP" altLang="en-US"/>
              <a:t>マスター タイトルの書式設定</a:t>
            </a:r>
            <a:endParaRPr kumimoji="1" lang="ja-JP" altLang="en-US" dirty="0"/>
          </a:p>
        </p:txBody>
      </p:sp>
      <p:sp>
        <p:nvSpPr>
          <p:cNvPr id="5" name="Rectangle 4"/>
          <p:cNvSpPr>
            <a:spLocks noGrp="1" noChangeArrowheads="1"/>
          </p:cNvSpPr>
          <p:nvPr>
            <p:ph type="sldNum" sz="quarter" idx="4"/>
          </p:nvPr>
        </p:nvSpPr>
        <p:spPr bwMode="auto">
          <a:xfrm>
            <a:off x="7468196" y="661808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lnSpc>
                <a:spcPct val="100000"/>
              </a:lnSpc>
              <a:spcBef>
                <a:spcPct val="0"/>
              </a:spcBef>
              <a:defRPr kumimoji="0" sz="1200" b="0">
                <a:solidFill>
                  <a:srgbClr val="4D4D4D"/>
                </a:solidFill>
                <a:latin typeface="+mj-lt"/>
                <a:ea typeface="+mn-ea"/>
              </a:defRPr>
            </a:lvl1p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41379356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3515" y="457200"/>
            <a:ext cx="3194685"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4210053" y="990600"/>
            <a:ext cx="5014913"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83515" y="2057400"/>
            <a:ext cx="3194685"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107596-F8DE-49B2-9A28-59FAF7834F9C}" type="datetime1">
              <a:rPr kumimoji="1" lang="ja-JP" altLang="en-US" smtClean="0"/>
              <a:t>2020/4/3</a:t>
            </a:fld>
            <a:endParaRPr kumimoji="1" lang="ja-JP" altLang="en-US"/>
          </a:p>
        </p:txBody>
      </p:sp>
      <p:sp>
        <p:nvSpPr>
          <p:cNvPr id="6" name="Footer Placeholder 5"/>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7" name="Slide Number Placeholder 6"/>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3394876820"/>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A5229D-1BD5-412F-803A-FE8E6B8A9F86}" type="datetime1">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6" name="Slide Number Placeholder 5"/>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3234022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92" y="360362"/>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48" y="360368"/>
            <a:ext cx="6284119"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A2294E77-5C8D-4597-A2C3-6F6AB3AB23D9}" type="datetime1">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r>
              <a:rPr kumimoji="1" lang="ja-JP" altLang="en-US" smtClean="0"/>
              <a:t>日本保険・年金リスク学会 研究発表大会</a:t>
            </a:r>
            <a:r>
              <a:rPr kumimoji="1" lang="en-US" altLang="ja-JP" smtClean="0"/>
              <a:t>(2018)</a:t>
            </a:r>
            <a:endParaRPr kumimoji="1" lang="ja-JP" altLang="en-US"/>
          </a:p>
        </p:txBody>
      </p:sp>
      <p:sp>
        <p:nvSpPr>
          <p:cNvPr id="6" name="Slide Number Placeholder 5"/>
          <p:cNvSpPr>
            <a:spLocks noGrp="1"/>
          </p:cNvSpPr>
          <p:nvPr>
            <p:ph type="sldNum" sz="quarter" idx="12"/>
          </p:nvPr>
        </p:nvSpPr>
        <p:spPr/>
        <p:txBody>
          <a:body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3951117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
          <p:cNvSpPr>
            <a:spLocks noChangeArrowheads="1"/>
          </p:cNvSpPr>
          <p:nvPr/>
        </p:nvSpPr>
        <p:spPr bwMode="auto">
          <a:xfrm>
            <a:off x="271728" y="3573464"/>
            <a:ext cx="9362546" cy="71437"/>
          </a:xfrm>
          <a:prstGeom prst="rect">
            <a:avLst/>
          </a:prstGeom>
          <a:solidFill>
            <a:srgbClr val="3366CC"/>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5" name="Rectangle 3"/>
          <p:cNvSpPr>
            <a:spLocks noChangeArrowheads="1"/>
          </p:cNvSpPr>
          <p:nvPr/>
        </p:nvSpPr>
        <p:spPr bwMode="auto">
          <a:xfrm>
            <a:off x="507345" y="3429003"/>
            <a:ext cx="1480740" cy="144463"/>
          </a:xfrm>
          <a:prstGeom prst="rect">
            <a:avLst/>
          </a:prstGeom>
          <a:solidFill>
            <a:srgbClr val="99C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6" name="Rectangle 4"/>
          <p:cNvSpPr>
            <a:spLocks noChangeArrowheads="1"/>
          </p:cNvSpPr>
          <p:nvPr/>
        </p:nvSpPr>
        <p:spPr bwMode="auto">
          <a:xfrm>
            <a:off x="8970434" y="6453207"/>
            <a:ext cx="935567" cy="71437"/>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7" name="Rectangle 10"/>
          <p:cNvSpPr>
            <a:spLocks noChangeArrowheads="1"/>
          </p:cNvSpPr>
          <p:nvPr/>
        </p:nvSpPr>
        <p:spPr bwMode="auto">
          <a:xfrm>
            <a:off x="9634281" y="115888"/>
            <a:ext cx="154781" cy="144462"/>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8" name="Rectangle 11"/>
          <p:cNvSpPr>
            <a:spLocks noChangeArrowheads="1"/>
          </p:cNvSpPr>
          <p:nvPr/>
        </p:nvSpPr>
        <p:spPr bwMode="auto">
          <a:xfrm>
            <a:off x="9453706" y="115888"/>
            <a:ext cx="154781" cy="144462"/>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9" name="Rectangle 12"/>
          <p:cNvSpPr>
            <a:spLocks noChangeArrowheads="1"/>
          </p:cNvSpPr>
          <p:nvPr/>
        </p:nvSpPr>
        <p:spPr bwMode="auto">
          <a:xfrm>
            <a:off x="9634281" y="280988"/>
            <a:ext cx="154781" cy="144462"/>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grpSp>
        <p:nvGrpSpPr>
          <p:cNvPr id="10" name="Group 13"/>
          <p:cNvGrpSpPr>
            <a:grpSpLocks/>
          </p:cNvGrpSpPr>
          <p:nvPr/>
        </p:nvGrpSpPr>
        <p:grpSpPr bwMode="auto">
          <a:xfrm rot="10800000">
            <a:off x="92870" y="6465888"/>
            <a:ext cx="335360" cy="309562"/>
            <a:chOff x="113" y="4020"/>
            <a:chExt cx="195" cy="195"/>
          </a:xfrm>
        </p:grpSpPr>
        <p:sp>
          <p:nvSpPr>
            <p:cNvPr id="11" name="Rectangle 14"/>
            <p:cNvSpPr>
              <a:spLocks noChangeArrowheads="1"/>
            </p:cNvSpPr>
            <p:nvPr userDrawn="1"/>
          </p:nvSpPr>
          <p:spPr bwMode="auto">
            <a:xfrm>
              <a:off x="210" y="4020"/>
              <a:ext cx="90" cy="91"/>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12" name="Rectangle 15"/>
            <p:cNvSpPr>
              <a:spLocks noChangeArrowheads="1"/>
            </p:cNvSpPr>
            <p:nvPr userDrawn="1"/>
          </p:nvSpPr>
          <p:spPr bwMode="auto">
            <a:xfrm>
              <a:off x="105" y="4020"/>
              <a:ext cx="90" cy="91"/>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13" name="Rectangle 16"/>
            <p:cNvSpPr>
              <a:spLocks noChangeArrowheads="1"/>
            </p:cNvSpPr>
            <p:nvPr userDrawn="1"/>
          </p:nvSpPr>
          <p:spPr bwMode="auto">
            <a:xfrm>
              <a:off x="210" y="4124"/>
              <a:ext cx="90" cy="91"/>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grpSp>
      <p:sp>
        <p:nvSpPr>
          <p:cNvPr id="4101" name="Rectangle 5"/>
          <p:cNvSpPr>
            <a:spLocks noGrp="1" noChangeArrowheads="1"/>
          </p:cNvSpPr>
          <p:nvPr>
            <p:ph type="ctrTitle"/>
          </p:nvPr>
        </p:nvSpPr>
        <p:spPr>
          <a:xfrm>
            <a:off x="742950" y="2130444"/>
            <a:ext cx="8420100" cy="1470025"/>
          </a:xfrm>
        </p:spPr>
        <p:txBody>
          <a:bodyPr/>
          <a:lstStyle>
            <a:lvl1pPr algn="ctr">
              <a:defRPr sz="4400"/>
            </a:lvl1pPr>
          </a:lstStyle>
          <a:p>
            <a:r>
              <a:rPr lang="ja-JP" altLang="en-US"/>
              <a:t>マスター タイトルの書式設定</a:t>
            </a:r>
            <a:endParaRPr lang="ja-JP" altLang="en-US" dirty="0"/>
          </a:p>
        </p:txBody>
      </p:sp>
      <p:sp>
        <p:nvSpPr>
          <p:cNvPr id="4102" name="Rectangle 6"/>
          <p:cNvSpPr>
            <a:spLocks noGrp="1" noChangeArrowheads="1"/>
          </p:cNvSpPr>
          <p:nvPr>
            <p:ph type="subTitle" idx="1"/>
          </p:nvPr>
        </p:nvSpPr>
        <p:spPr>
          <a:xfrm>
            <a:off x="742951" y="3886200"/>
            <a:ext cx="8435637" cy="1752600"/>
          </a:xfrm>
        </p:spPr>
        <p:txBody>
          <a:bodyPr/>
          <a:lstStyle>
            <a:lvl1pPr marL="0" indent="0" algn="ctr">
              <a:buFont typeface="Wingdings" pitchFamily="2" charset="2"/>
              <a:buNone/>
              <a:defRPr b="0"/>
            </a:lvl1pPr>
          </a:lstStyle>
          <a:p>
            <a:r>
              <a:rPr lang="ja-JP" altLang="en-US"/>
              <a:t>マスター サブタイトルの書式設定</a:t>
            </a:r>
            <a:endParaRPr lang="ja-JP" altLang="en-US" dirty="0"/>
          </a:p>
        </p:txBody>
      </p:sp>
      <p:sp>
        <p:nvSpPr>
          <p:cNvPr id="14" name="Rectangle 7"/>
          <p:cNvSpPr>
            <a:spLocks noGrp="1" noChangeArrowheads="1"/>
          </p:cNvSpPr>
          <p:nvPr>
            <p:ph type="dt" sz="half" idx="10"/>
          </p:nvPr>
        </p:nvSpPr>
        <p:spPr/>
        <p:txBody>
          <a:bodyPr/>
          <a:lstStyle>
            <a:lvl1pPr>
              <a:defRPr dirty="0">
                <a:latin typeface="Calibri" pitchFamily="34" charset="0"/>
                <a:cs typeface="Calibri" pitchFamily="34" charset="0"/>
              </a:defRPr>
            </a:lvl1pPr>
          </a:lstStyle>
          <a:p>
            <a:fld id="{0D988A25-3B63-4239-89B5-C5C5CC9893F1}" type="datetime1">
              <a:rPr kumimoji="1" lang="ja-JP" altLang="en-US" smtClean="0"/>
              <a:t>2020/4/3</a:t>
            </a:fld>
            <a:endParaRPr kumimoji="1" lang="ja-JP" altLang="en-US"/>
          </a:p>
        </p:txBody>
      </p:sp>
      <p:sp>
        <p:nvSpPr>
          <p:cNvPr id="15" name="Rectangle 9"/>
          <p:cNvSpPr>
            <a:spLocks noGrp="1" noChangeArrowheads="1"/>
          </p:cNvSpPr>
          <p:nvPr>
            <p:ph type="sldNum" sz="quarter" idx="11"/>
          </p:nvPr>
        </p:nvSpPr>
        <p:spPr/>
        <p:txBody>
          <a:bodyPr/>
          <a:lstStyle>
            <a:lvl1pPr>
              <a:defRPr smtClean="0">
                <a:latin typeface="Calibri" pitchFamily="34" charset="0"/>
                <a:cs typeface="Calibri" pitchFamily="34" charset="0"/>
              </a:defRPr>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2231061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6506" y="260350"/>
            <a:ext cx="8892988" cy="1143000"/>
          </a:xfrm>
        </p:spPr>
        <p:txBody>
          <a:bodyPr/>
          <a:lstStyle>
            <a:lvl1pPr>
              <a:defRPr sz="3200"/>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p:txBody>
          <a:bodyPr/>
          <a:lstStyle>
            <a:lvl1pPr>
              <a:buFont typeface="Wingdings" pitchFamily="2" charset="2"/>
              <a:buChar char="p"/>
              <a:defRPr b="0"/>
            </a:lvl1pPr>
            <a:lvl2pPr>
              <a:buFont typeface="Wingdings" pitchFamily="2" charset="2"/>
              <a:buChar char="n"/>
              <a:defRPr/>
            </a:lvl2pPr>
            <a:lvl3pPr>
              <a:defRPr sz="1800"/>
            </a:lvl3pPr>
            <a:lvl4pPr>
              <a:defRPr sz="18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Rectangle 7"/>
          <p:cNvSpPr>
            <a:spLocks noGrp="1" noChangeArrowheads="1"/>
          </p:cNvSpPr>
          <p:nvPr>
            <p:ph type="dt" sz="half" idx="10"/>
          </p:nvPr>
        </p:nvSpPr>
        <p:spPr>
          <a:ln/>
        </p:spPr>
        <p:txBody>
          <a:bodyPr/>
          <a:lstStyle>
            <a:lvl1pPr>
              <a:defRPr/>
            </a:lvl1pPr>
          </a:lstStyle>
          <a:p>
            <a:fld id="{EEBA1225-2BA6-41B9-8A09-D8B67A9623D6}" type="datetime1">
              <a:rPr kumimoji="1" lang="ja-JP" altLang="en-US" smtClean="0"/>
              <a:t>2020/4/3</a:t>
            </a:fld>
            <a:endParaRPr kumimoji="1" lang="ja-JP" altLang="en-US"/>
          </a:p>
        </p:txBody>
      </p:sp>
      <p:sp>
        <p:nvSpPr>
          <p:cNvPr id="5" name="Rectangle 9"/>
          <p:cNvSpPr>
            <a:spLocks noGrp="1" noChangeArrowheads="1"/>
          </p:cNvSpPr>
          <p:nvPr>
            <p:ph type="sldNum" sz="quarter" idx="11"/>
          </p:nvPr>
        </p:nvSpPr>
        <p:spPr>
          <a:ln/>
        </p:spPr>
        <p:txBody>
          <a:bodyPr/>
          <a:lstStyle>
            <a:lvl1pPr>
              <a:defRPr b="0"/>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3055210301"/>
      </p:ext>
    </p:extLst>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9"/>
            <a:ext cx="84201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7"/>
          <p:cNvSpPr>
            <a:spLocks noGrp="1" noChangeArrowheads="1"/>
          </p:cNvSpPr>
          <p:nvPr>
            <p:ph type="dt" sz="half" idx="10"/>
          </p:nvPr>
        </p:nvSpPr>
        <p:spPr>
          <a:ln/>
        </p:spPr>
        <p:txBody>
          <a:bodyPr/>
          <a:lstStyle>
            <a:lvl1pPr>
              <a:defRPr/>
            </a:lvl1pPr>
          </a:lstStyle>
          <a:p>
            <a:fld id="{5743219E-2E78-49C2-BFE2-477B8CBE4EA9}" type="datetime1">
              <a:rPr kumimoji="1" lang="ja-JP" altLang="en-US" smtClean="0"/>
              <a:t>2020/4/3</a:t>
            </a:fld>
            <a:endParaRPr kumimoji="1" lang="ja-JP" altLang="en-US"/>
          </a:p>
        </p:txBody>
      </p:sp>
      <p:sp>
        <p:nvSpPr>
          <p:cNvPr id="5" name="Rectangle 9"/>
          <p:cNvSpPr>
            <a:spLocks noGrp="1" noChangeArrowheads="1"/>
          </p:cNvSpPr>
          <p:nvPr>
            <p:ph type="sldNum" sz="quarter" idx="11"/>
          </p:nvPr>
        </p:nvSpPr>
        <p:spPr>
          <a:ln/>
        </p:spPr>
        <p:txBody>
          <a:bodyPr/>
          <a:lstStyle>
            <a:lvl1pPr>
              <a:defRPr/>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3152835727"/>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9530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7"/>
          <p:cNvSpPr>
            <a:spLocks noGrp="1" noChangeArrowheads="1"/>
          </p:cNvSpPr>
          <p:nvPr>
            <p:ph type="dt" sz="half" idx="10"/>
          </p:nvPr>
        </p:nvSpPr>
        <p:spPr>
          <a:ln/>
        </p:spPr>
        <p:txBody>
          <a:bodyPr/>
          <a:lstStyle>
            <a:lvl1pPr>
              <a:defRPr/>
            </a:lvl1pPr>
          </a:lstStyle>
          <a:p>
            <a:fld id="{39937513-6A47-4DBF-9814-FEDC2475E3C4}" type="datetime1">
              <a:rPr kumimoji="1" lang="ja-JP" altLang="en-US" smtClean="0"/>
              <a:t>2020/4/3</a:t>
            </a:fld>
            <a:endParaRPr kumimoji="1" lang="ja-JP" altLang="en-US"/>
          </a:p>
        </p:txBody>
      </p:sp>
      <p:sp>
        <p:nvSpPr>
          <p:cNvPr id="6" name="Rectangle 9"/>
          <p:cNvSpPr>
            <a:spLocks noGrp="1" noChangeArrowheads="1"/>
          </p:cNvSpPr>
          <p:nvPr>
            <p:ph type="sldNum" sz="quarter" idx="11"/>
          </p:nvPr>
        </p:nvSpPr>
        <p:spPr>
          <a:ln/>
        </p:spPr>
        <p:txBody>
          <a:bodyPr/>
          <a:lstStyle>
            <a:lvl1pPr>
              <a:defRPr/>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784386545"/>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dt" sz="half" idx="10"/>
          </p:nvPr>
        </p:nvSpPr>
        <p:spPr>
          <a:ln/>
        </p:spPr>
        <p:txBody>
          <a:bodyPr/>
          <a:lstStyle>
            <a:lvl1pPr>
              <a:defRPr/>
            </a:lvl1pPr>
          </a:lstStyle>
          <a:p>
            <a:fld id="{FB0F5831-56CF-410C-964F-6287CC85C937}" type="datetime1">
              <a:rPr kumimoji="1" lang="ja-JP" altLang="en-US" smtClean="0"/>
              <a:t>2020/4/3</a:t>
            </a:fld>
            <a:endParaRPr kumimoji="1" lang="ja-JP" altLang="en-US"/>
          </a:p>
        </p:txBody>
      </p:sp>
      <p:sp>
        <p:nvSpPr>
          <p:cNvPr id="8" name="Rectangle 9"/>
          <p:cNvSpPr>
            <a:spLocks noGrp="1" noChangeArrowheads="1"/>
          </p:cNvSpPr>
          <p:nvPr>
            <p:ph type="sldNum" sz="quarter" idx="11"/>
          </p:nvPr>
        </p:nvSpPr>
        <p:spPr>
          <a:ln/>
        </p:spPr>
        <p:txBody>
          <a:bodyPr/>
          <a:lstStyle>
            <a:lvl1pPr>
              <a:defRPr/>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1846797847"/>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7"/>
          <p:cNvSpPr>
            <a:spLocks noGrp="1" noChangeArrowheads="1"/>
          </p:cNvSpPr>
          <p:nvPr>
            <p:ph type="dt" sz="half" idx="10"/>
          </p:nvPr>
        </p:nvSpPr>
        <p:spPr>
          <a:ln/>
        </p:spPr>
        <p:txBody>
          <a:bodyPr/>
          <a:lstStyle>
            <a:lvl1pPr>
              <a:defRPr/>
            </a:lvl1pPr>
          </a:lstStyle>
          <a:p>
            <a:fld id="{06DA7C49-373D-41C8-AE36-307D1901E833}" type="datetime1">
              <a:rPr kumimoji="1" lang="ja-JP" altLang="en-US" smtClean="0"/>
              <a:t>2020/4/3</a:t>
            </a:fld>
            <a:endParaRPr kumimoji="1" lang="ja-JP" altLang="en-US"/>
          </a:p>
        </p:txBody>
      </p:sp>
      <p:sp>
        <p:nvSpPr>
          <p:cNvPr id="4" name="Rectangle 9"/>
          <p:cNvSpPr>
            <a:spLocks noGrp="1" noChangeArrowheads="1"/>
          </p:cNvSpPr>
          <p:nvPr>
            <p:ph type="sldNum" sz="quarter" idx="11"/>
          </p:nvPr>
        </p:nvSpPr>
        <p:spPr>
          <a:ln/>
        </p:spPr>
        <p:txBody>
          <a:bodyPr/>
          <a:lstStyle>
            <a:lvl1pPr>
              <a:defRPr/>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1403201742"/>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fld id="{A681D595-9933-46E6-9181-0D40EB8A837A}" type="datetime1">
              <a:rPr kumimoji="1" lang="ja-JP" altLang="en-US" smtClean="0"/>
              <a:t>2020/4/3</a:t>
            </a:fld>
            <a:endParaRPr kumimoji="1" lang="ja-JP" altLang="en-US"/>
          </a:p>
        </p:txBody>
      </p:sp>
      <p:sp>
        <p:nvSpPr>
          <p:cNvPr id="3" name="Rectangle 9"/>
          <p:cNvSpPr>
            <a:spLocks noGrp="1" noChangeArrowheads="1"/>
          </p:cNvSpPr>
          <p:nvPr>
            <p:ph type="sldNum" sz="quarter" idx="11"/>
          </p:nvPr>
        </p:nvSpPr>
        <p:spPr>
          <a:ln/>
        </p:spPr>
        <p:txBody>
          <a:bodyPr/>
          <a:lstStyle>
            <a:lvl1pPr>
              <a:defRPr/>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217201636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Rectangle 4"/>
          <p:cNvSpPr>
            <a:spLocks noGrp="1" noChangeArrowheads="1"/>
          </p:cNvSpPr>
          <p:nvPr>
            <p:ph type="sldNum" sz="quarter" idx="4"/>
          </p:nvPr>
        </p:nvSpPr>
        <p:spPr bwMode="auto">
          <a:xfrm>
            <a:off x="7468196" y="661808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lnSpc>
                <a:spcPct val="100000"/>
              </a:lnSpc>
              <a:spcBef>
                <a:spcPct val="0"/>
              </a:spcBef>
              <a:defRPr kumimoji="0" sz="1200" b="0">
                <a:solidFill>
                  <a:srgbClr val="4D4D4D"/>
                </a:solidFill>
                <a:latin typeface="+mj-lt"/>
                <a:ea typeface="+mn-ea"/>
              </a:defRPr>
            </a:lvl1p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2325307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dt" sz="half" idx="10"/>
          </p:nvPr>
        </p:nvSpPr>
        <p:spPr>
          <a:ln/>
        </p:spPr>
        <p:txBody>
          <a:bodyPr/>
          <a:lstStyle>
            <a:lvl1pPr>
              <a:defRPr/>
            </a:lvl1pPr>
          </a:lstStyle>
          <a:p>
            <a:fld id="{5FB08DE3-78C2-4E13-8D5B-AC991CB96DD6}" type="datetime1">
              <a:rPr kumimoji="1" lang="ja-JP" altLang="en-US" smtClean="0"/>
              <a:t>2020/4/3</a:t>
            </a:fld>
            <a:endParaRPr kumimoji="1" lang="ja-JP" altLang="en-US"/>
          </a:p>
        </p:txBody>
      </p:sp>
      <p:sp>
        <p:nvSpPr>
          <p:cNvPr id="6" name="Rectangle 9"/>
          <p:cNvSpPr>
            <a:spLocks noGrp="1" noChangeArrowheads="1"/>
          </p:cNvSpPr>
          <p:nvPr>
            <p:ph type="sldNum" sz="quarter" idx="11"/>
          </p:nvPr>
        </p:nvSpPr>
        <p:spPr>
          <a:ln/>
        </p:spPr>
        <p:txBody>
          <a:bodyPr/>
          <a:lstStyle>
            <a:lvl1pPr>
              <a:defRPr/>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201682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7"/>
          <p:cNvSpPr>
            <a:spLocks noGrp="1" noChangeArrowheads="1"/>
          </p:cNvSpPr>
          <p:nvPr>
            <p:ph type="dt" sz="half" idx="10"/>
          </p:nvPr>
        </p:nvSpPr>
        <p:spPr>
          <a:ln/>
        </p:spPr>
        <p:txBody>
          <a:bodyPr/>
          <a:lstStyle>
            <a:lvl1pPr>
              <a:defRPr/>
            </a:lvl1pPr>
          </a:lstStyle>
          <a:p>
            <a:fld id="{B1E50C4B-1982-41C0-9AC3-A74E3B86EE35}" type="datetime1">
              <a:rPr kumimoji="1" lang="ja-JP" altLang="en-US" smtClean="0"/>
              <a:t>2020/4/3</a:t>
            </a:fld>
            <a:endParaRPr kumimoji="1" lang="ja-JP" altLang="en-US"/>
          </a:p>
        </p:txBody>
      </p:sp>
      <p:sp>
        <p:nvSpPr>
          <p:cNvPr id="6" name="Rectangle 9"/>
          <p:cNvSpPr>
            <a:spLocks noGrp="1" noChangeArrowheads="1"/>
          </p:cNvSpPr>
          <p:nvPr>
            <p:ph type="sldNum" sz="quarter" idx="11"/>
          </p:nvPr>
        </p:nvSpPr>
        <p:spPr>
          <a:ln/>
        </p:spPr>
        <p:txBody>
          <a:bodyPr/>
          <a:lstStyle>
            <a:lvl1pPr>
              <a:defRPr/>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459974310"/>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dt" sz="half" idx="10"/>
          </p:nvPr>
        </p:nvSpPr>
        <p:spPr>
          <a:ln/>
        </p:spPr>
        <p:txBody>
          <a:bodyPr/>
          <a:lstStyle>
            <a:lvl1pPr>
              <a:defRPr/>
            </a:lvl1pPr>
          </a:lstStyle>
          <a:p>
            <a:fld id="{B2E542C8-82DB-4181-B0A2-B7098A9A5C0F}" type="datetime1">
              <a:rPr kumimoji="1" lang="ja-JP" altLang="en-US" smtClean="0"/>
              <a:t>2020/4/3</a:t>
            </a:fld>
            <a:endParaRPr kumimoji="1" lang="ja-JP" altLang="en-US"/>
          </a:p>
        </p:txBody>
      </p:sp>
      <p:sp>
        <p:nvSpPr>
          <p:cNvPr id="5" name="Rectangle 9"/>
          <p:cNvSpPr>
            <a:spLocks noGrp="1" noChangeArrowheads="1"/>
          </p:cNvSpPr>
          <p:nvPr>
            <p:ph type="sldNum" sz="quarter" idx="11"/>
          </p:nvPr>
        </p:nvSpPr>
        <p:spPr>
          <a:ln/>
        </p:spPr>
        <p:txBody>
          <a:bodyPr/>
          <a:lstStyle>
            <a:lvl1pPr>
              <a:defRPr/>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33017135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60356"/>
            <a:ext cx="2228850" cy="586581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495300" y="260356"/>
            <a:ext cx="6521450" cy="586581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7"/>
          <p:cNvSpPr>
            <a:spLocks noGrp="1" noChangeArrowheads="1"/>
          </p:cNvSpPr>
          <p:nvPr>
            <p:ph type="dt" sz="half" idx="10"/>
          </p:nvPr>
        </p:nvSpPr>
        <p:spPr>
          <a:ln/>
        </p:spPr>
        <p:txBody>
          <a:bodyPr/>
          <a:lstStyle>
            <a:lvl1pPr>
              <a:defRPr/>
            </a:lvl1pPr>
          </a:lstStyle>
          <a:p>
            <a:fld id="{E291B9D5-8938-457A-8199-8211F61BF3C6}" type="datetime1">
              <a:rPr kumimoji="1" lang="ja-JP" altLang="en-US" smtClean="0"/>
              <a:t>2020/4/3</a:t>
            </a:fld>
            <a:endParaRPr kumimoji="1" lang="ja-JP" altLang="en-US"/>
          </a:p>
        </p:txBody>
      </p:sp>
      <p:sp>
        <p:nvSpPr>
          <p:cNvPr id="5" name="Rectangle 9"/>
          <p:cNvSpPr>
            <a:spLocks noGrp="1" noChangeArrowheads="1"/>
          </p:cNvSpPr>
          <p:nvPr>
            <p:ph type="sldNum" sz="quarter" idx="11"/>
          </p:nvPr>
        </p:nvSpPr>
        <p:spPr>
          <a:ln/>
        </p:spPr>
        <p:txBody>
          <a:bodyPr/>
          <a:lstStyle>
            <a:lvl1pPr>
              <a:defRPr/>
            </a:lvl1pPr>
          </a:lstStyle>
          <a:p>
            <a:fld id="{20635711-481B-4415-A823-5346779FA4DC}" type="slidenum">
              <a:rPr kumimoji="1" lang="ja-JP" altLang="en-US" smtClean="0"/>
              <a:t>‹#›</a:t>
            </a:fld>
            <a:endParaRPr kumimoji="1" lang="ja-JP" altLang="en-US"/>
          </a:p>
        </p:txBody>
      </p:sp>
    </p:spTree>
    <p:extLst>
      <p:ext uri="{BB962C8B-B14F-4D97-AF65-F5344CB8AC3E}">
        <p14:creationId xmlns:p14="http://schemas.microsoft.com/office/powerpoint/2010/main" val="29824478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238250" y="1122363"/>
            <a:ext cx="74295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solidFill>
                  <a:prstClr val="black">
                    <a:tint val="75000"/>
                  </a:prstClr>
                </a:solidFill>
              </a:rPr>
              <a:pPr>
                <a:defRPr/>
              </a:pPr>
              <a:t>03/04/2020</a:t>
            </a:fld>
            <a:endParaRPr lang="fr-FR">
              <a:solidFill>
                <a:prstClr val="black">
                  <a:tint val="75000"/>
                </a:prstClr>
              </a:solidFill>
            </a:endParaRPr>
          </a:p>
        </p:txBody>
      </p:sp>
      <p:sp>
        <p:nvSpPr>
          <p:cNvPr id="6" name="Espace réservé du pied de page 4">
            <a:extLst>
              <a:ext uri="{FF2B5EF4-FFF2-40B4-BE49-F238E27FC236}">
                <a16:creationId xmlns=""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a:extLst>
              <a:ext uri="{FF2B5EF4-FFF2-40B4-BE49-F238E27FC236}">
                <a16:creationId xmlns=""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63223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solidFill>
                  <a:prstClr val="black">
                    <a:tint val="75000"/>
                  </a:prstClr>
                </a:solidFill>
              </a:rPr>
              <a:pPr>
                <a:defRPr/>
              </a:pPr>
              <a:t>03/04/2020</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1514580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75883" y="1709743"/>
            <a:ext cx="8543925"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75883" y="4589480"/>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solidFill>
                  <a:prstClr val="black">
                    <a:tint val="75000"/>
                  </a:prstClr>
                </a:solidFill>
              </a:rPr>
              <a:pPr>
                <a:defRPr/>
              </a:pPr>
              <a:t>03/04/2020</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648724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81038" y="1825625"/>
            <a:ext cx="421005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5014913" y="1825625"/>
            <a:ext cx="421005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solidFill>
                  <a:prstClr val="black">
                    <a:tint val="75000"/>
                  </a:prstClr>
                </a:solidFill>
              </a:rPr>
              <a:pPr>
                <a:defRPr/>
              </a:pPr>
              <a:t>03/04/2020</a:t>
            </a:fld>
            <a:endParaRPr lang="fr-FR">
              <a:solidFill>
                <a:prstClr val="black">
                  <a:tint val="75000"/>
                </a:prstClr>
              </a:solidFill>
            </a:endParaRPr>
          </a:p>
        </p:txBody>
      </p:sp>
      <p:sp>
        <p:nvSpPr>
          <p:cNvPr id="6" name="Espace réservé du pied de page 4">
            <a:extLst>
              <a:ext uri="{FF2B5EF4-FFF2-40B4-BE49-F238E27FC236}">
                <a16:creationId xmlns=""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a:extLst>
              <a:ext uri="{FF2B5EF4-FFF2-40B4-BE49-F238E27FC236}">
                <a16:creationId xmlns=""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749162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82331" y="365129"/>
            <a:ext cx="8543925" cy="1325563"/>
          </a:xfrm>
        </p:spPr>
        <p:txBody>
          <a:bodyPr/>
          <a:lstStyle/>
          <a:p>
            <a:r>
              <a:rPr lang="fr-FR"/>
              <a:t>Modifiez le style du titre</a:t>
            </a:r>
          </a:p>
        </p:txBody>
      </p:sp>
      <p:sp>
        <p:nvSpPr>
          <p:cNvPr id="3" name="Espace réservé du texte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82328" y="2505075"/>
            <a:ext cx="4190702"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14913" y="2505075"/>
            <a:ext cx="4211340"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solidFill>
                  <a:prstClr val="black">
                    <a:tint val="75000"/>
                  </a:prstClr>
                </a:solidFill>
              </a:rPr>
              <a:pPr>
                <a:defRPr/>
              </a:pPr>
              <a:t>03/04/2020</a:t>
            </a:fld>
            <a:endParaRPr lang="fr-FR">
              <a:solidFill>
                <a:prstClr val="black">
                  <a:tint val="75000"/>
                </a:prstClr>
              </a:solidFill>
            </a:endParaRPr>
          </a:p>
        </p:txBody>
      </p:sp>
      <p:sp>
        <p:nvSpPr>
          <p:cNvPr id="8" name="Espace réservé du pied de page 4">
            <a:extLst>
              <a:ext uri="{FF2B5EF4-FFF2-40B4-BE49-F238E27FC236}">
                <a16:creationId xmlns=""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a:extLst>
              <a:ext uri="{FF2B5EF4-FFF2-40B4-BE49-F238E27FC236}">
                <a16:creationId xmlns=""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265795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solidFill>
                  <a:prstClr val="black">
                    <a:tint val="75000"/>
                  </a:prstClr>
                </a:solidFill>
              </a:rPr>
              <a:pPr>
                <a:defRPr/>
              </a:pPr>
              <a:t>03/04/2020</a:t>
            </a:fld>
            <a:endParaRPr lang="fr-FR">
              <a:solidFill>
                <a:prstClr val="black">
                  <a:tint val="75000"/>
                </a:prstClr>
              </a:solidFill>
            </a:endParaRPr>
          </a:p>
        </p:txBody>
      </p:sp>
      <p:sp>
        <p:nvSpPr>
          <p:cNvPr id="4" name="Espace réservé du pied de page 4">
            <a:extLst>
              <a:ext uri="{FF2B5EF4-FFF2-40B4-BE49-F238E27FC236}">
                <a16:creationId xmlns=""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a:extLst>
              <a:ext uri="{FF2B5EF4-FFF2-40B4-BE49-F238E27FC236}">
                <a16:creationId xmlns=""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52138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5" name="Rectangle 4"/>
          <p:cNvSpPr>
            <a:spLocks noGrp="1" noChangeArrowheads="1"/>
          </p:cNvSpPr>
          <p:nvPr>
            <p:ph type="sldNum" sz="quarter" idx="4"/>
          </p:nvPr>
        </p:nvSpPr>
        <p:spPr bwMode="auto">
          <a:xfrm>
            <a:off x="7468196" y="661808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lnSpc>
                <a:spcPct val="100000"/>
              </a:lnSpc>
              <a:spcBef>
                <a:spcPct val="0"/>
              </a:spcBef>
              <a:defRPr kumimoji="0" sz="1200" b="0">
                <a:solidFill>
                  <a:srgbClr val="4D4D4D"/>
                </a:solidFill>
                <a:latin typeface="+mj-lt"/>
                <a:ea typeface="+mn-ea"/>
              </a:defRPr>
            </a:lvl1p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516795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solidFill>
                  <a:prstClr val="black">
                    <a:tint val="75000"/>
                  </a:prstClr>
                </a:solidFill>
              </a:rPr>
              <a:pPr>
                <a:defRPr/>
              </a:pPr>
              <a:t>03/04/2020</a:t>
            </a:fld>
            <a:endParaRPr lang="fr-FR">
              <a:solidFill>
                <a:prstClr val="black">
                  <a:tint val="75000"/>
                </a:prstClr>
              </a:solidFill>
            </a:endParaRPr>
          </a:p>
        </p:txBody>
      </p:sp>
      <p:sp>
        <p:nvSpPr>
          <p:cNvPr id="3" name="Espace réservé du pied de page 4">
            <a:extLst>
              <a:ext uri="{FF2B5EF4-FFF2-40B4-BE49-F238E27FC236}">
                <a16:creationId xmlns=""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a:extLst>
              <a:ext uri="{FF2B5EF4-FFF2-40B4-BE49-F238E27FC236}">
                <a16:creationId xmlns=""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563469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332" y="457200"/>
            <a:ext cx="3194943"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211341" y="987431"/>
            <a:ext cx="5014913"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solidFill>
                  <a:prstClr val="black">
                    <a:tint val="75000"/>
                  </a:prstClr>
                </a:solidFill>
              </a:rPr>
              <a:pPr>
                <a:defRPr/>
              </a:pPr>
              <a:t>03/04/2020</a:t>
            </a:fld>
            <a:endParaRPr lang="fr-FR">
              <a:solidFill>
                <a:prstClr val="black">
                  <a:tint val="75000"/>
                </a:prstClr>
              </a:solidFill>
            </a:endParaRPr>
          </a:p>
        </p:txBody>
      </p:sp>
      <p:sp>
        <p:nvSpPr>
          <p:cNvPr id="6" name="Espace réservé du pied de page 4">
            <a:extLst>
              <a:ext uri="{FF2B5EF4-FFF2-40B4-BE49-F238E27FC236}">
                <a16:creationId xmlns=""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a:extLst>
              <a:ext uri="{FF2B5EF4-FFF2-40B4-BE49-F238E27FC236}">
                <a16:creationId xmlns=""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393346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332" y="457200"/>
            <a:ext cx="3194943"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211341" y="987431"/>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solidFill>
                  <a:prstClr val="black">
                    <a:tint val="75000"/>
                  </a:prstClr>
                </a:solidFill>
              </a:rPr>
              <a:pPr>
                <a:defRPr/>
              </a:pPr>
              <a:t>03/04/2020</a:t>
            </a:fld>
            <a:endParaRPr lang="fr-FR">
              <a:solidFill>
                <a:prstClr val="black">
                  <a:tint val="75000"/>
                </a:prstClr>
              </a:solidFill>
            </a:endParaRPr>
          </a:p>
        </p:txBody>
      </p:sp>
      <p:sp>
        <p:nvSpPr>
          <p:cNvPr id="6" name="Espace réservé du pied de page 4">
            <a:extLst>
              <a:ext uri="{FF2B5EF4-FFF2-40B4-BE49-F238E27FC236}">
                <a16:creationId xmlns=""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a:extLst>
              <a:ext uri="{FF2B5EF4-FFF2-40B4-BE49-F238E27FC236}">
                <a16:creationId xmlns=""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66791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solidFill>
                  <a:prstClr val="black">
                    <a:tint val="75000"/>
                  </a:prstClr>
                </a:solidFill>
              </a:rPr>
              <a:pPr>
                <a:defRPr/>
              </a:pPr>
              <a:t>03/04/2020</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347231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88988" y="365125"/>
            <a:ext cx="2135981"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1044" y="365125"/>
            <a:ext cx="6284119"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solidFill>
                  <a:prstClr val="black">
                    <a:tint val="75000"/>
                  </a:prstClr>
                </a:solidFill>
              </a:rPr>
              <a:pPr>
                <a:defRPr/>
              </a:pPr>
              <a:t>03/04/2020</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247055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238250" y="1122363"/>
            <a:ext cx="74295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AACCE888-5CD8-4F9F-8BD9-493F83F26F4E}" type="datetimeFigureOut">
              <a:rPr lang="fr-FR">
                <a:solidFill>
                  <a:prstClr val="black">
                    <a:tint val="75000"/>
                  </a:prstClr>
                </a:solidFill>
              </a:rPr>
              <a:pPr>
                <a:defRPr/>
              </a:pPr>
              <a:t>03/04/2020</a:t>
            </a:fld>
            <a:endParaRPr lang="fr-FR">
              <a:solidFill>
                <a:prstClr val="black">
                  <a:tint val="75000"/>
                </a:prstClr>
              </a:solidFill>
            </a:endParaRPr>
          </a:p>
        </p:txBody>
      </p:sp>
      <p:sp>
        <p:nvSpPr>
          <p:cNvPr id="6" name="Espace réservé du pied de page 4">
            <a:extLst>
              <a:ext uri="{FF2B5EF4-FFF2-40B4-BE49-F238E27FC236}">
                <a16:creationId xmlns=""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a:extLst>
              <a:ext uri="{FF2B5EF4-FFF2-40B4-BE49-F238E27FC236}">
                <a16:creationId xmlns=""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7701209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6B2C78B-EF8E-4E68-B0D7-C7A13DA863BB}" type="datetimeFigureOut">
              <a:rPr lang="fr-FR">
                <a:solidFill>
                  <a:prstClr val="black">
                    <a:tint val="75000"/>
                  </a:prstClr>
                </a:solidFill>
              </a:rPr>
              <a:pPr>
                <a:defRPr/>
              </a:pPr>
              <a:t>03/04/2020</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4145570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75883" y="1709743"/>
            <a:ext cx="8543925"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75883"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91FC5539-49DF-4F8E-A294-17F267D11BB5}" type="datetimeFigureOut">
              <a:rPr lang="fr-FR">
                <a:solidFill>
                  <a:prstClr val="black">
                    <a:tint val="75000"/>
                  </a:prstClr>
                </a:solidFill>
              </a:rPr>
              <a:pPr>
                <a:defRPr/>
              </a:pPr>
              <a:t>03/04/2020</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8865426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81038" y="1825625"/>
            <a:ext cx="421005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5014913" y="1825625"/>
            <a:ext cx="421005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A54C3E3B-4FAC-4BBD-85C5-DF26FFBA9F6C}" type="datetimeFigureOut">
              <a:rPr lang="fr-FR">
                <a:solidFill>
                  <a:prstClr val="black">
                    <a:tint val="75000"/>
                  </a:prstClr>
                </a:solidFill>
              </a:rPr>
              <a:pPr>
                <a:defRPr/>
              </a:pPr>
              <a:t>03/04/2020</a:t>
            </a:fld>
            <a:endParaRPr lang="fr-FR">
              <a:solidFill>
                <a:prstClr val="black">
                  <a:tint val="75000"/>
                </a:prstClr>
              </a:solidFill>
            </a:endParaRPr>
          </a:p>
        </p:txBody>
      </p:sp>
      <p:sp>
        <p:nvSpPr>
          <p:cNvPr id="6" name="Espace réservé du pied de page 4">
            <a:extLst>
              <a:ext uri="{FF2B5EF4-FFF2-40B4-BE49-F238E27FC236}">
                <a16:creationId xmlns=""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a:extLst>
              <a:ext uri="{FF2B5EF4-FFF2-40B4-BE49-F238E27FC236}">
                <a16:creationId xmlns=""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720234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82331" y="365126"/>
            <a:ext cx="8543925" cy="1325563"/>
          </a:xfrm>
        </p:spPr>
        <p:txBody>
          <a:bodyPr/>
          <a:lstStyle/>
          <a:p>
            <a:r>
              <a:rPr lang="fr-FR"/>
              <a:t>Modifiez le style du titre</a:t>
            </a:r>
          </a:p>
        </p:txBody>
      </p:sp>
      <p:sp>
        <p:nvSpPr>
          <p:cNvPr id="3" name="Espace réservé du texte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82328" y="2505075"/>
            <a:ext cx="4190702"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14913" y="2505075"/>
            <a:ext cx="4211340"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A9D1E13C-35E2-4FFA-BC05-28D359F21704}" type="datetimeFigureOut">
              <a:rPr lang="fr-FR">
                <a:solidFill>
                  <a:prstClr val="black">
                    <a:tint val="75000"/>
                  </a:prstClr>
                </a:solidFill>
              </a:rPr>
              <a:pPr>
                <a:defRPr/>
              </a:pPr>
              <a:t>03/04/2020</a:t>
            </a:fld>
            <a:endParaRPr lang="fr-FR">
              <a:solidFill>
                <a:prstClr val="black">
                  <a:tint val="75000"/>
                </a:prstClr>
              </a:solidFill>
            </a:endParaRPr>
          </a:p>
        </p:txBody>
      </p:sp>
      <p:sp>
        <p:nvSpPr>
          <p:cNvPr id="8" name="Espace réservé du pied de page 4">
            <a:extLst>
              <a:ext uri="{FF2B5EF4-FFF2-40B4-BE49-F238E27FC236}">
                <a16:creationId xmlns=""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9" name="Espace réservé du numéro de diapositive 5">
            <a:extLst>
              <a:ext uri="{FF2B5EF4-FFF2-40B4-BE49-F238E27FC236}">
                <a16:creationId xmlns=""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7211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Rectangle 4"/>
          <p:cNvSpPr>
            <a:spLocks noGrp="1" noChangeArrowheads="1"/>
          </p:cNvSpPr>
          <p:nvPr>
            <p:ph type="sldNum" sz="quarter" idx="4"/>
          </p:nvPr>
        </p:nvSpPr>
        <p:spPr bwMode="auto">
          <a:xfrm>
            <a:off x="7468196" y="661808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lnSpc>
                <a:spcPct val="100000"/>
              </a:lnSpc>
              <a:spcBef>
                <a:spcPct val="0"/>
              </a:spcBef>
              <a:defRPr kumimoji="0" sz="1200" b="0">
                <a:solidFill>
                  <a:srgbClr val="4D4D4D"/>
                </a:solidFill>
                <a:latin typeface="+mj-lt"/>
                <a:ea typeface="+mn-ea"/>
              </a:defRPr>
            </a:lvl1p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528221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0322BAB9-C2E9-42DB-B46B-B058539EC13B}" type="datetimeFigureOut">
              <a:rPr lang="fr-FR">
                <a:solidFill>
                  <a:prstClr val="black">
                    <a:tint val="75000"/>
                  </a:prstClr>
                </a:solidFill>
              </a:rPr>
              <a:pPr>
                <a:defRPr/>
              </a:pPr>
              <a:t>03/04/2020</a:t>
            </a:fld>
            <a:endParaRPr lang="fr-FR">
              <a:solidFill>
                <a:prstClr val="black">
                  <a:tint val="75000"/>
                </a:prstClr>
              </a:solidFill>
            </a:endParaRPr>
          </a:p>
        </p:txBody>
      </p:sp>
      <p:sp>
        <p:nvSpPr>
          <p:cNvPr id="4" name="Espace réservé du pied de page 4">
            <a:extLst>
              <a:ext uri="{FF2B5EF4-FFF2-40B4-BE49-F238E27FC236}">
                <a16:creationId xmlns=""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5" name="Espace réservé du numéro de diapositive 5">
            <a:extLst>
              <a:ext uri="{FF2B5EF4-FFF2-40B4-BE49-F238E27FC236}">
                <a16:creationId xmlns=""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778421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2B7493C9-CB77-4805-9721-6CB367C49377}" type="datetimeFigureOut">
              <a:rPr lang="fr-FR">
                <a:solidFill>
                  <a:prstClr val="black">
                    <a:tint val="75000"/>
                  </a:prstClr>
                </a:solidFill>
              </a:rPr>
              <a:pPr>
                <a:defRPr/>
              </a:pPr>
              <a:t>03/04/2020</a:t>
            </a:fld>
            <a:endParaRPr lang="fr-FR">
              <a:solidFill>
                <a:prstClr val="black">
                  <a:tint val="75000"/>
                </a:prstClr>
              </a:solidFill>
            </a:endParaRPr>
          </a:p>
        </p:txBody>
      </p:sp>
      <p:sp>
        <p:nvSpPr>
          <p:cNvPr id="3" name="Espace réservé du pied de page 4">
            <a:extLst>
              <a:ext uri="{FF2B5EF4-FFF2-40B4-BE49-F238E27FC236}">
                <a16:creationId xmlns=""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a:extLst>
              <a:ext uri="{FF2B5EF4-FFF2-40B4-BE49-F238E27FC236}">
                <a16:creationId xmlns=""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095255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332" y="457200"/>
            <a:ext cx="3194943"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4211340" y="987426"/>
            <a:ext cx="5014913"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34838CF5-8253-401B-A4F7-88C87B90984C}" type="datetimeFigureOut">
              <a:rPr lang="fr-FR">
                <a:solidFill>
                  <a:prstClr val="black">
                    <a:tint val="75000"/>
                  </a:prstClr>
                </a:solidFill>
              </a:rPr>
              <a:pPr>
                <a:defRPr/>
              </a:pPr>
              <a:t>03/04/2020</a:t>
            </a:fld>
            <a:endParaRPr lang="fr-FR">
              <a:solidFill>
                <a:prstClr val="black">
                  <a:tint val="75000"/>
                </a:prstClr>
              </a:solidFill>
            </a:endParaRPr>
          </a:p>
        </p:txBody>
      </p:sp>
      <p:sp>
        <p:nvSpPr>
          <p:cNvPr id="6" name="Espace réservé du pied de page 4">
            <a:extLst>
              <a:ext uri="{FF2B5EF4-FFF2-40B4-BE49-F238E27FC236}">
                <a16:creationId xmlns=""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a:extLst>
              <a:ext uri="{FF2B5EF4-FFF2-40B4-BE49-F238E27FC236}">
                <a16:creationId xmlns=""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21448469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2332" y="457200"/>
            <a:ext cx="3194943"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4211340" y="987426"/>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C70087A2-5D24-4175-B9C4-6986950AB636}" type="datetimeFigureOut">
              <a:rPr lang="fr-FR">
                <a:solidFill>
                  <a:prstClr val="black">
                    <a:tint val="75000"/>
                  </a:prstClr>
                </a:solidFill>
              </a:rPr>
              <a:pPr>
                <a:defRPr/>
              </a:pPr>
              <a:t>03/04/2020</a:t>
            </a:fld>
            <a:endParaRPr lang="fr-FR">
              <a:solidFill>
                <a:prstClr val="black">
                  <a:tint val="75000"/>
                </a:prstClr>
              </a:solidFill>
            </a:endParaRPr>
          </a:p>
        </p:txBody>
      </p:sp>
      <p:sp>
        <p:nvSpPr>
          <p:cNvPr id="6" name="Espace réservé du pied de page 4">
            <a:extLst>
              <a:ext uri="{FF2B5EF4-FFF2-40B4-BE49-F238E27FC236}">
                <a16:creationId xmlns=""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7" name="Espace réservé du numéro de diapositive 5">
            <a:extLst>
              <a:ext uri="{FF2B5EF4-FFF2-40B4-BE49-F238E27FC236}">
                <a16:creationId xmlns=""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40839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5C0BDBAD-C606-4EA5-A276-C0345295937C}" type="datetimeFigureOut">
              <a:rPr lang="fr-FR">
                <a:solidFill>
                  <a:prstClr val="black">
                    <a:tint val="75000"/>
                  </a:prstClr>
                </a:solidFill>
              </a:rPr>
              <a:pPr>
                <a:defRPr/>
              </a:pPr>
              <a:t>03/04/2020</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3364495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88988" y="365125"/>
            <a:ext cx="2135981"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1044" y="365125"/>
            <a:ext cx="6284119"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92B5AF97-D67E-4F79-8B12-F23C33D5C3F7}" type="datetimeFigureOut">
              <a:rPr lang="fr-FR">
                <a:solidFill>
                  <a:prstClr val="black">
                    <a:tint val="75000"/>
                  </a:prstClr>
                </a:solidFill>
              </a:rPr>
              <a:pPr>
                <a:defRPr/>
              </a:pPr>
              <a:t>03/04/2020</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solidFill>
                  <a:prstClr val="black">
                    <a:tint val="75000"/>
                  </a:prstClr>
                </a:solidFill>
              </a:rPr>
              <a:pPr>
                <a:defRPr/>
              </a:pPr>
              <a:t>‹#›</a:t>
            </a:fld>
            <a:endParaRPr lang="fr-FR">
              <a:solidFill>
                <a:prstClr val="black">
                  <a:tint val="75000"/>
                </a:prstClr>
              </a:solidFill>
            </a:endParaRPr>
          </a:p>
        </p:txBody>
      </p:sp>
    </p:spTree>
    <p:extLst>
      <p:ext uri="{BB962C8B-B14F-4D97-AF65-F5344CB8AC3E}">
        <p14:creationId xmlns:p14="http://schemas.microsoft.com/office/powerpoint/2010/main" val="10770842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8"/>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5604CD2-C9D9-49E4-98B4-B52578CC74F2}"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332CC87-FCC0-42DE-B661-D65129A68FE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6035483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4" name="直線コネクタ 3"/>
          <p:cNvCxnSpPr/>
          <p:nvPr userDrawn="1"/>
        </p:nvCxnSpPr>
        <p:spPr>
          <a:xfrm>
            <a:off x="0" y="667046"/>
            <a:ext cx="6887766"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8435581" y="6309320"/>
            <a:ext cx="1470421"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0" y="116632"/>
            <a:ext cx="8915400" cy="511156"/>
          </a:xfrm>
        </p:spPr>
        <p:txBody>
          <a:bodyPr>
            <a:normAutofit/>
          </a:bodyPr>
          <a:lstStyle>
            <a:lvl1pPr algn="l">
              <a:defRPr sz="24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64312" y="1357298"/>
            <a:ext cx="8915400" cy="4525963"/>
          </a:xfrm>
        </p:spPr>
        <p:txBody>
          <a:bodyPr>
            <a:normAutofit/>
          </a:bodyPr>
          <a:lstStyle>
            <a:lvl1pPr>
              <a:buNone/>
              <a:defRPr sz="2000"/>
            </a:lvl1pPr>
            <a:lvl2pPr>
              <a:defRPr sz="2000"/>
            </a:lvl2pPr>
            <a:lvl3pPr>
              <a:defRPr sz="2000"/>
            </a:lvl3pPr>
            <a:lvl4pPr>
              <a:defRPr sz="2000"/>
            </a:lvl4pPr>
            <a:lvl5pPr>
              <a:defRPr sz="2000"/>
            </a:lvl5pPr>
          </a:lstStyle>
          <a:p>
            <a:pPr lvl="0"/>
            <a:r>
              <a:rPr lang="ja-JP" altLang="en-US" dirty="0" smtClean="0"/>
              <a:t>マスタ テキストの書式設定</a:t>
            </a:r>
          </a:p>
        </p:txBody>
      </p:sp>
      <p:sp>
        <p:nvSpPr>
          <p:cNvPr id="6" name="スライド番号プレースホルダ 5"/>
          <p:cNvSpPr>
            <a:spLocks noGrp="1"/>
          </p:cNvSpPr>
          <p:nvPr>
            <p:ph type="sldNum" sz="quarter" idx="10"/>
          </p:nvPr>
        </p:nvSpPr>
        <p:spPr>
          <a:xfrm>
            <a:off x="8435581" y="6286513"/>
            <a:ext cx="1470421" cy="365125"/>
          </a:xfrm>
        </p:spPr>
        <p:txBody>
          <a:bodyPr/>
          <a:lstStyle>
            <a:lvl1pPr algn="ctr">
              <a:defRPr sz="2000" b="1">
                <a:solidFill>
                  <a:schemeClr val="accent1">
                    <a:lumMod val="75000"/>
                  </a:schemeClr>
                </a:solidFill>
              </a:defRPr>
            </a:lvl1pPr>
          </a:lstStyle>
          <a:p>
            <a:pPr>
              <a:defRPr/>
            </a:pPr>
            <a:fld id="{18239C83-D7B9-4959-ADBC-B8C18D16C624}" type="slidenum">
              <a:rPr lang="ja-JP" altLang="en-US">
                <a:solidFill>
                  <a:srgbClr val="4F81BD">
                    <a:lumMod val="75000"/>
                  </a:srgbClr>
                </a:solidFill>
              </a:rPr>
              <a:pPr>
                <a:defRPr/>
              </a:pPr>
              <a:t>‹#›</a:t>
            </a:fld>
            <a:endParaRPr lang="ja-JP" altLang="en-US" dirty="0">
              <a:solidFill>
                <a:srgbClr val="4F81BD">
                  <a:lumMod val="75000"/>
                </a:srgbClr>
              </a:solidFill>
            </a:endParaRPr>
          </a:p>
        </p:txBody>
      </p:sp>
    </p:spTree>
    <p:extLst>
      <p:ext uri="{BB962C8B-B14F-4D97-AF65-F5344CB8AC3E}">
        <p14:creationId xmlns:p14="http://schemas.microsoft.com/office/powerpoint/2010/main" val="423501488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127A113-165D-470B-906C-8DE01565F104}"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6C8E9D61-B272-4E10-AF05-F3EB39430C0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8295454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3"/>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EDC68D4-84BE-4202-8A9C-684075AC2A0E}"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B31B321-0B78-4772-979F-5783B238849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202945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5" name="Rectangle 4"/>
          <p:cNvSpPr>
            <a:spLocks noGrp="1" noChangeArrowheads="1"/>
          </p:cNvSpPr>
          <p:nvPr>
            <p:ph type="sldNum" sz="quarter" idx="4"/>
          </p:nvPr>
        </p:nvSpPr>
        <p:spPr bwMode="auto">
          <a:xfrm>
            <a:off x="7468196" y="661808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lnSpc>
                <a:spcPct val="100000"/>
              </a:lnSpc>
              <a:spcBef>
                <a:spcPct val="0"/>
              </a:spcBef>
              <a:defRPr kumimoji="0" sz="1200" b="0">
                <a:solidFill>
                  <a:srgbClr val="4D4D4D"/>
                </a:solidFill>
                <a:latin typeface="+mj-lt"/>
                <a:ea typeface="+mn-ea"/>
              </a:defRPr>
            </a:lvl1p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11623501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23D8130-0A18-4BAF-95EA-289F6E01E90A}"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ACEFFBC-C380-4173-B7C2-AA46BAF11C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64574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2F2C186-ADCA-46EE-97B2-EE018A868E51}"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6629019-5EB3-44FE-A8BE-FAF68D8D2EF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2886471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C3586AB-0DC3-45DB-9D32-53A41A6BEC57}"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6D0A79A-7BC6-4C07-BA28-605E80FA0A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898524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EA8F23D-408D-4778-97E6-C4DFE1EC897A}"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1EB9907-5150-4046-85C0-645E2373446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08429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60E42DB-2048-42FA-ABFC-DB73FDA37FE0}"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20C61F4-A9B7-470D-ABB9-3161D82089C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471752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772704-2D3D-41C2-A425-6132BABF4FBC}"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E56E1AF-5AB2-4830-8EB3-F1BEC7294D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28215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C5CC169-8AB7-4A9E-BD8F-103BF3D6FCD5}"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79005F7-E778-498E-A3C9-783E828D9FF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235581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A8122BA-8220-4615-9DDE-5D703205C016}"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6DF17FD-6EFA-47F5-A69B-7598F1F4EC3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615455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5604CD2-C9D9-49E4-98B4-B52578CC74F2}"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332CC87-FCC0-42DE-B661-D65129A68FE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064739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4" name="直線コネクタ 3"/>
          <p:cNvCxnSpPr/>
          <p:nvPr userDrawn="1"/>
        </p:nvCxnSpPr>
        <p:spPr>
          <a:xfrm>
            <a:off x="0" y="857250"/>
            <a:ext cx="6887766"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8435581" y="6215063"/>
            <a:ext cx="1470421"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0" y="214290"/>
            <a:ext cx="8915400" cy="511156"/>
          </a:xfrm>
        </p:spPr>
        <p:txBody>
          <a:bodyPr>
            <a:normAutofit/>
          </a:bodyPr>
          <a:lstStyle>
            <a:lvl1pPr algn="l">
              <a:defRPr sz="24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64312" y="1357298"/>
            <a:ext cx="8915400" cy="4525963"/>
          </a:xfrm>
        </p:spPr>
        <p:txBody>
          <a:bodyPr>
            <a:normAutofit/>
          </a:bodyPr>
          <a:lstStyle>
            <a:lvl1pPr>
              <a:buNone/>
              <a:defRPr sz="2000"/>
            </a:lvl1pPr>
            <a:lvl2pPr>
              <a:defRPr sz="2000"/>
            </a:lvl2pPr>
            <a:lvl3pPr>
              <a:defRPr sz="2000"/>
            </a:lvl3pPr>
            <a:lvl4pPr>
              <a:defRPr sz="2000"/>
            </a:lvl4pPr>
            <a:lvl5pPr>
              <a:defRPr sz="2000"/>
            </a:lvl5pPr>
          </a:lstStyle>
          <a:p>
            <a:pPr lvl="0"/>
            <a:r>
              <a:rPr lang="ja-JP" altLang="en-US" dirty="0" smtClean="0"/>
              <a:t>マスタ テキストの書式設定</a:t>
            </a:r>
          </a:p>
        </p:txBody>
      </p:sp>
      <p:sp>
        <p:nvSpPr>
          <p:cNvPr id="6" name="スライド番号プレースホルダ 5"/>
          <p:cNvSpPr>
            <a:spLocks noGrp="1"/>
          </p:cNvSpPr>
          <p:nvPr>
            <p:ph type="sldNum" sz="quarter" idx="10"/>
          </p:nvPr>
        </p:nvSpPr>
        <p:spPr>
          <a:xfrm>
            <a:off x="8435581" y="6286507"/>
            <a:ext cx="1470421" cy="365125"/>
          </a:xfrm>
        </p:spPr>
        <p:txBody>
          <a:bodyPr/>
          <a:lstStyle>
            <a:lvl1pPr algn="ctr">
              <a:defRPr sz="2000" b="1">
                <a:solidFill>
                  <a:schemeClr val="accent1">
                    <a:lumMod val="75000"/>
                  </a:schemeClr>
                </a:solidFill>
              </a:defRPr>
            </a:lvl1pPr>
          </a:lstStyle>
          <a:p>
            <a:pPr>
              <a:defRPr/>
            </a:pPr>
            <a:fld id="{18239C83-D7B9-4959-ADBC-B8C18D16C624}" type="slidenum">
              <a:rPr lang="ja-JP" altLang="en-US">
                <a:solidFill>
                  <a:srgbClr val="4F81BD">
                    <a:lumMod val="75000"/>
                  </a:srgbClr>
                </a:solidFill>
              </a:rPr>
              <a:pPr>
                <a:defRPr/>
              </a:pPr>
              <a:t>‹#›</a:t>
            </a:fld>
            <a:endParaRPr lang="ja-JP" altLang="en-US" dirty="0">
              <a:solidFill>
                <a:srgbClr val="4F81BD">
                  <a:lumMod val="75000"/>
                </a:srgbClr>
              </a:solidFill>
            </a:endParaRPr>
          </a:p>
        </p:txBody>
      </p:sp>
    </p:spTree>
    <p:extLst>
      <p:ext uri="{BB962C8B-B14F-4D97-AF65-F5344CB8AC3E}">
        <p14:creationId xmlns:p14="http://schemas.microsoft.com/office/powerpoint/2010/main" val="295788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スライド番号プレースホルダー 5"/>
          <p:cNvSpPr>
            <a:spLocks noGrp="1"/>
          </p:cNvSpPr>
          <p:nvPr>
            <p:ph type="sldNum" sz="quarter" idx="4"/>
          </p:nvPr>
        </p:nvSpPr>
        <p:spPr bwMode="white">
          <a:xfrm>
            <a:off x="7502140" y="6592286"/>
            <a:ext cx="2311400" cy="257113"/>
          </a:xfrm>
          <a:prstGeom prst="rect">
            <a:avLst/>
          </a:prstGeom>
        </p:spPr>
        <p:txBody>
          <a:bodyPr vert="horz" lIns="0" tIns="0" rIns="0" bIns="0" rtlCol="0" anchor="ctr"/>
          <a:lstStyle>
            <a:lvl1pPr algn="r">
              <a:defRPr sz="1000">
                <a:solidFill>
                  <a:srgbClr val="FFFFFF"/>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6790868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127A113-165D-470B-906C-8DE01565F104}"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6C8E9D61-B272-4E10-AF05-F3EB39430C0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396095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EDC68D4-84BE-4202-8A9C-684075AC2A0E}"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B31B321-0B78-4772-979F-5783B238849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808224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23D8130-0A18-4BAF-95EA-289F6E01E90A}"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ACEFFBC-C380-4173-B7C2-AA46BAF11C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87540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2F2C186-ADCA-46EE-97B2-EE018A868E51}"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6629019-5EB3-44FE-A8BE-FAF68D8D2EF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683377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C3586AB-0DC3-45DB-9D32-53A41A6BEC57}"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6D0A79A-7BC6-4C07-BA28-605E80FA0A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787158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EA8F23D-408D-4778-97E6-C4DFE1EC897A}"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1EB9907-5150-4046-85C0-645E2373446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326210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60E42DB-2048-42FA-ABFC-DB73FDA37FE0}"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20C61F4-A9B7-470D-ABB9-3161D82089C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016944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772704-2D3D-41C2-A425-6132BABF4FBC}"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E56E1AF-5AB2-4830-8EB3-F1BEC7294DE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110331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C5CC169-8AB7-4A9E-BD8F-103BF3D6FCD5}"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79005F7-E778-498E-A3C9-783E828D9FF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769839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A8122BA-8220-4615-9DDE-5D703205C016}"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6DF17FD-6EFA-47F5-A69B-7598F1F4EC30}"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6685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4" name="スライド番号プレースホルダー 5"/>
          <p:cNvSpPr>
            <a:spLocks noGrp="1"/>
          </p:cNvSpPr>
          <p:nvPr>
            <p:ph type="sldNum" sz="quarter" idx="4"/>
          </p:nvPr>
        </p:nvSpPr>
        <p:spPr>
          <a:xfrm>
            <a:off x="7502140" y="6592286"/>
            <a:ext cx="2311400" cy="257113"/>
          </a:xfrm>
          <a:prstGeom prst="rect">
            <a:avLst/>
          </a:prstGeom>
        </p:spPr>
        <p:txBody>
          <a:bodyPr vert="horz" lIns="0" tIns="0" rIns="0" bIns="0" rtlCol="0" anchor="ctr"/>
          <a:lstStyle>
            <a:lvl1pPr algn="r">
              <a:defRPr sz="1000">
                <a:solidFill>
                  <a:srgbClr val="FFFFFF"/>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sp>
        <p:nvSpPr>
          <p:cNvPr id="3" name="角丸四角形 2"/>
          <p:cNvSpPr/>
          <p:nvPr/>
        </p:nvSpPr>
        <p:spPr bwMode="black">
          <a:xfrm>
            <a:off x="0" y="0"/>
            <a:ext cx="9906000" cy="6858000"/>
          </a:xfrm>
          <a:prstGeom prst="roundRect">
            <a:avLst>
              <a:gd name="adj" fmla="val 0"/>
            </a:avLst>
          </a:prstGeom>
          <a:solidFill>
            <a:srgbClr val="0071BC"/>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9150125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2205039"/>
            <a:ext cx="8280400" cy="1008062"/>
          </a:xfrm>
        </p:spPr>
        <p:txBody>
          <a:bodyPr anchor="t" anchorCtr="0"/>
          <a:lstStyle>
            <a:lvl1pPr algn="ctr">
              <a:lnSpc>
                <a:spcPct val="120000"/>
              </a:lnSpc>
              <a:defRPr sz="2800" b="1">
                <a:solidFill>
                  <a:srgbClr val="4D4D4D"/>
                </a:solidFill>
              </a:defRPr>
            </a:lvl1pPr>
          </a:lstStyle>
          <a:p>
            <a:endParaRPr kumimoji="1" lang="ja-JP" altLang="en-US" dirty="0"/>
          </a:p>
        </p:txBody>
      </p:sp>
      <p:sp>
        <p:nvSpPr>
          <p:cNvPr id="3" name="サブタイトル 2"/>
          <p:cNvSpPr>
            <a:spLocks noGrp="1"/>
          </p:cNvSpPr>
          <p:nvPr>
            <p:ph type="subTitle" idx="1"/>
          </p:nvPr>
        </p:nvSpPr>
        <p:spPr>
          <a:xfrm>
            <a:off x="1485900" y="3645027"/>
            <a:ext cx="6934200" cy="587375"/>
          </a:xfrm>
          <a:prstGeom prst="rect">
            <a:avLst/>
          </a:prstGeom>
        </p:spPr>
        <p:txBody>
          <a:bodyPr/>
          <a:lstStyle>
            <a:lvl1pPr marL="0" indent="0" algn="ctr">
              <a:buNone/>
              <a:defRPr>
                <a:solidFill>
                  <a:schemeClr val="tx1">
                    <a:tint val="75000"/>
                  </a:schemeClr>
                </a:solidFill>
                <a:latin typeface="メイリオ" pitchFamily="50" charset="-128"/>
                <a:ea typeface="メイリオ" pitchFamily="50" charset="-128"/>
                <a:cs typeface="メイリオ"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Tree>
    <p:extLst>
      <p:ext uri="{BB962C8B-B14F-4D97-AF65-F5344CB8AC3E}">
        <p14:creationId xmlns:p14="http://schemas.microsoft.com/office/powerpoint/2010/main" val="36864345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1073150" y="6096000"/>
            <a:ext cx="2063750" cy="457200"/>
          </a:xfrm>
          <a:prstGeom prst="rect">
            <a:avLst/>
          </a:prstGeom>
          <a:ln/>
        </p:spPr>
        <p:txBody>
          <a:bodyPr/>
          <a:lstStyle>
            <a:lvl1pPr>
              <a:defRPr/>
            </a:lvl1pPr>
          </a:lstStyle>
          <a:p>
            <a:pPr>
              <a:defRPr/>
            </a:pPr>
            <a:fld id="{C37154CD-107B-45CC-B188-347132313F16}" type="datetimeFigureOut">
              <a:rPr lang="ja-JP" altLang="en-US">
                <a:solidFill>
                  <a:prstClr val="black"/>
                </a:solidFill>
              </a:rPr>
              <a:pPr>
                <a:defRPr/>
              </a:pPr>
              <a:t>2020/4/3</a:t>
            </a:fld>
            <a:endParaRPr lang="en-US" altLang="ja-JP">
              <a:solidFill>
                <a:prstClr val="black"/>
              </a:solidFill>
            </a:endParaRPr>
          </a:p>
        </p:txBody>
      </p:sp>
      <p:sp>
        <p:nvSpPr>
          <p:cNvPr id="3" name="Rectangle 9"/>
          <p:cNvSpPr>
            <a:spLocks noGrp="1" noChangeArrowheads="1"/>
          </p:cNvSpPr>
          <p:nvPr>
            <p:ph type="ftr" sz="quarter" idx="11"/>
          </p:nvPr>
        </p:nvSpPr>
        <p:spPr>
          <a:xfrm>
            <a:off x="3714750" y="6096000"/>
            <a:ext cx="3136900" cy="457200"/>
          </a:xfrm>
          <a:prstGeom prst="rect">
            <a:avLst/>
          </a:prstGeom>
          <a:ln/>
        </p:spPr>
        <p:txBody>
          <a:bodyPr/>
          <a:lstStyle>
            <a:lvl1pPr>
              <a:defRPr/>
            </a:lvl1pPr>
          </a:lstStyle>
          <a:p>
            <a:pPr>
              <a:defRPr/>
            </a:pPr>
            <a:endParaRPr lang="en-US" altLang="ja-JP">
              <a:solidFill>
                <a:prstClr val="black"/>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7B73D238-EAE6-4F72-8140-6AA9C8E87AA6}" type="slidenum">
              <a:rPr lang="ja-JP" altLang="en-US"/>
              <a:pPr>
                <a:defRPr/>
              </a:pPr>
              <a:t>‹#›</a:t>
            </a:fld>
            <a:endParaRPr lang="en-US" altLang="ja-JP"/>
          </a:p>
        </p:txBody>
      </p:sp>
    </p:spTree>
    <p:extLst>
      <p:ext uri="{BB962C8B-B14F-4D97-AF65-F5344CB8AC3E}">
        <p14:creationId xmlns:p14="http://schemas.microsoft.com/office/powerpoint/2010/main" val="160085705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5604CD2-C9D9-49E4-98B4-B52578CC74F2}"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332CC87-FCC0-42DE-B661-D65129A68FE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8984322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4" name="直線コネクタ 3"/>
          <p:cNvCxnSpPr/>
          <p:nvPr userDrawn="1"/>
        </p:nvCxnSpPr>
        <p:spPr>
          <a:xfrm>
            <a:off x="0" y="667046"/>
            <a:ext cx="6887766"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userDrawn="1"/>
        </p:nvCxnSpPr>
        <p:spPr>
          <a:xfrm>
            <a:off x="8435579" y="6309320"/>
            <a:ext cx="1470421" cy="0"/>
          </a:xfrm>
          <a:prstGeom prst="line">
            <a:avLst/>
          </a:prstGeom>
          <a:ln w="635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0" y="116632"/>
            <a:ext cx="8915400" cy="511156"/>
          </a:xfrm>
        </p:spPr>
        <p:txBody>
          <a:bodyPr>
            <a:normAutofit/>
          </a:bodyPr>
          <a:lstStyle>
            <a:lvl1pPr algn="l">
              <a:defRPr sz="2400"/>
            </a:lvl1p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a:xfrm>
            <a:off x="464312" y="1357298"/>
            <a:ext cx="8915400" cy="4525963"/>
          </a:xfrm>
        </p:spPr>
        <p:txBody>
          <a:bodyPr>
            <a:normAutofit/>
          </a:bodyPr>
          <a:lstStyle>
            <a:lvl1pPr>
              <a:buNone/>
              <a:defRPr sz="2000"/>
            </a:lvl1pPr>
            <a:lvl2pPr>
              <a:defRPr sz="2000"/>
            </a:lvl2pPr>
            <a:lvl3pPr>
              <a:defRPr sz="2000"/>
            </a:lvl3pPr>
            <a:lvl4pPr>
              <a:defRPr sz="2000"/>
            </a:lvl4pPr>
            <a:lvl5pPr>
              <a:defRPr sz="2000"/>
            </a:lvl5pPr>
          </a:lstStyle>
          <a:p>
            <a:pPr lvl="0"/>
            <a:r>
              <a:rPr lang="ja-JP" altLang="en-US" dirty="0" smtClean="0"/>
              <a:t>マスタ テキストの書式設定</a:t>
            </a:r>
          </a:p>
        </p:txBody>
      </p:sp>
      <p:sp>
        <p:nvSpPr>
          <p:cNvPr id="6" name="スライド番号プレースホルダ 5"/>
          <p:cNvSpPr>
            <a:spLocks noGrp="1"/>
          </p:cNvSpPr>
          <p:nvPr>
            <p:ph type="sldNum" sz="quarter" idx="10"/>
          </p:nvPr>
        </p:nvSpPr>
        <p:spPr>
          <a:xfrm>
            <a:off x="8435579" y="6286501"/>
            <a:ext cx="1470421" cy="365125"/>
          </a:xfrm>
        </p:spPr>
        <p:txBody>
          <a:bodyPr/>
          <a:lstStyle>
            <a:lvl1pPr algn="ctr">
              <a:defRPr sz="2000" b="1">
                <a:solidFill>
                  <a:schemeClr val="accent1">
                    <a:lumMod val="75000"/>
                  </a:schemeClr>
                </a:solidFill>
              </a:defRPr>
            </a:lvl1pPr>
          </a:lstStyle>
          <a:p>
            <a:pPr>
              <a:defRPr/>
            </a:pPr>
            <a:fld id="{18239C83-D7B9-4959-ADBC-B8C18D16C624}" type="slidenum">
              <a:rPr lang="ja-JP" altLang="en-US">
                <a:solidFill>
                  <a:srgbClr val="4F81BD">
                    <a:lumMod val="75000"/>
                  </a:srgbClr>
                </a:solidFill>
              </a:rPr>
              <a:pPr>
                <a:defRPr/>
              </a:pPr>
              <a:t>‹#›</a:t>
            </a:fld>
            <a:endParaRPr lang="ja-JP" altLang="en-US" dirty="0">
              <a:solidFill>
                <a:srgbClr val="4F81BD">
                  <a:lumMod val="75000"/>
                </a:srgbClr>
              </a:solidFill>
            </a:endParaRPr>
          </a:p>
        </p:txBody>
      </p:sp>
    </p:spTree>
    <p:extLst>
      <p:ext uri="{BB962C8B-B14F-4D97-AF65-F5344CB8AC3E}">
        <p14:creationId xmlns:p14="http://schemas.microsoft.com/office/powerpoint/2010/main" val="88842500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4127A113-165D-470B-906C-8DE01565F104}"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6C8E9D61-B272-4E10-AF05-F3EB39430C0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335619049"/>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EDC68D4-84BE-4202-8A9C-684075AC2A0E}"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B31B321-0B78-4772-979F-5783B238849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1520988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23D8130-0A18-4BAF-95EA-289F6E01E90A}"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ACEFFBC-C380-4173-B7C2-AA46BAF11C7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955481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2F2C186-ADCA-46EE-97B2-EE018A868E51}"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6629019-5EB3-44FE-A8BE-FAF68D8D2EF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0690537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C3586AB-0DC3-45DB-9D32-53A41A6BEC57}"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86D0A79A-7BC6-4C07-BA28-605E80FA0A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948280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EA8F23D-408D-4778-97E6-C4DFE1EC897A}"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51EB9907-5150-4046-85C0-645E2373446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339358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2.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1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1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12.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13.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91.xml"/><Relationship Id="rId1" Type="http://schemas.openxmlformats.org/officeDocument/2006/relationships/slideLayout" Target="../slideLayouts/slideLayout9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15.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3" name="Rectangle 4"/>
          <p:cNvSpPr>
            <a:spLocks noGrp="1" noChangeArrowheads="1"/>
          </p:cNvSpPr>
          <p:nvPr>
            <p:ph type="sldNum" sz="quarter" idx="4"/>
          </p:nvPr>
        </p:nvSpPr>
        <p:spPr bwMode="auto">
          <a:xfrm>
            <a:off x="7468196" y="661808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lnSpc>
                <a:spcPct val="100000"/>
              </a:lnSpc>
              <a:spcBef>
                <a:spcPct val="0"/>
              </a:spcBef>
              <a:defRPr kumimoji="0" sz="1200" b="0">
                <a:solidFill>
                  <a:srgbClr val="4D4D4D"/>
                </a:solidFill>
                <a:latin typeface="+mj-lt"/>
                <a:ea typeface="+mn-ea"/>
              </a:defRPr>
            </a:lvl1pPr>
          </a:lstStyle>
          <a:p>
            <a:fld id="{3639EF8B-CF3A-4666-BA1A-1439184E9838}" type="slidenum">
              <a:rPr kumimoji="1" lang="ja-JP" altLang="en-US" smtClean="0"/>
              <a:t>‹#›</a:t>
            </a:fld>
            <a:endParaRPr kumimoji="1" lang="ja-JP" altLang="en-US"/>
          </a:p>
        </p:txBody>
      </p:sp>
    </p:spTree>
    <p:extLst>
      <p:ext uri="{BB962C8B-B14F-4D97-AF65-F5344CB8AC3E}">
        <p14:creationId xmlns:p14="http://schemas.microsoft.com/office/powerpoint/2010/main" val="3226431199"/>
      </p:ext>
    </p:extLst>
  </p:cSld>
  <p:clrMap bg1="lt1" tx1="dk1" bg2="lt2" tx2="dk2" accent1="accent1" accent2="accent2" accent3="accent3" accent4="accent4" accent5="accent5" accent6="accent6" hlink="hlink" folHlink="folHlink"/>
  <p:sldLayoutIdLst>
    <p:sldLayoutId id="2147483661" r:id="rId1"/>
    <p:sldLayoutId id="2147483649" r:id="rId2"/>
  </p:sldLayoutIdLst>
  <p:hf hdr="0"/>
  <p:txStyles>
    <p:titleStyle>
      <a:lvl1pPr algn="l" defTabSz="914400" rtl="0" eaLnBrk="1" latinLnBrk="0" hangingPunct="1">
        <a:spcBef>
          <a:spcPct val="0"/>
        </a:spcBef>
        <a:buNone/>
        <a:defRPr kumimoji="1" sz="2200" kern="1200">
          <a:solidFill>
            <a:srgbClr val="4D4D4D"/>
          </a:solidFill>
          <a:latin typeface="+mj-lt"/>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 xmlns:a16="http://schemas.microsoft.com/office/drawing/2014/main" id="{A5DA86C6-74A9-4464-8906-E7E1EC147663}"/>
              </a:ext>
            </a:extLst>
          </p:cNvPr>
          <p:cNvSpPr>
            <a:spLocks noGrp="1" noChangeArrowheads="1"/>
          </p:cNvSpPr>
          <p:nvPr>
            <p:ph type="title"/>
          </p:nvPr>
        </p:nvSpPr>
        <p:spPr bwMode="auto">
          <a:xfrm>
            <a:off x="681044" y="365129"/>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 xmlns:a16="http://schemas.microsoft.com/office/drawing/2014/main" id="{98ACB846-9147-4FDF-B3FA-88F10D9215FA}"/>
              </a:ext>
            </a:extLst>
          </p:cNvPr>
          <p:cNvSpPr>
            <a:spLocks noGrp="1" noChangeArrowheads="1"/>
          </p:cNvSpPr>
          <p:nvPr>
            <p:ph type="body" idx="1"/>
          </p:nvPr>
        </p:nvSpPr>
        <p:spPr bwMode="auto">
          <a:xfrm>
            <a:off x="681044"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 xmlns:a16="http://schemas.microsoft.com/office/drawing/2014/main" id="{ED89FD11-845A-413F-8FC8-EED47D1A88A3}"/>
              </a:ext>
            </a:extLst>
          </p:cNvPr>
          <p:cNvSpPr>
            <a:spLocks noGrp="1"/>
          </p:cNvSpPr>
          <p:nvPr>
            <p:ph type="dt" sz="half" idx="2"/>
          </p:nvPr>
        </p:nvSpPr>
        <p:spPr>
          <a:xfrm>
            <a:off x="681038" y="6356367"/>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kumimoji="0" lang="fr-FR">
                <a:solidFill>
                  <a:prstClr val="black">
                    <a:tint val="75000"/>
                  </a:prstClr>
                </a:solidFill>
              </a:rPr>
              <a:pPr>
                <a:defRPr/>
              </a:pPr>
              <a:t>03/04/2020</a:t>
            </a:fld>
            <a:endParaRPr kumimoji="0"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166BD6B-B0F7-44EE-856A-C8F2932CB2D3}"/>
              </a:ext>
            </a:extLst>
          </p:cNvPr>
          <p:cNvSpPr>
            <a:spLocks noGrp="1"/>
          </p:cNvSpPr>
          <p:nvPr>
            <p:ph type="ftr" sz="quarter" idx="3"/>
          </p:nvPr>
        </p:nvSpPr>
        <p:spPr>
          <a:xfrm>
            <a:off x="3281369" y="6356367"/>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kumimoji="0"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5CDAB617-6231-41DD-9A32-D8A274096FAC}"/>
              </a:ext>
            </a:extLst>
          </p:cNvPr>
          <p:cNvSpPr>
            <a:spLocks noGrp="1"/>
          </p:cNvSpPr>
          <p:nvPr>
            <p:ph type="sldNum" sz="quarter" idx="4"/>
          </p:nvPr>
        </p:nvSpPr>
        <p:spPr>
          <a:xfrm>
            <a:off x="6996113" y="6356367"/>
            <a:ext cx="222885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kumimoji="0" lang="fr-FR">
                <a:solidFill>
                  <a:prstClr val="black">
                    <a:tint val="75000"/>
                  </a:prstClr>
                </a:solidFill>
              </a:rPr>
              <a:pPr>
                <a:defRPr/>
              </a:pPr>
              <a:t>‹#›</a:t>
            </a:fld>
            <a:endParaRPr kumimoji="0" lang="fr-FR">
              <a:solidFill>
                <a:prstClr val="black">
                  <a:tint val="75000"/>
                </a:prstClr>
              </a:solidFill>
            </a:endParaRPr>
          </a:p>
        </p:txBody>
      </p:sp>
      <p:pic>
        <p:nvPicPr>
          <p:cNvPr id="9" name="Picture 8" descr="A screenshot of a cell phone&#10;&#10;Description automatically generated">
            <a:extLst>
              <a:ext uri="{FF2B5EF4-FFF2-40B4-BE49-F238E27FC236}">
                <a16:creationId xmlns=""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621805" y="40957"/>
            <a:ext cx="1206316" cy="640080"/>
          </a:xfrm>
          <a:prstGeom prst="rect">
            <a:avLst/>
          </a:prstGeom>
        </p:spPr>
      </p:pic>
    </p:spTree>
    <p:extLst>
      <p:ext uri="{BB962C8B-B14F-4D97-AF65-F5344CB8AC3E}">
        <p14:creationId xmlns:p14="http://schemas.microsoft.com/office/powerpoint/2010/main" val="193708660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 xmlns:a16="http://schemas.microsoft.com/office/drawing/2014/main" id="{A5DA86C6-74A9-4464-8906-E7E1EC147663}"/>
              </a:ext>
            </a:extLst>
          </p:cNvPr>
          <p:cNvSpPr>
            <a:spLocks noGrp="1" noChangeArrowheads="1"/>
          </p:cNvSpPr>
          <p:nvPr>
            <p:ph type="title"/>
          </p:nvPr>
        </p:nvSpPr>
        <p:spPr bwMode="auto">
          <a:xfrm>
            <a:off x="681044" y="365126"/>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 xmlns:a16="http://schemas.microsoft.com/office/drawing/2014/main" id="{98ACB846-9147-4FDF-B3FA-88F10D9215FA}"/>
              </a:ext>
            </a:extLst>
          </p:cNvPr>
          <p:cNvSpPr>
            <a:spLocks noGrp="1" noChangeArrowheads="1"/>
          </p:cNvSpPr>
          <p:nvPr>
            <p:ph type="body" idx="1"/>
          </p:nvPr>
        </p:nvSpPr>
        <p:spPr bwMode="auto">
          <a:xfrm>
            <a:off x="681044"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 xmlns:a16="http://schemas.microsoft.com/office/drawing/2014/main" id="{ED89FD11-845A-413F-8FC8-EED47D1A88A3}"/>
              </a:ext>
            </a:extLst>
          </p:cNvPr>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8F0D161-D972-4893-80FD-41DEC28EDA09}" type="datetimeFigureOut">
              <a:rPr kumimoji="0" lang="fr-FR">
                <a:solidFill>
                  <a:prstClr val="black">
                    <a:tint val="75000"/>
                  </a:prstClr>
                </a:solidFill>
              </a:rPr>
              <a:pPr>
                <a:defRPr/>
              </a:pPr>
              <a:t>03/04/2020</a:t>
            </a:fld>
            <a:endParaRPr kumimoji="0"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0166BD6B-B0F7-44EE-856A-C8F2932CB2D3}"/>
              </a:ext>
            </a:extLst>
          </p:cNvPr>
          <p:cNvSpPr>
            <a:spLocks noGrp="1"/>
          </p:cNvSpPr>
          <p:nvPr>
            <p:ph type="ftr" sz="quarter" idx="3"/>
          </p:nvPr>
        </p:nvSpPr>
        <p:spPr>
          <a:xfrm>
            <a:off x="3281369" y="6356365"/>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kumimoji="0"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5CDAB617-6231-41DD-9A32-D8A274096FAC}"/>
              </a:ext>
            </a:extLst>
          </p:cNvPr>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kumimoji="0" lang="fr-FR">
                <a:solidFill>
                  <a:prstClr val="black">
                    <a:tint val="75000"/>
                  </a:prstClr>
                </a:solidFill>
              </a:rPr>
              <a:pPr>
                <a:defRPr/>
              </a:pPr>
              <a:t>‹#›</a:t>
            </a:fld>
            <a:endParaRPr kumimoji="0" lang="fr-FR">
              <a:solidFill>
                <a:prstClr val="black">
                  <a:tint val="75000"/>
                </a:prstClr>
              </a:solidFill>
            </a:endParaRPr>
          </a:p>
        </p:txBody>
      </p:sp>
      <p:pic>
        <p:nvPicPr>
          <p:cNvPr id="9" name="Picture 8" descr="A screenshot of a cell phone&#10;&#10;Description automatically generated">
            <a:extLst>
              <a:ext uri="{FF2B5EF4-FFF2-40B4-BE49-F238E27FC236}">
                <a16:creationId xmlns=""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8621805" y="40957"/>
            <a:ext cx="1206316" cy="640080"/>
          </a:xfrm>
          <a:prstGeom prst="rect">
            <a:avLst/>
          </a:prstGeom>
        </p:spPr>
      </p:pic>
    </p:spTree>
    <p:extLst>
      <p:ext uri="{BB962C8B-B14F-4D97-AF65-F5344CB8AC3E}">
        <p14:creationId xmlns:p14="http://schemas.microsoft.com/office/powerpoint/2010/main" val="298794655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63"/>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AB3586B-9E81-4052-8DAA-C2E93B87564D}"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63"/>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63"/>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61DB2A1-987F-428D-A199-E74C3ED84CF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6155700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AB3586B-9E81-4052-8DAA-C2E93B87564D}"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61DB2A1-987F-428D-A199-E74C3ED84CF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1256249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smtClean="0"/>
              <a:t>マスター タイトルの書式設定</a:t>
            </a:r>
            <a:endParaRPr kumimoji="1" lang="ja-JP" altLang="en-US" dirty="0"/>
          </a:p>
        </p:txBody>
      </p:sp>
      <p:sp>
        <p:nvSpPr>
          <p:cNvPr id="3" name="Rectangle 4"/>
          <p:cNvSpPr>
            <a:spLocks noGrp="1" noChangeArrowheads="1"/>
          </p:cNvSpPr>
          <p:nvPr>
            <p:ph type="sldNum" sz="quarter" idx="4"/>
          </p:nvPr>
        </p:nvSpPr>
        <p:spPr bwMode="auto">
          <a:xfrm>
            <a:off x="7468195" y="6618069"/>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lnSpc>
                <a:spcPct val="100000"/>
              </a:lnSpc>
              <a:spcBef>
                <a:spcPct val="0"/>
              </a:spcBef>
              <a:defRPr kumimoji="0" sz="1200" b="0">
                <a:solidFill>
                  <a:srgbClr val="4D4D4D"/>
                </a:solidFill>
                <a:latin typeface="+mj-lt"/>
                <a:ea typeface="+mn-ea"/>
              </a:defRPr>
            </a:lvl1p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4180697722"/>
      </p:ext>
    </p:extLst>
  </p:cSld>
  <p:clrMap bg1="lt1" tx1="dk1" bg2="lt2" tx2="dk2" accent1="accent1" accent2="accent2" accent3="accent3" accent4="accent4" accent5="accent5" accent6="accent6" hlink="hlink" folHlink="folHlink"/>
  <p:sldLayoutIdLst>
    <p:sldLayoutId id="2147483768" r:id="rId1"/>
    <p:sldLayoutId id="2147483770" r:id="rId2"/>
  </p:sldLayoutIdLst>
  <p:timing>
    <p:tnLst>
      <p:par>
        <p:cTn id="1" dur="indefinite" restart="never" nodeType="tmRoot"/>
      </p:par>
    </p:tnLst>
  </p:timing>
  <p:hf hdr="0" ftr="0" dt="0"/>
  <p:txStyles>
    <p:titleStyle>
      <a:lvl1pPr algn="l" defTabSz="914400" rtl="0" eaLnBrk="1" latinLnBrk="0" hangingPunct="1">
        <a:spcBef>
          <a:spcPct val="0"/>
        </a:spcBef>
        <a:buNone/>
        <a:defRPr kumimoji="1" sz="2200" kern="1200">
          <a:solidFill>
            <a:srgbClr val="4D4D4D"/>
          </a:solidFill>
          <a:latin typeface="+mj-lt"/>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5123" name="テキスト プレースホルダ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AB3586B-9E81-4052-8DAA-C2E93B87564D}" type="datetime1">
              <a:rPr lang="ja-JP" altLang="en-US">
                <a:solidFill>
                  <a:prstClr val="black">
                    <a:tint val="75000"/>
                  </a:prstClr>
                </a:solidFill>
              </a:rPr>
              <a:pPr>
                <a:defRPr/>
              </a:pPr>
              <a:t>2020/4/3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61DB2A1-987F-428D-A199-E74C3ED84CF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3120086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AutoShape 3"/>
          <p:cNvSpPr>
            <a:spLocks noChangeArrowheads="1"/>
          </p:cNvSpPr>
          <p:nvPr/>
        </p:nvSpPr>
        <p:spPr bwMode="auto">
          <a:xfrm>
            <a:off x="0" y="6489359"/>
            <a:ext cx="9906000" cy="368659"/>
          </a:xfrm>
          <a:prstGeom prst="roundRect">
            <a:avLst>
              <a:gd name="adj" fmla="val 0"/>
            </a:avLst>
          </a:prstGeom>
          <a:solidFill>
            <a:srgbClr val="EAEAEA">
              <a:alpha val="80000"/>
            </a:srgbClr>
          </a:solidFill>
          <a:ln>
            <a:noFill/>
          </a:ln>
          <a:effectLst/>
          <a:extLst/>
        </p:spPr>
        <p:txBody>
          <a:bodyPr wrap="square" lIns="828000" tIns="216000" rIns="828000" bIns="180000">
            <a:noAutofit/>
          </a:bodyPr>
          <a:lstStyle/>
          <a:p>
            <a:pPr algn="just">
              <a:lnSpc>
                <a:spcPct val="140000"/>
              </a:lnSpc>
              <a:spcBef>
                <a:spcPct val="0"/>
              </a:spcBef>
              <a:spcAft>
                <a:spcPts val="600"/>
              </a:spcAft>
            </a:pPr>
            <a:endParaRPr lang="ja-JP" altLang="en-US" sz="1200" dirty="0">
              <a:solidFill>
                <a:srgbClr val="4D4D4D"/>
              </a:solidFill>
              <a:latin typeface="メイリオ" pitchFamily="50" charset="-128"/>
              <a:ea typeface="メイリオ" pitchFamily="50" charset="-128"/>
              <a:cs typeface="メイリオ" pitchFamily="50" charset="-128"/>
            </a:endParaRPr>
          </a:p>
        </p:txBody>
      </p:sp>
      <p:sp>
        <p:nvSpPr>
          <p:cNvPr id="8" name="角丸四角形 7"/>
          <p:cNvSpPr/>
          <p:nvPr/>
        </p:nvSpPr>
        <p:spPr bwMode="black">
          <a:xfrm>
            <a:off x="0" y="1"/>
            <a:ext cx="9906000" cy="656692"/>
          </a:xfrm>
          <a:prstGeom prst="roundRect">
            <a:avLst>
              <a:gd name="adj" fmla="val 0"/>
            </a:avLst>
          </a:prstGeom>
          <a:solidFill>
            <a:srgbClr val="4D4D4D"/>
          </a:solidFill>
          <a:ln>
            <a:noFill/>
          </a:ln>
          <a:effectLst/>
          <a:ex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プレースホルダー 1"/>
          <p:cNvSpPr>
            <a:spLocks noGrp="1"/>
          </p:cNvSpPr>
          <p:nvPr>
            <p:ph type="title"/>
          </p:nvPr>
        </p:nvSpPr>
        <p:spPr bwMode="white">
          <a:xfrm>
            <a:off x="272480" y="152636"/>
            <a:ext cx="9361040" cy="396044"/>
          </a:xfrm>
          <a:prstGeom prst="rect">
            <a:avLst/>
          </a:prstGeom>
        </p:spPr>
        <p:txBody>
          <a:bodyPr vert="horz" lIns="0" tIns="0" rIns="0" bIns="0" rtlCol="0" anchor="ctr">
            <a:noAutofit/>
          </a:bodyPr>
          <a:lstStyle/>
          <a:p>
            <a:r>
              <a:rPr kumimoji="1" lang="ja-JP" altLang="en-US"/>
              <a:t>マスター タイトル</a:t>
            </a:r>
            <a:r>
              <a:rPr kumimoji="1" lang="ja-JP" altLang="en-US" dirty="0"/>
              <a:t>の書式設定</a:t>
            </a:r>
          </a:p>
        </p:txBody>
      </p:sp>
      <p:sp>
        <p:nvSpPr>
          <p:cNvPr id="9" name="Rectangle 4"/>
          <p:cNvSpPr>
            <a:spLocks noGrp="1" noChangeArrowheads="1"/>
          </p:cNvSpPr>
          <p:nvPr>
            <p:ph type="sldNum" sz="quarter" idx="4"/>
          </p:nvPr>
        </p:nvSpPr>
        <p:spPr bwMode="auto">
          <a:xfrm>
            <a:off x="7468196" y="661808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lnSpc>
                <a:spcPct val="100000"/>
              </a:lnSpc>
              <a:spcBef>
                <a:spcPct val="0"/>
              </a:spcBef>
              <a:defRPr kumimoji="0" sz="1200" b="0">
                <a:solidFill>
                  <a:srgbClr val="4D4D4D"/>
                </a:solidFill>
                <a:latin typeface="+mj-lt"/>
                <a:ea typeface="+mn-ea"/>
              </a:defRPr>
            </a:lvl1p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1750319457"/>
      </p:ext>
    </p:extLst>
  </p:cSld>
  <p:clrMap bg1="lt1" tx1="dk1" bg2="lt2" tx2="dk2" accent1="accent1" accent2="accent2" accent3="accent3" accent4="accent4" accent5="accent5" accent6="accent6" hlink="hlink" folHlink="folHlink"/>
  <p:sldLayoutIdLst>
    <p:sldLayoutId id="2147483665" r:id="rId1"/>
  </p:sldLayoutIdLst>
  <p:hf hdr="0"/>
  <p:txStyles>
    <p:titleStyle>
      <a:lvl1pPr algn="l" defTabSz="914400" rtl="0" eaLnBrk="1" latinLnBrk="0" hangingPunct="1">
        <a:spcBef>
          <a:spcPct val="0"/>
        </a:spcBef>
        <a:buNone/>
        <a:defRPr kumimoji="1" sz="2200" kern="1200">
          <a:solidFill>
            <a:srgbClr val="FFFFFF"/>
          </a:solidFill>
          <a:latin typeface="+mj-lt"/>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a:spLocks noChangeArrowheads="1"/>
          </p:cNvSpPr>
          <p:nvPr/>
        </p:nvSpPr>
        <p:spPr bwMode="black">
          <a:xfrm>
            <a:off x="2" y="3290504"/>
            <a:ext cx="1892301" cy="276999"/>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ja-JP" altLang="en-US" sz="1800"/>
          </a:p>
        </p:txBody>
      </p:sp>
      <p:sp>
        <p:nvSpPr>
          <p:cNvPr id="2" name="タイトル プレースホルダー 1"/>
          <p:cNvSpPr>
            <a:spLocks noGrp="1"/>
          </p:cNvSpPr>
          <p:nvPr>
            <p:ph type="title"/>
          </p:nvPr>
        </p:nvSpPr>
        <p:spPr bwMode="white">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8" name="Rectangle 4"/>
          <p:cNvSpPr>
            <a:spLocks noGrp="1" noChangeArrowheads="1"/>
          </p:cNvSpPr>
          <p:nvPr>
            <p:ph type="sldNum" sz="quarter" idx="4"/>
          </p:nvPr>
        </p:nvSpPr>
        <p:spPr bwMode="auto">
          <a:xfrm>
            <a:off x="7468196" y="661808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lnSpc>
                <a:spcPct val="100000"/>
              </a:lnSpc>
              <a:spcBef>
                <a:spcPct val="0"/>
              </a:spcBef>
              <a:defRPr kumimoji="0" sz="1200" b="0">
                <a:solidFill>
                  <a:srgbClr val="4D4D4D"/>
                </a:solidFill>
                <a:latin typeface="+mj-lt"/>
                <a:ea typeface="+mn-ea"/>
              </a:defRPr>
            </a:lvl1p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3059402239"/>
      </p:ext>
    </p:extLst>
  </p:cSld>
  <p:clrMap bg1="lt1" tx1="dk1" bg2="lt2" tx2="dk2" accent1="accent1" accent2="accent2" accent3="accent3" accent4="accent4" accent5="accent5" accent6="accent6" hlink="hlink" folHlink="folHlink"/>
  <p:sldLayoutIdLst>
    <p:sldLayoutId id="2147483667" r:id="rId1"/>
  </p:sldLayoutIdLst>
  <p:hf hdr="0"/>
  <p:txStyles>
    <p:titleStyle>
      <a:lvl1pPr algn="l" defTabSz="914400" rtl="0" eaLnBrk="1" latinLnBrk="0" hangingPunct="1">
        <a:spcBef>
          <a:spcPct val="0"/>
        </a:spcBef>
        <a:buNone/>
        <a:defRPr kumimoji="1" sz="2200" kern="1200">
          <a:solidFill>
            <a:srgbClr val="FFFFFF"/>
          </a:solidFill>
          <a:latin typeface="+mj-lt"/>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4" name="Rectangle 4"/>
          <p:cNvSpPr>
            <a:spLocks noGrp="1" noChangeArrowheads="1"/>
          </p:cNvSpPr>
          <p:nvPr>
            <p:ph type="sldNum" sz="quarter" idx="4"/>
          </p:nvPr>
        </p:nvSpPr>
        <p:spPr bwMode="auto">
          <a:xfrm>
            <a:off x="7468196" y="6618082"/>
            <a:ext cx="231140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lnSpc>
                <a:spcPct val="100000"/>
              </a:lnSpc>
              <a:spcBef>
                <a:spcPct val="0"/>
              </a:spcBef>
              <a:defRPr kumimoji="0" sz="1200" b="0">
                <a:solidFill>
                  <a:srgbClr val="4D4D4D"/>
                </a:solidFill>
                <a:latin typeface="+mj-lt"/>
                <a:ea typeface="+mn-ea"/>
              </a:defRPr>
            </a:lvl1pPr>
          </a:lstStyle>
          <a:p>
            <a:fld id="{6C8EEFBB-E135-4293-8494-A108BE87EC2E}" type="slidenum">
              <a:rPr lang="en-US" altLang="ja-JP" smtClean="0"/>
              <a:pPr/>
              <a:t>‹#›</a:t>
            </a:fld>
            <a:endParaRPr lang="en-US" altLang="ja-JP" dirty="0"/>
          </a:p>
        </p:txBody>
      </p:sp>
    </p:spTree>
    <p:extLst>
      <p:ext uri="{BB962C8B-B14F-4D97-AF65-F5344CB8AC3E}">
        <p14:creationId xmlns:p14="http://schemas.microsoft.com/office/powerpoint/2010/main" val="405349032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p:txStyles>
    <p:titleStyle>
      <a:lvl1pPr algn="l" defTabSz="914400" rtl="0" eaLnBrk="1" latinLnBrk="0" hangingPunct="1">
        <a:spcBef>
          <a:spcPct val="0"/>
        </a:spcBef>
        <a:buNone/>
        <a:defRPr kumimoji="1" sz="2200" kern="1200">
          <a:solidFill>
            <a:srgbClr val="4D4D4D"/>
          </a:solidFill>
          <a:latin typeface="+mj-lt"/>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502140" y="6592286"/>
            <a:ext cx="2311400" cy="257113"/>
          </a:xfrm>
          <a:prstGeom prst="rect">
            <a:avLst/>
          </a:prstGeom>
        </p:spPr>
        <p:txBody>
          <a:bodyPr vert="horz" lIns="0" tIns="0" rIns="0" bIns="0" rtlCol="0" anchor="ctr"/>
          <a:lstStyle>
            <a:lvl1pPr algn="r">
              <a:defRPr sz="1000">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pic>
        <p:nvPicPr>
          <p:cNvPr id="8" name="Picture 2" descr="pd素材集#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300" y="6632575"/>
            <a:ext cx="153035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p:cNvSpPr/>
          <p:nvPr/>
        </p:nvSpPr>
        <p:spPr bwMode="black">
          <a:xfrm>
            <a:off x="0" y="3256645"/>
            <a:ext cx="9906000" cy="344710"/>
          </a:xfrm>
          <a:prstGeom prst="roundRect">
            <a:avLst>
              <a:gd name="adj" fmla="val 0"/>
            </a:avLst>
          </a:prstGeom>
          <a:solidFill>
            <a:srgbClr val="0071BC"/>
          </a:solidFill>
          <a:ln>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プレースホルダー 1"/>
          <p:cNvSpPr>
            <a:spLocks noGrp="1"/>
          </p:cNvSpPr>
          <p:nvPr>
            <p:ph type="title"/>
          </p:nvPr>
        </p:nvSpPr>
        <p:spPr bwMode="white">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131100439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spcBef>
          <a:spcPct val="0"/>
        </a:spcBef>
        <a:buNone/>
        <a:defRPr kumimoji="1" sz="2200" kern="1200">
          <a:solidFill>
            <a:srgbClr val="FFFFFF"/>
          </a:solidFill>
          <a:latin typeface="メイリオ" pitchFamily="50" charset="-128"/>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502140" y="6592286"/>
            <a:ext cx="2311400" cy="257113"/>
          </a:xfrm>
          <a:prstGeom prst="rect">
            <a:avLst/>
          </a:prstGeom>
        </p:spPr>
        <p:txBody>
          <a:bodyPr vert="horz" lIns="0" tIns="0" rIns="0" bIns="0" rtlCol="0" anchor="ctr"/>
          <a:lstStyle>
            <a:lvl1pPr algn="r">
              <a:defRPr sz="1000">
                <a:solidFill>
                  <a:srgbClr val="4D4D4D"/>
                </a:solidFill>
                <a:latin typeface="メイリオ" pitchFamily="50" charset="-128"/>
                <a:ea typeface="メイリオ" pitchFamily="50" charset="-128"/>
                <a:cs typeface="メイリオ" pitchFamily="50" charset="-128"/>
              </a:defRPr>
            </a:lvl1pPr>
          </a:lstStyle>
          <a:p>
            <a:fld id="{FB3508C7-2FE0-4945-9CBD-863E05F850D2}" type="slidenum">
              <a:rPr lang="ja-JP" altLang="en-US" smtClean="0"/>
              <a:pPr/>
              <a:t>‹#›</a:t>
            </a:fld>
            <a:endParaRPr lang="ja-JP" altLang="en-US" dirty="0"/>
          </a:p>
        </p:txBody>
      </p:sp>
      <p:pic>
        <p:nvPicPr>
          <p:cNvPr id="8" name="Picture 2" descr="pd素材集#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300" y="6632575"/>
            <a:ext cx="153035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2"/>
          <p:cNvSpPr/>
          <p:nvPr/>
        </p:nvSpPr>
        <p:spPr bwMode="auto">
          <a:xfrm>
            <a:off x="0" y="3256645"/>
            <a:ext cx="9906000" cy="344710"/>
          </a:xfrm>
          <a:prstGeom prst="roundRect">
            <a:avLst>
              <a:gd name="adj" fmla="val 0"/>
            </a:avLst>
          </a:prstGeom>
          <a:solidFill>
            <a:srgbClr val="E2F1FA"/>
          </a:solidFill>
          <a:ln>
            <a:noFill/>
          </a:ln>
          <a:effectLst/>
          <a:extLst/>
        </p:spPr>
        <p:txBody>
          <a:bodyPr lIns="0" tIns="0" rIns="0" bIns="0" rtlCol="0" anchor="ctr">
            <a:spAutoFit/>
          </a:bodyPr>
          <a:lstStyle/>
          <a:p>
            <a:pPr algn="just">
              <a:lnSpc>
                <a:spcPct val="140000"/>
              </a:lnSpc>
              <a:spcBef>
                <a:spcPct val="0"/>
              </a:spcBef>
              <a:spcAft>
                <a:spcPts val="600"/>
              </a:spcAft>
            </a:pPr>
            <a:endParaRPr lang="ja-JP" altLang="en-US" sz="1600" dirty="0">
              <a:solidFill>
                <a:srgbClr val="4D4D4D"/>
              </a:solidFill>
              <a:latin typeface="メイリオ" pitchFamily="50" charset="-128"/>
              <a:ea typeface="メイリオ" pitchFamily="50" charset="-128"/>
              <a:cs typeface="メイリオ" pitchFamily="50" charset="-128"/>
            </a:endParaRPr>
          </a:p>
        </p:txBody>
      </p:sp>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23879265"/>
      </p:ext>
    </p:extLst>
  </p:cSld>
  <p:clrMap bg1="lt1" tx1="dk1" bg2="lt2" tx2="dk2" accent1="accent1" accent2="accent2" accent3="accent3" accent4="accent4" accent5="accent5" accent6="accent6" hlink="hlink" folHlink="folHlink"/>
  <p:sldLayoutIdLst>
    <p:sldLayoutId id="2147483676" r:id="rId1"/>
  </p:sldLayoutIdLst>
  <p:hf hdr="0"/>
  <p:txStyles>
    <p:titleStyle>
      <a:lvl1pPr algn="l" defTabSz="914400" rtl="0" eaLnBrk="1" latinLnBrk="0" hangingPunct="1">
        <a:spcBef>
          <a:spcPct val="0"/>
        </a:spcBef>
        <a:buNone/>
        <a:defRPr kumimoji="1" sz="2200" kern="1200">
          <a:solidFill>
            <a:srgbClr val="4D4D4D"/>
          </a:solidFill>
          <a:latin typeface="メイリオ" pitchFamily="50" charset="-128"/>
          <a:ea typeface="メイリオ" pitchFamily="50" charset="-128"/>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273057" y="188922"/>
            <a:ext cx="907256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75782" name="Rectangle 6"/>
          <p:cNvSpPr>
            <a:spLocks noChangeArrowheads="1"/>
          </p:cNvSpPr>
          <p:nvPr/>
        </p:nvSpPr>
        <p:spPr bwMode="auto">
          <a:xfrm>
            <a:off x="2" y="3192012"/>
            <a:ext cx="1892301" cy="473976"/>
          </a:xfrm>
          <a:prstGeom prst="rect">
            <a:avLst/>
          </a:prstGeom>
          <a:solidFill>
            <a:srgbClr val="0071B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fontAlgn="base">
              <a:lnSpc>
                <a:spcPct val="140000"/>
              </a:lnSpc>
              <a:spcBef>
                <a:spcPct val="10000"/>
              </a:spcBef>
              <a:spcAft>
                <a:spcPct val="0"/>
              </a:spcAft>
            </a:pPr>
            <a:endParaRPr lang="ja-JP" altLang="en-US" sz="2200" b="1">
              <a:solidFill>
                <a:srgbClr val="4D4D4D"/>
              </a:solidFill>
              <a:ea typeface="メイリオ" pitchFamily="50" charset="-128"/>
              <a:cs typeface="メイリオ" pitchFamily="50" charset="-128"/>
            </a:endParaRPr>
          </a:p>
        </p:txBody>
      </p:sp>
    </p:spTree>
    <p:extLst>
      <p:ext uri="{BB962C8B-B14F-4D97-AF65-F5344CB8AC3E}">
        <p14:creationId xmlns:p14="http://schemas.microsoft.com/office/powerpoint/2010/main" val="27295094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p:txStyles>
    <p:titleStyle>
      <a:lvl1pPr algn="l" rtl="0" eaLnBrk="1" fontAlgn="base" hangingPunct="1">
        <a:spcBef>
          <a:spcPct val="0"/>
        </a:spcBef>
        <a:spcAft>
          <a:spcPct val="0"/>
        </a:spcAft>
        <a:defRPr kumimoji="1" sz="2200" b="1">
          <a:solidFill>
            <a:srgbClr val="FFFFFF"/>
          </a:solidFill>
          <a:latin typeface="+mj-lt"/>
          <a:ea typeface="+mj-ea"/>
          <a:cs typeface="+mj-cs"/>
        </a:defRPr>
      </a:lvl1pPr>
      <a:lvl2pPr algn="l" rtl="0" eaLnBrk="1" fontAlgn="base" hangingPunct="1">
        <a:spcBef>
          <a:spcPct val="0"/>
        </a:spcBef>
        <a:spcAft>
          <a:spcPct val="0"/>
        </a:spcAft>
        <a:defRPr kumimoji="1" sz="2200" b="1">
          <a:solidFill>
            <a:srgbClr val="FFFFFF"/>
          </a:solidFill>
          <a:latin typeface="メイリオ" pitchFamily="50" charset="-128"/>
          <a:ea typeface="メイリオ" pitchFamily="50" charset="-128"/>
          <a:cs typeface="ＭＳ Ｐゴシック" pitchFamily="50" charset="-128"/>
        </a:defRPr>
      </a:lvl2pPr>
      <a:lvl3pPr algn="l" rtl="0" eaLnBrk="1" fontAlgn="base" hangingPunct="1">
        <a:spcBef>
          <a:spcPct val="0"/>
        </a:spcBef>
        <a:spcAft>
          <a:spcPct val="0"/>
        </a:spcAft>
        <a:defRPr kumimoji="1" sz="2200" b="1">
          <a:solidFill>
            <a:srgbClr val="FFFFFF"/>
          </a:solidFill>
          <a:latin typeface="メイリオ" pitchFamily="50" charset="-128"/>
          <a:ea typeface="メイリオ" pitchFamily="50" charset="-128"/>
          <a:cs typeface="ＭＳ Ｐゴシック" pitchFamily="50" charset="-128"/>
        </a:defRPr>
      </a:lvl3pPr>
      <a:lvl4pPr algn="l" rtl="0" eaLnBrk="1" fontAlgn="base" hangingPunct="1">
        <a:spcBef>
          <a:spcPct val="0"/>
        </a:spcBef>
        <a:spcAft>
          <a:spcPct val="0"/>
        </a:spcAft>
        <a:defRPr kumimoji="1" sz="2200" b="1">
          <a:solidFill>
            <a:srgbClr val="FFFFFF"/>
          </a:solidFill>
          <a:latin typeface="メイリオ" pitchFamily="50" charset="-128"/>
          <a:ea typeface="メイリオ" pitchFamily="50" charset="-128"/>
          <a:cs typeface="ＭＳ Ｐゴシック" pitchFamily="50" charset="-128"/>
        </a:defRPr>
      </a:lvl4pPr>
      <a:lvl5pPr algn="l" rtl="0" eaLnBrk="1" fontAlgn="base" hangingPunct="1">
        <a:spcBef>
          <a:spcPct val="0"/>
        </a:spcBef>
        <a:spcAft>
          <a:spcPct val="0"/>
        </a:spcAft>
        <a:defRPr kumimoji="1" sz="2200" b="1">
          <a:solidFill>
            <a:srgbClr val="FFFFFF"/>
          </a:solidFill>
          <a:latin typeface="メイリオ" pitchFamily="50" charset="-128"/>
          <a:ea typeface="メイリオ" pitchFamily="50" charset="-128"/>
          <a:cs typeface="ＭＳ Ｐゴシック" pitchFamily="50" charset="-128"/>
        </a:defRPr>
      </a:lvl5pPr>
      <a:lvl6pPr marL="457200" algn="l" rtl="0" eaLnBrk="1" fontAlgn="base" hangingPunct="1">
        <a:spcBef>
          <a:spcPct val="0"/>
        </a:spcBef>
        <a:spcAft>
          <a:spcPct val="0"/>
        </a:spcAft>
        <a:defRPr kumimoji="1" sz="2200" b="1">
          <a:solidFill>
            <a:srgbClr val="FFFFFF"/>
          </a:solidFill>
          <a:latin typeface="メイリオ" pitchFamily="50" charset="-128"/>
          <a:ea typeface="メイリオ" pitchFamily="50" charset="-128"/>
          <a:cs typeface="ＭＳ Ｐゴシック" pitchFamily="50" charset="-128"/>
        </a:defRPr>
      </a:lvl6pPr>
      <a:lvl7pPr marL="914400" algn="l" rtl="0" eaLnBrk="1" fontAlgn="base" hangingPunct="1">
        <a:spcBef>
          <a:spcPct val="0"/>
        </a:spcBef>
        <a:spcAft>
          <a:spcPct val="0"/>
        </a:spcAft>
        <a:defRPr kumimoji="1" sz="2200" b="1">
          <a:solidFill>
            <a:srgbClr val="FFFFFF"/>
          </a:solidFill>
          <a:latin typeface="メイリオ" pitchFamily="50" charset="-128"/>
          <a:ea typeface="メイリオ" pitchFamily="50" charset="-128"/>
          <a:cs typeface="ＭＳ Ｐゴシック" pitchFamily="50" charset="-128"/>
        </a:defRPr>
      </a:lvl7pPr>
      <a:lvl8pPr marL="1371600" algn="l" rtl="0" eaLnBrk="1" fontAlgn="base" hangingPunct="1">
        <a:spcBef>
          <a:spcPct val="0"/>
        </a:spcBef>
        <a:spcAft>
          <a:spcPct val="0"/>
        </a:spcAft>
        <a:defRPr kumimoji="1" sz="2200" b="1">
          <a:solidFill>
            <a:srgbClr val="FFFFFF"/>
          </a:solidFill>
          <a:latin typeface="メイリオ" pitchFamily="50" charset="-128"/>
          <a:ea typeface="メイリオ" pitchFamily="50" charset="-128"/>
          <a:cs typeface="ＭＳ Ｐゴシック" pitchFamily="50" charset="-128"/>
        </a:defRPr>
      </a:lvl8pPr>
      <a:lvl9pPr marL="1828800" algn="l" rtl="0" eaLnBrk="1" fontAlgn="base" hangingPunct="1">
        <a:spcBef>
          <a:spcPct val="0"/>
        </a:spcBef>
        <a:spcAft>
          <a:spcPct val="0"/>
        </a:spcAft>
        <a:defRPr kumimoji="1" sz="2200" b="1">
          <a:solidFill>
            <a:srgbClr val="FFFFFF"/>
          </a:solidFill>
          <a:latin typeface="メイリオ" pitchFamily="50" charset="-128"/>
          <a:ea typeface="メイリオ" pitchFamily="50" charset="-128"/>
          <a:cs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666" y="365760"/>
            <a:ext cx="8543925"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6666" y="1828803"/>
            <a:ext cx="8543925"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70"/>
            <a:ext cx="222885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158B6AE3-C320-48A8-AD70-B3FA55BC40C4}" type="datetime1">
              <a:rPr kumimoji="1" lang="ja-JP" altLang="en-US" smtClean="0"/>
              <a:t>2020/4/3</a:t>
            </a:fld>
            <a:endParaRPr kumimoji="1" lang="ja-JP" altLang="en-US"/>
          </a:p>
        </p:txBody>
      </p:sp>
      <p:sp>
        <p:nvSpPr>
          <p:cNvPr id="5" name="Footer Placeholder 4"/>
          <p:cNvSpPr>
            <a:spLocks noGrp="1"/>
          </p:cNvSpPr>
          <p:nvPr>
            <p:ph type="ftr" sz="quarter" idx="3"/>
          </p:nvPr>
        </p:nvSpPr>
        <p:spPr>
          <a:xfrm>
            <a:off x="3281369" y="6356370"/>
            <a:ext cx="3343275"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r>
              <a:rPr kumimoji="1" lang="ja-JP" altLang="en-US" smtClean="0"/>
              <a:t>日本保険・年金リスク学会 研究発表大会</a:t>
            </a:r>
            <a:r>
              <a:rPr kumimoji="1" lang="en-US" altLang="ja-JP" smtClean="0"/>
              <a:t>(2018)</a:t>
            </a:r>
            <a:endParaRPr kumimoji="1" lang="ja-JP" altLang="en-US"/>
          </a:p>
        </p:txBody>
      </p:sp>
      <p:sp>
        <p:nvSpPr>
          <p:cNvPr id="6" name="Slide Number Placeholder 5"/>
          <p:cNvSpPr>
            <a:spLocks noGrp="1"/>
          </p:cNvSpPr>
          <p:nvPr>
            <p:ph type="sldNum" sz="quarter" idx="4"/>
          </p:nvPr>
        </p:nvSpPr>
        <p:spPr>
          <a:xfrm>
            <a:off x="7001740" y="6356370"/>
            <a:ext cx="222885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3639EF8B-CF3A-4666-BA1A-1439184E9838}" type="slidenum">
              <a:rPr kumimoji="1" lang="ja-JP" altLang="en-US" smtClean="0"/>
              <a:t>‹#›</a:t>
            </a:fld>
            <a:endParaRPr kumimoji="1" lang="ja-JP" altLang="en-US"/>
          </a:p>
        </p:txBody>
      </p:sp>
    </p:spTree>
    <p:extLst>
      <p:ext uri="{BB962C8B-B14F-4D97-AF65-F5344CB8AC3E}">
        <p14:creationId xmlns:p14="http://schemas.microsoft.com/office/powerpoint/2010/main" val="24170911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fade thruBlk="1"/>
  </p:transition>
  <p:hf hdr="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71728" y="1341457"/>
            <a:ext cx="9362546" cy="71437"/>
          </a:xfrm>
          <a:prstGeom prst="rect">
            <a:avLst/>
          </a:prstGeom>
          <a:solidFill>
            <a:srgbClr val="3366CC"/>
          </a:solidFill>
          <a:ln w="9525" algn="ctr">
            <a:noFill/>
            <a:miter lim="800000"/>
            <a:headEnd/>
            <a:tailEnd/>
          </a:ln>
          <a:effectLst/>
        </p:spPr>
        <p:txBody>
          <a:bodyPr wrap="none" anchor="ctr"/>
          <a:lstStyle/>
          <a:p>
            <a:pPr>
              <a:defRPr/>
            </a:pPr>
            <a:endParaRPr lang="ja-JP" altLang="en-US" sz="1800">
              <a:ea typeface="ＭＳ Ｐゴシック" pitchFamily="50" charset="-128"/>
            </a:endParaRPr>
          </a:p>
        </p:txBody>
      </p:sp>
      <p:sp>
        <p:nvSpPr>
          <p:cNvPr id="3075" name="Rectangle 3"/>
          <p:cNvSpPr>
            <a:spLocks noChangeArrowheads="1"/>
          </p:cNvSpPr>
          <p:nvPr/>
        </p:nvSpPr>
        <p:spPr bwMode="auto">
          <a:xfrm>
            <a:off x="507345" y="1196994"/>
            <a:ext cx="1480740" cy="144463"/>
          </a:xfrm>
          <a:prstGeom prst="rect">
            <a:avLst/>
          </a:prstGeom>
          <a:solidFill>
            <a:srgbClr val="99CCFF"/>
          </a:solidFill>
          <a:ln w="9525" algn="ctr">
            <a:noFill/>
            <a:miter lim="800000"/>
            <a:headEnd/>
            <a:tailEnd/>
          </a:ln>
          <a:effectLst/>
        </p:spPr>
        <p:txBody>
          <a:bodyPr wrap="none" anchor="ctr"/>
          <a:lstStyle/>
          <a:p>
            <a:pPr>
              <a:defRPr/>
            </a:pPr>
            <a:endParaRPr lang="ja-JP" altLang="en-US" sz="1800">
              <a:ea typeface="ＭＳ Ｐゴシック" pitchFamily="50" charset="-128"/>
            </a:endParaRPr>
          </a:p>
        </p:txBody>
      </p:sp>
      <p:sp>
        <p:nvSpPr>
          <p:cNvPr id="3076" name="Rectangle 4"/>
          <p:cNvSpPr>
            <a:spLocks noChangeArrowheads="1"/>
          </p:cNvSpPr>
          <p:nvPr/>
        </p:nvSpPr>
        <p:spPr bwMode="auto">
          <a:xfrm>
            <a:off x="8970434" y="6453207"/>
            <a:ext cx="935567" cy="71437"/>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1029" name="Rectangle 5"/>
          <p:cNvSpPr>
            <a:spLocks noGrp="1" noChangeArrowheads="1"/>
          </p:cNvSpPr>
          <p:nvPr>
            <p:ph type="title"/>
          </p:nvPr>
        </p:nvSpPr>
        <p:spPr bwMode="auto">
          <a:xfrm>
            <a:off x="662120" y="260350"/>
            <a:ext cx="7099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0" name="Rectangle 6"/>
          <p:cNvSpPr>
            <a:spLocks noGrp="1" noChangeArrowheads="1"/>
          </p:cNvSpPr>
          <p:nvPr>
            <p:ph type="body" idx="1"/>
          </p:nvPr>
        </p:nvSpPr>
        <p:spPr bwMode="auto">
          <a:xfrm>
            <a:off x="495300" y="1600205"/>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3079" name="Rectangle 7"/>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Calibri" pitchFamily="34" charset="0"/>
                <a:ea typeface="ＭＳ Ｐゴシック" pitchFamily="50" charset="-128"/>
                <a:cs typeface="Calibri" pitchFamily="34" charset="0"/>
              </a:defRPr>
            </a:lvl1pPr>
          </a:lstStyle>
          <a:p>
            <a:fld id="{730B5234-0838-44BF-B10C-0E4B47B699D6}" type="datetime1">
              <a:rPr kumimoji="1" lang="ja-JP" altLang="en-US" smtClean="0"/>
              <a:t>2020/4/3</a:t>
            </a:fld>
            <a:endParaRPr kumimoji="1" lang="ja-JP" altLang="en-US"/>
          </a:p>
        </p:txBody>
      </p:sp>
      <p:sp>
        <p:nvSpPr>
          <p:cNvPr id="3081" name="Rectangle 9"/>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b="1" smtClean="0">
                <a:latin typeface="Calibri" pitchFamily="34" charset="0"/>
                <a:ea typeface="ＭＳ Ｐゴシック" pitchFamily="50" charset="-128"/>
                <a:cs typeface="Calibri" pitchFamily="34" charset="0"/>
              </a:defRPr>
            </a:lvl1pPr>
          </a:lstStyle>
          <a:p>
            <a:fld id="{20635711-481B-4415-A823-5346779FA4DC}" type="slidenum">
              <a:rPr kumimoji="1" lang="ja-JP" altLang="en-US" smtClean="0"/>
              <a:t>‹#›</a:t>
            </a:fld>
            <a:endParaRPr kumimoji="1" lang="ja-JP" altLang="en-US"/>
          </a:p>
        </p:txBody>
      </p:sp>
      <p:sp>
        <p:nvSpPr>
          <p:cNvPr id="3082" name="Rectangle 10"/>
          <p:cNvSpPr>
            <a:spLocks noChangeArrowheads="1"/>
          </p:cNvSpPr>
          <p:nvPr/>
        </p:nvSpPr>
        <p:spPr bwMode="auto">
          <a:xfrm>
            <a:off x="9634281" y="115888"/>
            <a:ext cx="154781" cy="144462"/>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3083" name="Rectangle 11"/>
          <p:cNvSpPr>
            <a:spLocks noChangeArrowheads="1"/>
          </p:cNvSpPr>
          <p:nvPr/>
        </p:nvSpPr>
        <p:spPr bwMode="auto">
          <a:xfrm>
            <a:off x="9453706" y="115888"/>
            <a:ext cx="154781" cy="144462"/>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3084" name="Rectangle 12"/>
          <p:cNvSpPr>
            <a:spLocks noChangeArrowheads="1"/>
          </p:cNvSpPr>
          <p:nvPr/>
        </p:nvSpPr>
        <p:spPr bwMode="auto">
          <a:xfrm>
            <a:off x="9634281" y="280988"/>
            <a:ext cx="154781" cy="144462"/>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grpSp>
        <p:nvGrpSpPr>
          <p:cNvPr id="1036" name="Group 13"/>
          <p:cNvGrpSpPr>
            <a:grpSpLocks/>
          </p:cNvGrpSpPr>
          <p:nvPr/>
        </p:nvGrpSpPr>
        <p:grpSpPr bwMode="auto">
          <a:xfrm rot="10800000">
            <a:off x="92870" y="6465888"/>
            <a:ext cx="335360" cy="309562"/>
            <a:chOff x="113" y="4020"/>
            <a:chExt cx="195" cy="195"/>
          </a:xfrm>
        </p:grpSpPr>
        <p:sp>
          <p:nvSpPr>
            <p:cNvPr id="3086" name="Rectangle 14"/>
            <p:cNvSpPr>
              <a:spLocks noChangeArrowheads="1"/>
            </p:cNvSpPr>
            <p:nvPr userDrawn="1"/>
          </p:nvSpPr>
          <p:spPr bwMode="auto">
            <a:xfrm>
              <a:off x="210" y="4020"/>
              <a:ext cx="90" cy="91"/>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3087" name="Rectangle 15"/>
            <p:cNvSpPr>
              <a:spLocks noChangeArrowheads="1"/>
            </p:cNvSpPr>
            <p:nvPr userDrawn="1"/>
          </p:nvSpPr>
          <p:spPr bwMode="auto">
            <a:xfrm>
              <a:off x="105" y="4020"/>
              <a:ext cx="90" cy="91"/>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sp>
          <p:nvSpPr>
            <p:cNvPr id="3088" name="Rectangle 16"/>
            <p:cNvSpPr>
              <a:spLocks noChangeArrowheads="1"/>
            </p:cNvSpPr>
            <p:nvPr userDrawn="1"/>
          </p:nvSpPr>
          <p:spPr bwMode="auto">
            <a:xfrm>
              <a:off x="210" y="4124"/>
              <a:ext cx="90" cy="91"/>
            </a:xfrm>
            <a:prstGeom prst="rect">
              <a:avLst/>
            </a:prstGeom>
            <a:solidFill>
              <a:srgbClr val="CCECFF"/>
            </a:solidFill>
            <a:ln w="9525">
              <a:noFill/>
              <a:miter lim="800000"/>
              <a:headEnd/>
              <a:tailEnd/>
            </a:ln>
            <a:effectLst/>
          </p:spPr>
          <p:txBody>
            <a:bodyPr wrap="none" anchor="ctr"/>
            <a:lstStyle/>
            <a:p>
              <a:pPr>
                <a:defRPr/>
              </a:pPr>
              <a:endParaRPr lang="ja-JP" altLang="en-US" sz="1800">
                <a:ea typeface="ＭＳ Ｐゴシック" pitchFamily="50" charset="-128"/>
              </a:endParaRPr>
            </a:p>
          </p:txBody>
        </p:sp>
      </p:grpSp>
    </p:spTree>
    <p:extLst>
      <p:ext uri="{BB962C8B-B14F-4D97-AF65-F5344CB8AC3E}">
        <p14:creationId xmlns:p14="http://schemas.microsoft.com/office/powerpoint/2010/main" val="394975268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fade thruBlk="1"/>
  </p:transition>
  <p:hf hdr="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alibri" pitchFamily="34" charset="0"/>
          <a:ea typeface="ＭＳ Ｐゴシック" pitchFamily="50" charset="-128"/>
        </a:defRPr>
      </a:lvl2pPr>
      <a:lvl3pPr algn="l" rtl="0" eaLnBrk="1" fontAlgn="base" hangingPunct="1">
        <a:spcBef>
          <a:spcPct val="0"/>
        </a:spcBef>
        <a:spcAft>
          <a:spcPct val="0"/>
        </a:spcAft>
        <a:defRPr kumimoji="1" sz="3600">
          <a:solidFill>
            <a:schemeClr val="tx2"/>
          </a:solidFill>
          <a:latin typeface="Calibri" pitchFamily="34" charset="0"/>
          <a:ea typeface="ＭＳ Ｐゴシック" pitchFamily="50" charset="-128"/>
        </a:defRPr>
      </a:lvl3pPr>
      <a:lvl4pPr algn="l" rtl="0" eaLnBrk="1" fontAlgn="base" hangingPunct="1">
        <a:spcBef>
          <a:spcPct val="0"/>
        </a:spcBef>
        <a:spcAft>
          <a:spcPct val="0"/>
        </a:spcAft>
        <a:defRPr kumimoji="1" sz="3600">
          <a:solidFill>
            <a:schemeClr val="tx2"/>
          </a:solidFill>
          <a:latin typeface="Calibri" pitchFamily="34" charset="0"/>
          <a:ea typeface="ＭＳ Ｐゴシック" pitchFamily="50" charset="-128"/>
        </a:defRPr>
      </a:lvl4pPr>
      <a:lvl5pPr algn="l" rtl="0" eaLnBrk="1" fontAlgn="base" hangingPunct="1">
        <a:spcBef>
          <a:spcPct val="0"/>
        </a:spcBef>
        <a:spcAft>
          <a:spcPct val="0"/>
        </a:spcAft>
        <a:defRPr kumimoji="1" sz="3600">
          <a:solidFill>
            <a:schemeClr val="tx2"/>
          </a:solidFill>
          <a:latin typeface="Calibri" pitchFamily="34" charset="0"/>
          <a:ea typeface="ＭＳ Ｐゴシック" pitchFamily="50" charset="-128"/>
        </a:defRPr>
      </a:lvl5pPr>
      <a:lvl6pPr marL="457200" algn="l" rtl="0" eaLnBrk="1" fontAlgn="base" hangingPunct="1">
        <a:spcBef>
          <a:spcPct val="0"/>
        </a:spcBef>
        <a:spcAft>
          <a:spcPct val="0"/>
        </a:spcAft>
        <a:defRPr kumimoji="1" sz="3600">
          <a:solidFill>
            <a:schemeClr val="tx2"/>
          </a:solidFill>
          <a:latin typeface="Arial" charset="0"/>
          <a:ea typeface="ＭＳ Ｐゴシック" pitchFamily="50" charset="-128"/>
        </a:defRPr>
      </a:lvl6pPr>
      <a:lvl7pPr marL="914400" algn="l" rtl="0" eaLnBrk="1" fontAlgn="base" hangingPunct="1">
        <a:spcBef>
          <a:spcPct val="0"/>
        </a:spcBef>
        <a:spcAft>
          <a:spcPct val="0"/>
        </a:spcAft>
        <a:defRPr kumimoji="1" sz="3600">
          <a:solidFill>
            <a:schemeClr val="tx2"/>
          </a:solidFill>
          <a:latin typeface="Arial" charset="0"/>
          <a:ea typeface="ＭＳ Ｐゴシック" pitchFamily="50" charset="-128"/>
        </a:defRPr>
      </a:lvl7pPr>
      <a:lvl8pPr marL="1371600" algn="l" rtl="0" eaLnBrk="1" fontAlgn="base" hangingPunct="1">
        <a:spcBef>
          <a:spcPct val="0"/>
        </a:spcBef>
        <a:spcAft>
          <a:spcPct val="0"/>
        </a:spcAft>
        <a:defRPr kumimoji="1" sz="3600">
          <a:solidFill>
            <a:schemeClr val="tx2"/>
          </a:solidFill>
          <a:latin typeface="Arial" charset="0"/>
          <a:ea typeface="ＭＳ Ｐゴシック" pitchFamily="50" charset="-128"/>
        </a:defRPr>
      </a:lvl8pPr>
      <a:lvl9pPr marL="1828800" algn="l" rtl="0" eaLnBrk="1" fontAlgn="base" hangingPunct="1">
        <a:spcBef>
          <a:spcPct val="0"/>
        </a:spcBef>
        <a:spcAft>
          <a:spcPct val="0"/>
        </a:spcAft>
        <a:defRPr kumimoji="1" sz="3600">
          <a:solidFill>
            <a:schemeClr val="tx2"/>
          </a:solidFill>
          <a:latin typeface="Arial" charset="0"/>
          <a:ea typeface="ＭＳ Ｐゴシック" pitchFamily="50" charset="-128"/>
        </a:defRPr>
      </a:lvl9pPr>
    </p:titleStyle>
    <p:bodyStyle>
      <a:lvl1pPr marL="342900" indent="-342900" algn="l" rtl="0" eaLnBrk="1" fontAlgn="base" hangingPunct="1">
        <a:spcBef>
          <a:spcPct val="20000"/>
        </a:spcBef>
        <a:spcAft>
          <a:spcPct val="0"/>
        </a:spcAft>
        <a:buClr>
          <a:srgbClr val="666699"/>
        </a:buClr>
        <a:buFont typeface="Wingdings" pitchFamily="2" charset="2"/>
        <a:buChar char="n"/>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6666FF"/>
        </a:buClr>
        <a:buFont typeface="Wingdings" pitchFamily="2" charset="2"/>
        <a:buChar char="Ø"/>
        <a:defRPr kumimoji="1" sz="2000">
          <a:solidFill>
            <a:schemeClr val="tx1"/>
          </a:solidFill>
          <a:latin typeface="+mn-lt"/>
          <a:ea typeface="+mn-ea"/>
        </a:defRPr>
      </a:lvl2pPr>
      <a:lvl3pPr marL="1143000" indent="-228600" algn="l" rtl="0" eaLnBrk="1" fontAlgn="base" hangingPunct="1">
        <a:spcBef>
          <a:spcPct val="20000"/>
        </a:spcBef>
        <a:spcAft>
          <a:spcPct val="0"/>
        </a:spcAft>
        <a:buClr>
          <a:srgbClr val="3333CC"/>
        </a:buClr>
        <a:buFont typeface="Wingdings" pitchFamily="2" charset="2"/>
        <a:buChar char="ü"/>
        <a:defRPr kumimoji="1" sz="2400">
          <a:solidFill>
            <a:schemeClr val="tx1"/>
          </a:solidFill>
          <a:latin typeface="+mn-lt"/>
          <a:ea typeface="+mn-ea"/>
        </a:defRPr>
      </a:lvl3pPr>
      <a:lvl4pPr marL="1600200" indent="-228600" algn="l" rtl="0" eaLnBrk="1" fontAlgn="base" hangingPunct="1">
        <a:spcBef>
          <a:spcPct val="20000"/>
        </a:spcBef>
        <a:spcAft>
          <a:spcPct val="0"/>
        </a:spcAft>
        <a:buClr>
          <a:srgbClr val="533993"/>
        </a:buClr>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rgbClr val="666699"/>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rgbClr val="666699"/>
        </a:buClr>
        <a:buChar char="•"/>
        <a:defRPr kumimoji="1">
          <a:solidFill>
            <a:schemeClr val="tx1"/>
          </a:solidFill>
          <a:latin typeface="+mn-lt"/>
          <a:ea typeface="+mn-ea"/>
        </a:defRPr>
      </a:lvl6pPr>
      <a:lvl7pPr marL="2971800" indent="-228600" algn="l" rtl="0" eaLnBrk="1" fontAlgn="base" hangingPunct="1">
        <a:spcBef>
          <a:spcPct val="20000"/>
        </a:spcBef>
        <a:spcAft>
          <a:spcPct val="0"/>
        </a:spcAft>
        <a:buClr>
          <a:srgbClr val="666699"/>
        </a:buClr>
        <a:buChar char="•"/>
        <a:defRPr kumimoji="1">
          <a:solidFill>
            <a:schemeClr val="tx1"/>
          </a:solidFill>
          <a:latin typeface="+mn-lt"/>
          <a:ea typeface="+mn-ea"/>
        </a:defRPr>
      </a:lvl7pPr>
      <a:lvl8pPr marL="3429000" indent="-228600" algn="l" rtl="0" eaLnBrk="1" fontAlgn="base" hangingPunct="1">
        <a:spcBef>
          <a:spcPct val="20000"/>
        </a:spcBef>
        <a:spcAft>
          <a:spcPct val="0"/>
        </a:spcAft>
        <a:buClr>
          <a:srgbClr val="666699"/>
        </a:buClr>
        <a:buChar char="•"/>
        <a:defRPr kumimoji="1">
          <a:solidFill>
            <a:schemeClr val="tx1"/>
          </a:solidFill>
          <a:latin typeface="+mn-lt"/>
          <a:ea typeface="+mn-ea"/>
        </a:defRPr>
      </a:lvl8pPr>
      <a:lvl9pPr marL="3886200" indent="-228600" algn="l" rtl="0" eaLnBrk="1" fontAlgn="base" hangingPunct="1">
        <a:spcBef>
          <a:spcPct val="20000"/>
        </a:spcBef>
        <a:spcAft>
          <a:spcPct val="0"/>
        </a:spcAft>
        <a:buClr>
          <a:srgbClr val="666699"/>
        </a:buClr>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5.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11.png"/><Relationship Id="rId5" Type="http://schemas.openxmlformats.org/officeDocument/2006/relationships/image" Target="../media/image90.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5.pn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audio" Target="../media/media16.wav"/><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xml"/><Relationship Id="rId7" Type="http://schemas.microsoft.com/office/2007/relationships/media" Target="../media/media16.wav"/><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tags" Target="../tags/tag2.xml"/><Relationship Id="rId16"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3.png"/><Relationship Id="rId5" Type="http://schemas.openxmlformats.org/officeDocument/2006/relationships/tags" Target="../tags/tag5.xml"/><Relationship Id="rId15" Type="http://schemas.openxmlformats.org/officeDocument/2006/relationships/image" Target="../media/image17.png"/><Relationship Id="rId10" Type="http://schemas.openxmlformats.org/officeDocument/2006/relationships/notesSlide" Target="../notesSlides/notesSlide14.xml"/><Relationship Id="rId4" Type="http://schemas.openxmlformats.org/officeDocument/2006/relationships/tags" Target="../tags/tag4.xml"/><Relationship Id="rId9" Type="http://schemas.openxmlformats.org/officeDocument/2006/relationships/slideLayout" Target="../slideLayouts/slideLayout79.xml"/><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17.wav"/><Relationship Id="rId7" Type="http://schemas.openxmlformats.org/officeDocument/2006/relationships/image" Target="../media/image2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15.xml"/><Relationship Id="rId5" Type="http://schemas.openxmlformats.org/officeDocument/2006/relationships/slideLayout" Target="../slideLayouts/slideLayout79.xml"/><Relationship Id="rId4" Type="http://schemas.openxmlformats.org/officeDocument/2006/relationships/audio" Target="../media/media17.wav"/><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4.xml"/><Relationship Id="rId7" Type="http://schemas.openxmlformats.org/officeDocument/2006/relationships/image" Target="../media/image10.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5.png"/><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21.wav"/><Relationship Id="rId1" Type="http://schemas.microsoft.com/office/2007/relationships/media" Target="../media/media21.wav"/><Relationship Id="rId6" Type="http://schemas.openxmlformats.org/officeDocument/2006/relationships/image" Target="../media/image5.png"/><Relationship Id="rId5" Type="http://schemas.openxmlformats.org/officeDocument/2006/relationships/chart" Target="../charts/chart8.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22.wav"/><Relationship Id="rId1" Type="http://schemas.microsoft.com/office/2007/relationships/media" Target="../media/media22.wav"/><Relationship Id="rId6" Type="http://schemas.openxmlformats.org/officeDocument/2006/relationships/image" Target="../media/image5.png"/><Relationship Id="rId5" Type="http://schemas.openxmlformats.org/officeDocument/2006/relationships/image" Target="../media/image24.pn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10.png"/><Relationship Id="rId2" Type="http://schemas.openxmlformats.org/officeDocument/2006/relationships/audio" Target="../media/media23.wav"/><Relationship Id="rId1" Type="http://schemas.microsoft.com/office/2007/relationships/media" Target="../media/media23.wav"/><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10.png"/><Relationship Id="rId2" Type="http://schemas.openxmlformats.org/officeDocument/2006/relationships/audio" Target="../media/media24.wav"/><Relationship Id="rId1" Type="http://schemas.microsoft.com/office/2007/relationships/media" Target="../media/media24.wav"/><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25.wav"/><Relationship Id="rId1" Type="http://schemas.microsoft.com/office/2007/relationships/media" Target="../media/media25.wav"/><Relationship Id="rId6" Type="http://schemas.openxmlformats.org/officeDocument/2006/relationships/image" Target="../media/image10.png"/><Relationship Id="rId5" Type="http://schemas.openxmlformats.org/officeDocument/2006/relationships/chart" Target="../charts/chart13.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93.xml"/><Relationship Id="rId2" Type="http://schemas.openxmlformats.org/officeDocument/2006/relationships/audio" Target="../media/media26.wav"/><Relationship Id="rId1" Type="http://schemas.microsoft.com/office/2007/relationships/media" Target="../media/media26.wav"/><Relationship Id="rId5" Type="http://schemas.openxmlformats.org/officeDocument/2006/relationships/image" Target="../media/image10.png"/><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27.wav"/><Relationship Id="rId1" Type="http://schemas.microsoft.com/office/2007/relationships/media" Target="../media/media27.wav"/><Relationship Id="rId5" Type="http://schemas.openxmlformats.org/officeDocument/2006/relationships/image" Target="../media/image10.pn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6.png"/><Relationship Id="rId2" Type="http://schemas.openxmlformats.org/officeDocument/2006/relationships/audio" Target="../media/media28.wav"/><Relationship Id="rId1" Type="http://schemas.microsoft.com/office/2007/relationships/media" Target="../media/media28.wav"/><Relationship Id="rId6" Type="http://schemas.openxmlformats.org/officeDocument/2006/relationships/image" Target="../media/image10.png"/><Relationship Id="rId5" Type="http://schemas.openxmlformats.org/officeDocument/2006/relationships/hyperlink" Target="https://www.actuarialcolloquium2020.com/" TargetMode="External"/><Relationship Id="rId4" Type="http://schemas.openxmlformats.org/officeDocument/2006/relationships/hyperlink" Target="mailto:name@organisation.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0.png"/><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9.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image" Target="../media/image5.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 xmlns:a16="http://schemas.microsoft.com/office/drawing/2014/main" id="{33F5C3CE-C0EF-4750-98F6-B42D91A8FE2E}"/>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4100" name="ZoneTexte 5">
            <a:extLst>
              <a:ext uri="{FF2B5EF4-FFF2-40B4-BE49-F238E27FC236}">
                <a16:creationId xmlns="" xmlns:a16="http://schemas.microsoft.com/office/drawing/2014/main" id="{F00A1025-FDFB-47F3-8B82-A0DBD3A44AA6}"/>
              </a:ext>
            </a:extLst>
          </p:cNvPr>
          <p:cNvSpPr txBox="1">
            <a:spLocks noChangeArrowheads="1"/>
          </p:cNvSpPr>
          <p:nvPr/>
        </p:nvSpPr>
        <p:spPr bwMode="auto">
          <a:xfrm>
            <a:off x="877331" y="2197100"/>
            <a:ext cx="83437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SzTx/>
              <a:buFontTx/>
              <a:buNone/>
            </a:pPr>
            <a:r>
              <a:rPr kumimoji="0" lang="en-US" altLang="fr-FR" sz="3600" b="1" dirty="0" smtClean="0">
                <a:solidFill>
                  <a:srgbClr val="C00000"/>
                </a:solidFill>
                <a:latin typeface="Verdana" panose="020B0604030504040204" pitchFamily="34" charset="0"/>
              </a:rPr>
              <a:t>Deferred </a:t>
            </a:r>
            <a:r>
              <a:rPr kumimoji="0" lang="en-US" altLang="fr-FR" sz="3600" b="1" dirty="0">
                <a:solidFill>
                  <a:srgbClr val="C00000"/>
                </a:solidFill>
                <a:latin typeface="Verdana" panose="020B0604030504040204" pitchFamily="34" charset="0"/>
              </a:rPr>
              <a:t>Public Pension and Longevity Risk for a </a:t>
            </a:r>
            <a:r>
              <a:rPr kumimoji="0" lang="en-US" altLang="fr-FR" sz="3600" b="1" dirty="0" smtClean="0">
                <a:solidFill>
                  <a:srgbClr val="C00000"/>
                </a:solidFill>
                <a:latin typeface="Verdana" panose="020B0604030504040204" pitchFamily="34" charset="0"/>
              </a:rPr>
              <a:t>Household</a:t>
            </a:r>
          </a:p>
          <a:p>
            <a:pPr fontAlgn="base">
              <a:lnSpc>
                <a:spcPct val="100000"/>
              </a:lnSpc>
              <a:spcBef>
                <a:spcPct val="0"/>
              </a:spcBef>
              <a:spcAft>
                <a:spcPct val="0"/>
              </a:spcAft>
              <a:buSzTx/>
              <a:buFontTx/>
              <a:buNone/>
            </a:pPr>
            <a:r>
              <a:rPr kumimoji="0" lang="en-US" altLang="fr-FR" sz="3600" b="1" dirty="0" smtClean="0">
                <a:solidFill>
                  <a:srgbClr val="C00000"/>
                </a:solidFill>
                <a:latin typeface="Verdana" panose="020B0604030504040204" pitchFamily="34" charset="0"/>
              </a:rPr>
              <a:t>in Retirement</a:t>
            </a:r>
            <a:endParaRPr kumimoji="0" lang="fr-FR" altLang="fr-FR" sz="3600" dirty="0">
              <a:solidFill>
                <a:srgbClr val="C00000"/>
              </a:solidFill>
              <a:latin typeface="Verdana" panose="020B0604030504040204" pitchFamily="34" charset="0"/>
            </a:endParaRPr>
          </a:p>
        </p:txBody>
      </p:sp>
      <p:sp>
        <p:nvSpPr>
          <p:cNvPr id="4101" name="Inhaltsplatzhalter 15">
            <a:extLst>
              <a:ext uri="{FF2B5EF4-FFF2-40B4-BE49-F238E27FC236}">
                <a16:creationId xmlns="" xmlns:a16="http://schemas.microsoft.com/office/drawing/2014/main" id="{892830A4-B737-494A-9055-14DEFE9D8CF1}"/>
              </a:ext>
            </a:extLst>
          </p:cNvPr>
          <p:cNvSpPr txBox="1">
            <a:spLocks noChangeArrowheads="1"/>
          </p:cNvSpPr>
          <p:nvPr/>
        </p:nvSpPr>
        <p:spPr bwMode="auto">
          <a:xfrm>
            <a:off x="895284" y="4670854"/>
            <a:ext cx="9010716" cy="178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buSzTx/>
              <a:buNone/>
            </a:pPr>
            <a:r>
              <a:rPr kumimoji="0" lang="en-US" altLang="fr-FR" b="1" dirty="0" smtClean="0">
                <a:solidFill>
                  <a:prstClr val="black"/>
                </a:solidFill>
                <a:latin typeface="Calibri" panose="020F0502020204030204" pitchFamily="34" charset="0"/>
              </a:rPr>
              <a:t>Norio </a:t>
            </a:r>
            <a:r>
              <a:rPr kumimoji="0" lang="en-US" altLang="fr-FR" b="1" dirty="0" err="1" smtClean="0">
                <a:solidFill>
                  <a:prstClr val="black"/>
                </a:solidFill>
                <a:latin typeface="Calibri" panose="020F0502020204030204" pitchFamily="34" charset="0"/>
              </a:rPr>
              <a:t>Hibiki</a:t>
            </a:r>
            <a:r>
              <a:rPr kumimoji="0" lang="en-US" altLang="fr-FR" b="1" dirty="0" smtClean="0">
                <a:solidFill>
                  <a:prstClr val="black"/>
                </a:solidFill>
                <a:latin typeface="Calibri" panose="020F0502020204030204" pitchFamily="34" charset="0"/>
              </a:rPr>
              <a:t> </a:t>
            </a:r>
            <a:r>
              <a:rPr kumimoji="0" lang="en-US" altLang="fr-FR" sz="2400" b="1" dirty="0" smtClean="0">
                <a:solidFill>
                  <a:prstClr val="black"/>
                </a:solidFill>
                <a:latin typeface="Calibri" panose="020F0502020204030204" pitchFamily="34" charset="0"/>
              </a:rPr>
              <a:t>(Keio University)</a:t>
            </a:r>
          </a:p>
          <a:p>
            <a:pPr fontAlgn="base">
              <a:lnSpc>
                <a:spcPct val="100000"/>
              </a:lnSpc>
              <a:spcAft>
                <a:spcPct val="0"/>
              </a:spcAft>
              <a:buSzTx/>
              <a:buNone/>
            </a:pPr>
            <a:r>
              <a:rPr kumimoji="0" lang="en-US" altLang="fr-FR" b="1" dirty="0" smtClean="0">
                <a:solidFill>
                  <a:prstClr val="black"/>
                </a:solidFill>
                <a:latin typeface="Calibri" panose="020F0502020204030204" pitchFamily="34" charset="0"/>
              </a:rPr>
              <a:t>Masahiro </a:t>
            </a:r>
            <a:r>
              <a:rPr kumimoji="0" lang="en-US" altLang="fr-FR" b="1" dirty="0">
                <a:solidFill>
                  <a:prstClr val="black"/>
                </a:solidFill>
                <a:latin typeface="Calibri" panose="020F0502020204030204" pitchFamily="34" charset="0"/>
              </a:rPr>
              <a:t>Shibahara </a:t>
            </a:r>
            <a:r>
              <a:rPr kumimoji="0" lang="en-US" altLang="fr-FR" sz="2400" b="1" dirty="0">
                <a:solidFill>
                  <a:prstClr val="black"/>
                </a:solidFill>
                <a:latin typeface="Calibri" panose="020F0502020204030204" pitchFamily="34" charset="0"/>
              </a:rPr>
              <a:t>(Mizuho-DL Financial Technology Co., Ltd.)</a:t>
            </a:r>
          </a:p>
          <a:p>
            <a:pPr fontAlgn="base">
              <a:lnSpc>
                <a:spcPct val="100000"/>
              </a:lnSpc>
              <a:spcBef>
                <a:spcPts val="2400"/>
              </a:spcBef>
              <a:spcAft>
                <a:spcPct val="0"/>
              </a:spcAft>
              <a:buSzTx/>
              <a:buFont typeface="Arial" panose="020B0604020202020204" pitchFamily="34" charset="0"/>
              <a:buNone/>
            </a:pPr>
            <a:r>
              <a:rPr kumimoji="0" lang="en-US" altLang="fr-FR" sz="2400" b="1" dirty="0" smtClean="0">
                <a:solidFill>
                  <a:prstClr val="black"/>
                </a:solidFill>
                <a:latin typeface="Calibri" panose="020F0502020204030204" pitchFamily="34" charset="0"/>
              </a:rPr>
              <a:t>Paris</a:t>
            </a:r>
            <a:r>
              <a:rPr kumimoji="0" lang="en-US" altLang="fr-FR" sz="2400" b="1" dirty="0">
                <a:solidFill>
                  <a:prstClr val="black"/>
                </a:solidFill>
                <a:latin typeface="Calibri" panose="020F0502020204030204" pitchFamily="34" charset="0"/>
              </a:rPr>
              <a:t>, May </a:t>
            </a:r>
            <a:r>
              <a:rPr kumimoji="0" lang="en-US" altLang="ja-JP" sz="2400" b="1" dirty="0" smtClean="0">
                <a:solidFill>
                  <a:prstClr val="black"/>
                </a:solidFill>
                <a:latin typeface="Calibri" panose="020F0502020204030204" pitchFamily="34" charset="0"/>
              </a:rPr>
              <a:t>14th</a:t>
            </a:r>
            <a:r>
              <a:rPr kumimoji="0" lang="en-US" altLang="fr-FR" sz="2400" b="1" dirty="0" smtClean="0">
                <a:solidFill>
                  <a:prstClr val="black"/>
                </a:solidFill>
                <a:latin typeface="Calibri" panose="020F0502020204030204" pitchFamily="34" charset="0"/>
              </a:rPr>
              <a:t>, </a:t>
            </a:r>
            <a:r>
              <a:rPr kumimoji="0" lang="en-US" altLang="fr-FR" sz="2400" b="1" dirty="0">
                <a:solidFill>
                  <a:prstClr val="black"/>
                </a:solidFill>
                <a:latin typeface="Calibri" panose="020F0502020204030204" pitchFamily="34" charset="0"/>
              </a:rPr>
              <a:t>2020</a:t>
            </a:r>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85325" y="14766"/>
            <a:ext cx="243681" cy="243681"/>
          </a:xfrm>
          <a:prstGeom prst="rect">
            <a:avLst/>
          </a:prstGeom>
        </p:spPr>
      </p:pic>
      <p:pic>
        <p:nvPicPr>
          <p:cNvPr id="7" name="Picture 3" descr="A close up of a logo&#10;&#10;Description automatically generated">
            <a:extLst>
              <a:ext uri="{FF2B5EF4-FFF2-40B4-BE49-F238E27FC236}">
                <a16:creationId xmlns:a16="http://schemas.microsoft.com/office/drawing/2014/main" xmlns="" id="{90B6CF9A-E214-4E3A-B837-96950E39E6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1053" y="318013"/>
            <a:ext cx="3111621" cy="1375850"/>
          </a:xfrm>
          <a:prstGeom prst="rect">
            <a:avLst/>
          </a:prstGeom>
        </p:spPr>
      </p:pic>
    </p:spTree>
    <p:extLst>
      <p:ext uri="{BB962C8B-B14F-4D97-AF65-F5344CB8AC3E}">
        <p14:creationId xmlns:p14="http://schemas.microsoft.com/office/powerpoint/2010/main" val="4211428327"/>
      </p:ext>
    </p:extLst>
  </p:cSld>
  <p:clrMapOvr>
    <a:masterClrMapping/>
  </p:clrMapOvr>
  <mc:AlternateContent xmlns:mc="http://schemas.openxmlformats.org/markup-compatibility/2006" xmlns:p14="http://schemas.microsoft.com/office/powerpoint/2010/main">
    <mc:Choice Requires="p14">
      <p:transition spd="slow" p14:dur="2000" advClick="0" advTm="32000"/>
    </mc:Choice>
    <mc:Fallback xmlns="">
      <p:transition spd="slow" advClick="0" advTm="3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6678" y="1342596"/>
            <a:ext cx="4819649" cy="3449537"/>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7" name="正方形/長方形 16"/>
          <p:cNvSpPr/>
          <p:nvPr/>
        </p:nvSpPr>
        <p:spPr>
          <a:xfrm>
            <a:off x="4970994" y="1342595"/>
            <a:ext cx="4819649" cy="3449537"/>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8" name="正方形/長方形 17"/>
          <p:cNvSpPr/>
          <p:nvPr/>
        </p:nvSpPr>
        <p:spPr>
          <a:xfrm>
            <a:off x="376983" y="4471101"/>
            <a:ext cx="9131077" cy="1150930"/>
          </a:xfrm>
          <a:prstGeom prst="rect">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4338" name="タイトル 1"/>
          <p:cNvSpPr>
            <a:spLocks noGrp="1"/>
          </p:cNvSpPr>
          <p:nvPr>
            <p:ph type="title"/>
          </p:nvPr>
        </p:nvSpPr>
        <p:spPr>
          <a:xfrm>
            <a:off x="66679" y="0"/>
            <a:ext cx="9639296" cy="822960"/>
          </a:xfrm>
        </p:spPr>
        <p:txBody>
          <a:bodyPr>
            <a:noAutofit/>
          </a:bodyPr>
          <a:lstStyle/>
          <a:p>
            <a:pPr eaLnBrk="1" hangingPunct="1"/>
            <a:r>
              <a:rPr lang="en-US" altLang="ja-JP" sz="3000" dirty="0" smtClean="0"/>
              <a:t>1</a:t>
            </a:r>
            <a:r>
              <a:rPr lang="en-US" altLang="ja-JP" sz="3000" dirty="0"/>
              <a:t>.</a:t>
            </a:r>
            <a:r>
              <a:rPr lang="ja-JP" altLang="en-US" sz="3000" dirty="0"/>
              <a:t> </a:t>
            </a:r>
            <a:r>
              <a:rPr lang="en-US" altLang="ja-JP" sz="3000" dirty="0"/>
              <a:t>Introduction </a:t>
            </a:r>
            <a:r>
              <a:rPr lang="en-US" altLang="ja-JP" sz="3000" dirty="0" smtClean="0"/>
              <a:t>(7) </a:t>
            </a:r>
            <a:r>
              <a:rPr lang="en-US" altLang="ja-JP" sz="3000" dirty="0"/>
              <a:t>: </a:t>
            </a:r>
            <a:r>
              <a:rPr lang="en-US" altLang="ja-JP" sz="3000" dirty="0" smtClean="0"/>
              <a:t>Retirement </a:t>
            </a:r>
            <a:r>
              <a:rPr lang="en-US" altLang="ja-JP" sz="3000" dirty="0"/>
              <a:t>Planning </a:t>
            </a:r>
            <a:r>
              <a:rPr lang="en-US" altLang="ja-JP" sz="3000" dirty="0" smtClean="0"/>
              <a:t>and Public Pension </a:t>
            </a:r>
            <a:endParaRPr lang="ja-JP" altLang="en-US" sz="30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10</a:t>
            </a:fld>
            <a:endParaRPr lang="ja-JP" altLang="en-US" dirty="0">
              <a:solidFill>
                <a:srgbClr val="4F81BD">
                  <a:lumMod val="75000"/>
                </a:srgbClr>
              </a:solidFill>
            </a:endParaRPr>
          </a:p>
        </p:txBody>
      </p:sp>
      <p:sp>
        <p:nvSpPr>
          <p:cNvPr id="6" name="AutoShape 3"/>
          <p:cNvSpPr>
            <a:spLocks noChangeArrowheads="1"/>
          </p:cNvSpPr>
          <p:nvPr/>
        </p:nvSpPr>
        <p:spPr bwMode="auto">
          <a:xfrm>
            <a:off x="66678" y="935437"/>
            <a:ext cx="4819649" cy="420345"/>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sz="2200" dirty="0" smtClean="0">
                <a:solidFill>
                  <a:schemeClr val="bg1"/>
                </a:solidFill>
                <a:latin typeface="+mj-lt"/>
              </a:rPr>
              <a:t>Retired Household </a:t>
            </a:r>
            <a:endParaRPr lang="ja-JP" altLang="en-US" sz="2200" dirty="0">
              <a:solidFill>
                <a:schemeClr val="bg1"/>
              </a:solidFill>
              <a:latin typeface="+mj-lt"/>
            </a:endParaRPr>
          </a:p>
        </p:txBody>
      </p:sp>
      <p:sp>
        <p:nvSpPr>
          <p:cNvPr id="7" name="AutoShape 3"/>
          <p:cNvSpPr>
            <a:spLocks noChangeArrowheads="1"/>
          </p:cNvSpPr>
          <p:nvPr/>
        </p:nvSpPr>
        <p:spPr bwMode="auto">
          <a:xfrm>
            <a:off x="4953004" y="935437"/>
            <a:ext cx="4837640" cy="420345"/>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sz="2200" dirty="0">
                <a:solidFill>
                  <a:schemeClr val="bg1"/>
                </a:solidFill>
                <a:latin typeface="+mj-lt"/>
              </a:rPr>
              <a:t>Public Pension System</a:t>
            </a:r>
            <a:endParaRPr lang="ja-JP" altLang="en-US" sz="2200" dirty="0">
              <a:solidFill>
                <a:schemeClr val="bg1"/>
              </a:solidFill>
              <a:latin typeface="+mj-lt"/>
            </a:endParaRPr>
          </a:p>
        </p:txBody>
      </p:sp>
      <p:sp>
        <p:nvSpPr>
          <p:cNvPr id="8" name="テキスト ボックス 7"/>
          <p:cNvSpPr txBox="1"/>
          <p:nvPr/>
        </p:nvSpPr>
        <p:spPr>
          <a:xfrm>
            <a:off x="66678" y="1342596"/>
            <a:ext cx="4819650" cy="2939266"/>
          </a:xfrm>
          <a:prstGeom prst="rect">
            <a:avLst/>
          </a:prstGeom>
          <a:noFill/>
          <a:ln w="19050">
            <a:noFill/>
          </a:ln>
        </p:spPr>
        <p:txBody>
          <a:bodyPr wrap="square" rtlCol="0">
            <a:spAutoFit/>
          </a:bodyPr>
          <a:lstStyle/>
          <a:p>
            <a:pPr marL="285750" indent="-285750">
              <a:buClr>
                <a:srgbClr val="0070C0"/>
              </a:buClr>
              <a:buFont typeface="Wingdings" panose="05000000000000000000" pitchFamily="2" charset="2"/>
              <a:buChar char="p"/>
            </a:pPr>
            <a:r>
              <a:rPr lang="en-US" altLang="ja-JP" sz="2000" dirty="0" smtClean="0">
                <a:solidFill>
                  <a:srgbClr val="0070C0"/>
                </a:solidFill>
              </a:rPr>
              <a:t>Goal: </a:t>
            </a:r>
            <a:r>
              <a:rPr lang="en-US" altLang="ja-JP" sz="2000" dirty="0" smtClean="0">
                <a:solidFill>
                  <a:srgbClr val="FF0000"/>
                </a:solidFill>
              </a:rPr>
              <a:t>Longevity Risk </a:t>
            </a:r>
            <a:r>
              <a:rPr lang="en-US" altLang="ja-JP" sz="2000" dirty="0">
                <a:solidFill>
                  <a:srgbClr val="FF0000"/>
                </a:solidFill>
              </a:rPr>
              <a:t>M</a:t>
            </a:r>
            <a:r>
              <a:rPr lang="en-US" altLang="ja-JP" sz="2000" dirty="0" smtClean="0">
                <a:solidFill>
                  <a:srgbClr val="FF0000"/>
                </a:solidFill>
              </a:rPr>
              <a:t>anagement</a:t>
            </a:r>
            <a:endParaRPr lang="en-US" altLang="ja-JP" sz="2000" dirty="0"/>
          </a:p>
          <a:p>
            <a:pPr marL="285750" indent="-285750">
              <a:spcBef>
                <a:spcPts val="600"/>
              </a:spcBef>
              <a:buClr>
                <a:srgbClr val="0070C0"/>
              </a:buClr>
              <a:buFont typeface="Wingdings" panose="05000000000000000000" pitchFamily="2" charset="2"/>
              <a:buChar char="p"/>
            </a:pPr>
            <a:r>
              <a:rPr kumimoji="1" lang="en-US" altLang="ja-JP" sz="2000" dirty="0" smtClean="0">
                <a:solidFill>
                  <a:srgbClr val="0070C0"/>
                </a:solidFill>
              </a:rPr>
              <a:t>Optimization Model</a:t>
            </a:r>
            <a:endParaRPr kumimoji="1" lang="en-US" altLang="ja-JP" sz="2000" dirty="0">
              <a:solidFill>
                <a:srgbClr val="0070C0"/>
              </a:solidFill>
            </a:endParaRPr>
          </a:p>
          <a:p>
            <a:pPr marL="742950" lvl="1" indent="-285750">
              <a:buClr>
                <a:srgbClr val="0070C0"/>
              </a:buClr>
              <a:buFont typeface="Wingdings" panose="05000000000000000000" pitchFamily="2" charset="2"/>
              <a:buChar char="Ø"/>
            </a:pPr>
            <a:r>
              <a:rPr lang="en-US" altLang="ja-JP" sz="2000" dirty="0" smtClean="0"/>
              <a:t>Evaluate longevity risk for normal and deferred receipts</a:t>
            </a:r>
            <a:endParaRPr kumimoji="1" lang="en-US" altLang="ja-JP" sz="2000" dirty="0"/>
          </a:p>
          <a:p>
            <a:pPr marL="285750" indent="-285750">
              <a:buClr>
                <a:srgbClr val="0070C0"/>
              </a:buClr>
              <a:buFont typeface="Wingdings" panose="05000000000000000000" pitchFamily="2" charset="2"/>
              <a:buChar char="p"/>
            </a:pPr>
            <a:r>
              <a:rPr lang="en-US" altLang="ja-JP" sz="2000" dirty="0" smtClean="0">
                <a:solidFill>
                  <a:srgbClr val="0070C0"/>
                </a:solidFill>
              </a:rPr>
              <a:t>Question</a:t>
            </a:r>
            <a:endParaRPr kumimoji="1" lang="en-US" altLang="ja-JP" sz="2000" dirty="0">
              <a:solidFill>
                <a:srgbClr val="0070C0"/>
              </a:solidFill>
            </a:endParaRPr>
          </a:p>
          <a:p>
            <a:pPr marL="742950" lvl="1" indent="-285750">
              <a:buClr>
                <a:srgbClr val="0070C0"/>
              </a:buClr>
              <a:buFont typeface="Wingdings" panose="05000000000000000000" pitchFamily="2" charset="2"/>
              <a:buChar char="Ø"/>
            </a:pPr>
            <a:r>
              <a:rPr lang="en-US" altLang="ja-JP" sz="2000" dirty="0" smtClean="0"/>
              <a:t>Is deferred receipt is useful </a:t>
            </a:r>
            <a:r>
              <a:rPr lang="en-US" altLang="ja-JP" sz="2000" dirty="0"/>
              <a:t>and effective for </a:t>
            </a:r>
            <a:r>
              <a:rPr lang="en-US" altLang="ja-JP" sz="2000" dirty="0" smtClean="0"/>
              <a:t>households?</a:t>
            </a:r>
            <a:endParaRPr lang="en-US" altLang="ja-JP" sz="2000" dirty="0"/>
          </a:p>
          <a:p>
            <a:pPr marL="742950" lvl="1" indent="-285750">
              <a:buClr>
                <a:srgbClr val="0070C0"/>
              </a:buClr>
              <a:buFont typeface="Wingdings" panose="05000000000000000000" pitchFamily="2" charset="2"/>
              <a:buChar char="Ø"/>
            </a:pPr>
            <a:r>
              <a:rPr lang="en-US" altLang="ja-JP" sz="2000" dirty="0" smtClean="0"/>
              <a:t>What is the lower bound of increment rate for deferred pension?</a:t>
            </a:r>
            <a:endParaRPr kumimoji="1" lang="en-US" altLang="ja-JP" sz="2000" dirty="0"/>
          </a:p>
        </p:txBody>
      </p:sp>
      <p:sp>
        <p:nvSpPr>
          <p:cNvPr id="9" name="テキスト ボックス 8"/>
          <p:cNvSpPr txBox="1"/>
          <p:nvPr/>
        </p:nvSpPr>
        <p:spPr>
          <a:xfrm>
            <a:off x="4953000" y="1342596"/>
            <a:ext cx="4895850" cy="2939266"/>
          </a:xfrm>
          <a:prstGeom prst="rect">
            <a:avLst/>
          </a:prstGeom>
          <a:noFill/>
          <a:ln w="19050">
            <a:noFill/>
          </a:ln>
        </p:spPr>
        <p:txBody>
          <a:bodyPr wrap="square" rtlCol="0">
            <a:spAutoFit/>
          </a:bodyPr>
          <a:lstStyle/>
          <a:p>
            <a:pPr marL="285750" indent="-285750">
              <a:buClr>
                <a:srgbClr val="0070C0"/>
              </a:buClr>
              <a:buFont typeface="Wingdings" panose="05000000000000000000" pitchFamily="2" charset="2"/>
              <a:buChar char="p"/>
            </a:pPr>
            <a:r>
              <a:rPr lang="en-US" altLang="ja-JP" sz="2000" dirty="0" smtClean="0">
                <a:solidFill>
                  <a:srgbClr val="0070C0"/>
                </a:solidFill>
              </a:rPr>
              <a:t>Goal: </a:t>
            </a:r>
            <a:r>
              <a:rPr lang="en-US" altLang="ja-JP" sz="2000" dirty="0" smtClean="0">
                <a:solidFill>
                  <a:srgbClr val="FF0000"/>
                </a:solidFill>
              </a:rPr>
              <a:t>Retirement Security &amp; Sustainability</a:t>
            </a:r>
            <a:endParaRPr kumimoji="1" lang="en-US" altLang="ja-JP" sz="2000" dirty="0">
              <a:solidFill>
                <a:srgbClr val="FF0000"/>
              </a:solidFill>
            </a:endParaRPr>
          </a:p>
          <a:p>
            <a:pPr marL="285750" indent="-285750">
              <a:spcBef>
                <a:spcPts val="600"/>
              </a:spcBef>
              <a:buClr>
                <a:srgbClr val="0070C0"/>
              </a:buClr>
              <a:buFont typeface="Wingdings" panose="05000000000000000000" pitchFamily="2" charset="2"/>
              <a:buChar char="p"/>
            </a:pPr>
            <a:r>
              <a:rPr kumimoji="1" lang="en-US" altLang="ja-JP" sz="2000" dirty="0" smtClean="0">
                <a:solidFill>
                  <a:srgbClr val="0070C0"/>
                </a:solidFill>
              </a:rPr>
              <a:t>Simulation Model</a:t>
            </a:r>
            <a:endParaRPr kumimoji="1" lang="en-US" altLang="ja-JP" sz="2000" dirty="0">
              <a:solidFill>
                <a:srgbClr val="0070C0"/>
              </a:solidFill>
            </a:endParaRPr>
          </a:p>
          <a:p>
            <a:pPr marL="742950" lvl="1" indent="-285750">
              <a:buClr>
                <a:srgbClr val="0070C0"/>
              </a:buClr>
              <a:buFont typeface="Wingdings" panose="05000000000000000000" pitchFamily="2" charset="2"/>
              <a:buChar char="Ø"/>
            </a:pPr>
            <a:r>
              <a:rPr lang="en-US" altLang="ja-JP" sz="2000" dirty="0" smtClean="0"/>
              <a:t>Construct model of public pension finance based on Yokoyama(2013)</a:t>
            </a:r>
            <a:endParaRPr kumimoji="1" lang="en-US" altLang="ja-JP" sz="2000" dirty="0" smtClean="0"/>
          </a:p>
          <a:p>
            <a:pPr marL="285750" indent="-285750">
              <a:buClr>
                <a:srgbClr val="0070C0"/>
              </a:buClr>
              <a:buFont typeface="Wingdings" panose="05000000000000000000" pitchFamily="2" charset="2"/>
              <a:buChar char="p"/>
            </a:pPr>
            <a:r>
              <a:rPr lang="en-US" altLang="ja-JP" sz="2000" dirty="0" smtClean="0">
                <a:solidFill>
                  <a:srgbClr val="0070C0"/>
                </a:solidFill>
              </a:rPr>
              <a:t>Question</a:t>
            </a:r>
          </a:p>
          <a:p>
            <a:pPr marL="742950" lvl="1" indent="-285750">
              <a:buClr>
                <a:srgbClr val="0070C0"/>
              </a:buClr>
              <a:buFont typeface="Wingdings" panose="05000000000000000000" pitchFamily="2" charset="2"/>
              <a:buChar char="Ø"/>
            </a:pPr>
            <a:r>
              <a:rPr lang="en-US" altLang="ja-JP" sz="2000" dirty="0" smtClean="0"/>
              <a:t>How is the impact on the increase in deferred recipients?</a:t>
            </a:r>
            <a:endParaRPr lang="en-US" altLang="ja-JP" sz="2000" dirty="0"/>
          </a:p>
          <a:p>
            <a:pPr marL="742950" lvl="1" indent="-285750">
              <a:buClr>
                <a:srgbClr val="0070C0"/>
              </a:buClr>
              <a:buFont typeface="Wingdings" panose="05000000000000000000" pitchFamily="2" charset="2"/>
              <a:buChar char="Ø"/>
            </a:pPr>
            <a:r>
              <a:rPr lang="en-US" altLang="ja-JP" sz="2000" dirty="0" smtClean="0"/>
              <a:t>What is the upper bound of increment </a:t>
            </a:r>
            <a:r>
              <a:rPr lang="en-US" altLang="ja-JP" sz="2000" dirty="0"/>
              <a:t>rate for deferred </a:t>
            </a:r>
            <a:r>
              <a:rPr lang="en-US" altLang="ja-JP" sz="2000" dirty="0" smtClean="0"/>
              <a:t>pension?</a:t>
            </a:r>
            <a:endParaRPr lang="en-US" altLang="ja-JP" dirty="0"/>
          </a:p>
        </p:txBody>
      </p:sp>
      <p:sp>
        <p:nvSpPr>
          <p:cNvPr id="11" name="テキスト ボックス 10"/>
          <p:cNvSpPr txBox="1"/>
          <p:nvPr/>
        </p:nvSpPr>
        <p:spPr>
          <a:xfrm>
            <a:off x="2116660" y="4420299"/>
            <a:ext cx="5348921" cy="461665"/>
          </a:xfrm>
          <a:prstGeom prst="rect">
            <a:avLst/>
          </a:prstGeom>
          <a:noFill/>
          <a:ln w="19050" cmpd="dbl">
            <a:noFill/>
          </a:ln>
        </p:spPr>
        <p:txBody>
          <a:bodyPr wrap="square" rtlCol="0">
            <a:spAutoFit/>
          </a:bodyPr>
          <a:lstStyle/>
          <a:p>
            <a:pPr marL="285750" indent="-285750" algn="ctr">
              <a:buClr>
                <a:srgbClr val="FF0000"/>
              </a:buClr>
              <a:buFont typeface="Wingdings" panose="05000000000000000000" pitchFamily="2" charset="2"/>
              <a:buChar char="p"/>
            </a:pPr>
            <a:r>
              <a:rPr kumimoji="1" lang="en-US" altLang="ja-JP" sz="2400" dirty="0" smtClean="0">
                <a:solidFill>
                  <a:srgbClr val="FF0000"/>
                </a:solidFill>
              </a:rPr>
              <a:t>Increment rate for deferred pension</a:t>
            </a:r>
            <a:endParaRPr lang="en-US" altLang="ja-JP" dirty="0"/>
          </a:p>
        </p:txBody>
      </p:sp>
      <p:sp>
        <p:nvSpPr>
          <p:cNvPr id="13" name="テキスト ボックス 12"/>
          <p:cNvSpPr txBox="1"/>
          <p:nvPr/>
        </p:nvSpPr>
        <p:spPr>
          <a:xfrm>
            <a:off x="406613" y="4869543"/>
            <a:ext cx="4300847" cy="649085"/>
          </a:xfrm>
          <a:prstGeom prst="rect">
            <a:avLst/>
          </a:prstGeom>
          <a:noFill/>
        </p:spPr>
        <p:txBody>
          <a:bodyPr wrap="square" rtlCol="0">
            <a:spAutoFit/>
          </a:bodyPr>
          <a:lstStyle/>
          <a:p>
            <a:pPr algn="ctr"/>
            <a:r>
              <a:rPr kumimoji="1" lang="en-US" altLang="ja-JP" sz="2000" dirty="0" smtClean="0"/>
              <a:t>Which rate can manage longevity risk more than normal receipt?</a:t>
            </a:r>
            <a:endParaRPr kumimoji="1" lang="ja-JP" altLang="en-US" sz="2000" dirty="0"/>
          </a:p>
        </p:txBody>
      </p:sp>
      <p:sp>
        <p:nvSpPr>
          <p:cNvPr id="14" name="テキスト ボックス 13"/>
          <p:cNvSpPr txBox="1"/>
          <p:nvPr/>
        </p:nvSpPr>
        <p:spPr>
          <a:xfrm>
            <a:off x="5611422" y="4863462"/>
            <a:ext cx="3708319" cy="649085"/>
          </a:xfrm>
          <a:prstGeom prst="rect">
            <a:avLst/>
          </a:prstGeom>
          <a:noFill/>
        </p:spPr>
        <p:txBody>
          <a:bodyPr wrap="square" rtlCol="0">
            <a:spAutoFit/>
          </a:bodyPr>
          <a:lstStyle/>
          <a:p>
            <a:pPr algn="ctr"/>
            <a:r>
              <a:rPr lang="en-US" altLang="ja-JP" sz="2000" dirty="0" smtClean="0"/>
              <a:t>Which rate can maintain current public pension finance?</a:t>
            </a:r>
            <a:endParaRPr kumimoji="1" lang="ja-JP" altLang="en-US" sz="2000" dirty="0"/>
          </a:p>
        </p:txBody>
      </p:sp>
      <p:sp>
        <p:nvSpPr>
          <p:cNvPr id="15" name="左右矢印 14"/>
          <p:cNvSpPr/>
          <p:nvPr/>
        </p:nvSpPr>
        <p:spPr bwMode="auto">
          <a:xfrm>
            <a:off x="4658923" y="4869543"/>
            <a:ext cx="952499" cy="684752"/>
          </a:xfrm>
          <a:prstGeom prst="leftRightArrow">
            <a:avLst/>
          </a:prstGeom>
          <a:solidFill>
            <a:schemeClr val="accent1"/>
          </a:solidFill>
          <a:ln>
            <a:noFill/>
          </a:ln>
          <a:effectLs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295275" y="5877749"/>
            <a:ext cx="8882592" cy="938719"/>
          </a:xfrm>
          <a:prstGeom prst="rect">
            <a:avLst/>
          </a:prstGeom>
          <a:solidFill>
            <a:schemeClr val="bg1"/>
          </a:solidFill>
          <a:ln>
            <a:solidFill>
              <a:schemeClr val="accent1"/>
            </a:solidFill>
          </a:ln>
        </p:spPr>
        <p:txBody>
          <a:bodyPr wrap="square" rtlCol="0">
            <a:spAutoFit/>
          </a:bodyPr>
          <a:lstStyle/>
          <a:p>
            <a:pPr marL="342900" indent="-342900">
              <a:lnSpc>
                <a:spcPts val="2200"/>
              </a:lnSpc>
              <a:buClr>
                <a:srgbClr val="FF0000"/>
              </a:buClr>
              <a:buFont typeface="Wingdings" panose="05000000000000000000" pitchFamily="2" charset="2"/>
              <a:buChar char="u"/>
            </a:pPr>
            <a:r>
              <a:rPr kumimoji="1" lang="en-US" altLang="ja-JP" sz="2200" dirty="0" smtClean="0">
                <a:solidFill>
                  <a:srgbClr val="0070C0"/>
                </a:solidFill>
              </a:rPr>
              <a:t>We need to </a:t>
            </a:r>
            <a:r>
              <a:rPr lang="en-US" altLang="ja-JP" sz="2200" dirty="0" smtClean="0">
                <a:solidFill>
                  <a:srgbClr val="0070C0"/>
                </a:solidFill>
              </a:rPr>
              <a:t>build </a:t>
            </a:r>
            <a:r>
              <a:rPr lang="en-US" altLang="ja-JP" sz="2200" dirty="0">
                <a:solidFill>
                  <a:srgbClr val="0070C0"/>
                </a:solidFill>
              </a:rPr>
              <a:t>the win-win relationship between the retired household and public pension system</a:t>
            </a:r>
            <a:r>
              <a:rPr lang="en-US" altLang="ja-JP" sz="2200" dirty="0" smtClean="0">
                <a:solidFill>
                  <a:srgbClr val="0070C0"/>
                </a:solidFill>
              </a:rPr>
              <a:t> in </a:t>
            </a:r>
            <a:r>
              <a:rPr lang="en-US" altLang="ja-JP" sz="2200" dirty="0">
                <a:solidFill>
                  <a:srgbClr val="0070C0"/>
                </a:solidFill>
              </a:rPr>
              <a:t>consideration of both the longevity risk of households  </a:t>
            </a:r>
            <a:r>
              <a:rPr lang="en-US" altLang="ja-JP" sz="2200" dirty="0" smtClean="0">
                <a:solidFill>
                  <a:srgbClr val="0070C0"/>
                </a:solidFill>
              </a:rPr>
              <a:t>and the </a:t>
            </a:r>
            <a:r>
              <a:rPr lang="en-US" altLang="ja-JP" sz="2200" dirty="0">
                <a:solidFill>
                  <a:srgbClr val="0070C0"/>
                </a:solidFill>
              </a:rPr>
              <a:t>sustainability of public </a:t>
            </a:r>
            <a:r>
              <a:rPr lang="en-US" altLang="ja-JP" sz="2200" dirty="0" smtClean="0">
                <a:solidFill>
                  <a:srgbClr val="0070C0"/>
                </a:solidFill>
              </a:rPr>
              <a:t>pension finance.</a:t>
            </a:r>
            <a:endParaRPr kumimoji="1" lang="ja-JP" altLang="en-US" sz="2200" dirty="0">
              <a:solidFill>
                <a:srgbClr val="0070C0"/>
              </a:solidFill>
            </a:endParaRPr>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12579" y="1"/>
            <a:ext cx="243682" cy="243682"/>
          </a:xfrm>
          <a:prstGeom prst="rect">
            <a:avLst/>
          </a:prstGeom>
        </p:spPr>
      </p:pic>
    </p:spTree>
    <p:extLst>
      <p:ext uri="{BB962C8B-B14F-4D97-AF65-F5344CB8AC3E}">
        <p14:creationId xmlns:p14="http://schemas.microsoft.com/office/powerpoint/2010/main" val="1598621155"/>
      </p:ext>
    </p:extLst>
  </p:cSld>
  <p:clrMapOvr>
    <a:masterClrMapping/>
  </p:clrMapOvr>
  <mc:AlternateContent xmlns:mc="http://schemas.openxmlformats.org/markup-compatibility/2006" xmlns:p14="http://schemas.microsoft.com/office/powerpoint/2010/main">
    <mc:Choice Requires="p14">
      <p:transition spd="slow" p14:dur="2000" advTm="65000"/>
    </mc:Choice>
    <mc:Fallback xmlns="">
      <p:transition spd="slow" advTm="6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3200" dirty="0">
                <a:latin typeface="+mn-lt"/>
              </a:rPr>
              <a:t>1.</a:t>
            </a:r>
            <a:r>
              <a:rPr lang="ja-JP" altLang="en-US" sz="3200" dirty="0">
                <a:latin typeface="+mn-lt"/>
              </a:rPr>
              <a:t> </a:t>
            </a:r>
            <a:r>
              <a:rPr lang="en-US" altLang="ja-JP" sz="3200" dirty="0">
                <a:latin typeface="+mn-lt"/>
              </a:rPr>
              <a:t>Introduction </a:t>
            </a:r>
            <a:r>
              <a:rPr lang="en-US" altLang="ja-JP" sz="3200" dirty="0" smtClean="0">
                <a:latin typeface="+mn-lt"/>
              </a:rPr>
              <a:t>(8)  Purpose and Contribution</a:t>
            </a:r>
            <a:endParaRPr lang="ja-JP" altLang="en-US" sz="3200" dirty="0" smtClean="0">
              <a:latin typeface="+mn-lt"/>
            </a:endParaRPr>
          </a:p>
        </p:txBody>
      </p:sp>
      <p:sp>
        <p:nvSpPr>
          <p:cNvPr id="12" name="コンテンツ プレースホルダ 2"/>
          <p:cNvSpPr>
            <a:spLocks noGrp="1"/>
          </p:cNvSpPr>
          <p:nvPr>
            <p:ph idx="1"/>
          </p:nvPr>
        </p:nvSpPr>
        <p:spPr>
          <a:xfrm>
            <a:off x="428502" y="1196752"/>
            <a:ext cx="9049005" cy="5184576"/>
          </a:xfrm>
        </p:spPr>
        <p:txBody>
          <a:bodyPr>
            <a:noAutofit/>
          </a:bodyPr>
          <a:lstStyle/>
          <a:p>
            <a:pPr algn="just">
              <a:lnSpc>
                <a:spcPct val="110000"/>
              </a:lnSpc>
              <a:spcBef>
                <a:spcPts val="1200"/>
              </a:spcBef>
              <a:buClr>
                <a:srgbClr val="FF0000"/>
              </a:buClr>
              <a:buFont typeface="Wingdings" panose="05000000000000000000" pitchFamily="2" charset="2"/>
              <a:buChar char="ü"/>
            </a:pPr>
            <a:r>
              <a:rPr lang="en-US" altLang="ja-JP" sz="2400" dirty="0" smtClean="0">
                <a:latin typeface="Century" panose="02040604050505020304" pitchFamily="18" charset="0"/>
              </a:rPr>
              <a:t>We </a:t>
            </a:r>
            <a:r>
              <a:rPr lang="en-US" altLang="ja-JP" sz="2400" dirty="0">
                <a:latin typeface="Century" panose="02040604050505020304" pitchFamily="18" charset="0"/>
              </a:rPr>
              <a:t>evaluate the longevity risk quantitatively involving the household </a:t>
            </a:r>
            <a:r>
              <a:rPr lang="en-US" altLang="ja-JP" sz="2400" dirty="0" smtClean="0">
                <a:latin typeface="Century" panose="02040604050505020304" pitchFamily="18" charset="0"/>
              </a:rPr>
              <a:t>to </a:t>
            </a:r>
            <a:r>
              <a:rPr lang="en-US" altLang="ja-JP" sz="2400" dirty="0">
                <a:latin typeface="Century" panose="02040604050505020304" pitchFamily="18" charset="0"/>
              </a:rPr>
              <a:t>examine the effect of deferral option of public pension.</a:t>
            </a:r>
            <a:endParaRPr lang="en-US" altLang="ja-JP" sz="2400" dirty="0" smtClean="0">
              <a:latin typeface="Century" panose="02040604050505020304" pitchFamily="18" charset="0"/>
            </a:endParaRPr>
          </a:p>
          <a:p>
            <a:pPr algn="just">
              <a:lnSpc>
                <a:spcPct val="110000"/>
              </a:lnSpc>
              <a:spcBef>
                <a:spcPts val="1200"/>
              </a:spcBef>
              <a:buClr>
                <a:srgbClr val="FF0000"/>
              </a:buClr>
              <a:buFont typeface="Wingdings" panose="05000000000000000000" pitchFamily="2" charset="2"/>
              <a:buChar char="ü"/>
            </a:pPr>
            <a:r>
              <a:rPr lang="en-US" altLang="ja-JP" sz="2400" dirty="0" smtClean="0">
                <a:latin typeface="Century" panose="02040604050505020304" pitchFamily="18" charset="0"/>
              </a:rPr>
              <a:t>Specifically</a:t>
            </a:r>
            <a:r>
              <a:rPr lang="en-US" altLang="ja-JP" sz="2400" dirty="0">
                <a:latin typeface="Century" panose="02040604050505020304" pitchFamily="18" charset="0"/>
              </a:rPr>
              <a:t>, we examine the usefulness of the combination of deferred public annuity and term private annuity by comparing it with the combination of normal public pension and life private annuity in order to reduce longevity risk in retirement quantitatively using the optimization </a:t>
            </a:r>
            <a:r>
              <a:rPr lang="en-US" altLang="ja-JP" sz="2400" dirty="0" smtClean="0">
                <a:latin typeface="Century" panose="02040604050505020304" pitchFamily="18" charset="0"/>
              </a:rPr>
              <a:t>model. </a:t>
            </a:r>
          </a:p>
          <a:p>
            <a:pPr algn="just">
              <a:lnSpc>
                <a:spcPct val="110000"/>
              </a:lnSpc>
              <a:spcBef>
                <a:spcPts val="1200"/>
              </a:spcBef>
              <a:buClr>
                <a:srgbClr val="FF0000"/>
              </a:buClr>
              <a:buFont typeface="Wingdings" panose="05000000000000000000" pitchFamily="2" charset="2"/>
              <a:buChar char="ü"/>
            </a:pPr>
            <a:r>
              <a:rPr lang="en-US" altLang="ja-JP" sz="2400" dirty="0" smtClean="0">
                <a:latin typeface="Century" panose="02040604050505020304" pitchFamily="18" charset="0"/>
              </a:rPr>
              <a:t>We examine </a:t>
            </a:r>
            <a:r>
              <a:rPr lang="en-US" altLang="ja-JP" sz="2400" dirty="0">
                <a:latin typeface="Century" panose="02040604050505020304" pitchFamily="18" charset="0"/>
              </a:rPr>
              <a:t>how </a:t>
            </a:r>
            <a:r>
              <a:rPr lang="en-US" altLang="ja-JP" sz="2400" dirty="0" smtClean="0">
                <a:latin typeface="Century" panose="02040604050505020304" pitchFamily="18" charset="0"/>
              </a:rPr>
              <a:t>the </a:t>
            </a:r>
            <a:r>
              <a:rPr lang="en-US" altLang="ja-JP" sz="2400" dirty="0">
                <a:latin typeface="Century" panose="02040604050505020304" pitchFamily="18" charset="0"/>
              </a:rPr>
              <a:t>increment rate for deferred </a:t>
            </a:r>
            <a:r>
              <a:rPr lang="en-US" altLang="ja-JP" sz="2400" dirty="0" smtClean="0">
                <a:latin typeface="Century" panose="02040604050505020304" pitchFamily="18" charset="0"/>
              </a:rPr>
              <a:t>pension affects both </a:t>
            </a:r>
            <a:r>
              <a:rPr lang="en-US" altLang="ja-JP" sz="2400" dirty="0">
                <a:latin typeface="Century" panose="02040604050505020304" pitchFamily="18" charset="0"/>
              </a:rPr>
              <a:t>the sustainability of public pension system and longevity risk of household, and we attempt to build a win-win relationship between them. </a:t>
            </a: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11</a:t>
            </a:fld>
            <a:endParaRPr lang="ja-JP" altLang="en-US" dirty="0">
              <a:solidFill>
                <a:srgbClr val="4F81BD">
                  <a:lumMod val="75000"/>
                </a:srgbClr>
              </a:solidFill>
            </a:endParaRPr>
          </a:p>
        </p:txBody>
      </p:sp>
      <p:pic>
        <p:nvPicPr>
          <p:cNvPr id="3"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75006" y="94192"/>
            <a:ext cx="243682" cy="243682"/>
          </a:xfrm>
          <a:prstGeom prst="rect">
            <a:avLst/>
          </a:prstGeom>
        </p:spPr>
      </p:pic>
    </p:spTree>
    <p:extLst>
      <p:ext uri="{BB962C8B-B14F-4D97-AF65-F5344CB8AC3E}">
        <p14:creationId xmlns:p14="http://schemas.microsoft.com/office/powerpoint/2010/main" val="2352607403"/>
      </p:ext>
    </p:extLst>
  </p:cSld>
  <p:clrMapOvr>
    <a:masterClrMapping/>
  </p:clrMapOvr>
  <mc:AlternateContent xmlns:mc="http://schemas.openxmlformats.org/markup-compatibility/2006" xmlns:p14="http://schemas.microsoft.com/office/powerpoint/2010/main">
    <mc:Choice Requires="p14">
      <p:transition spd="slow" p14:dur="2000" advTm="52000"/>
    </mc:Choice>
    <mc:Fallback xmlns="">
      <p:transition spd="slow" advTm="5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6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7722533" y="1512278"/>
            <a:ext cx="1920513" cy="3676942"/>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55" name="正方形/長方形 54"/>
          <p:cNvSpPr/>
          <p:nvPr/>
        </p:nvSpPr>
        <p:spPr>
          <a:xfrm>
            <a:off x="7901128" y="2302441"/>
            <a:ext cx="1626872" cy="1602546"/>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56" name="正方形/長方形 55"/>
          <p:cNvSpPr/>
          <p:nvPr/>
        </p:nvSpPr>
        <p:spPr>
          <a:xfrm>
            <a:off x="7925875" y="3983621"/>
            <a:ext cx="1544425" cy="105080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54" name="正方形/長方形 53"/>
          <p:cNvSpPr/>
          <p:nvPr/>
        </p:nvSpPr>
        <p:spPr>
          <a:xfrm>
            <a:off x="3349445" y="4257390"/>
            <a:ext cx="1677532" cy="93183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52" name="正方形/長方形 51"/>
          <p:cNvSpPr/>
          <p:nvPr/>
        </p:nvSpPr>
        <p:spPr>
          <a:xfrm>
            <a:off x="5217701" y="2670974"/>
            <a:ext cx="1920513" cy="2518246"/>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2" name="正方形/長方形 1"/>
          <p:cNvSpPr/>
          <p:nvPr/>
        </p:nvSpPr>
        <p:spPr>
          <a:xfrm>
            <a:off x="3355913" y="2591356"/>
            <a:ext cx="1671064" cy="1405250"/>
          </a:xfrm>
          <a:prstGeom prst="rect">
            <a:avLst/>
          </a:prstGeom>
          <a:no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2800" dirty="0"/>
              <a:t>2</a:t>
            </a:r>
            <a:r>
              <a:rPr lang="ja-JP" altLang="en-US" sz="2800" dirty="0" err="1"/>
              <a:t>．</a:t>
            </a:r>
            <a:r>
              <a:rPr lang="en-US" altLang="ja-JP" sz="2800" dirty="0"/>
              <a:t>Modeling for retirement planning </a:t>
            </a:r>
            <a:r>
              <a:rPr lang="en-US" altLang="ja-JP" sz="2800" dirty="0" smtClean="0"/>
              <a:t>: </a:t>
            </a:r>
            <a:r>
              <a:rPr lang="en-US" altLang="ja-JP" sz="2800" dirty="0" smtClean="0">
                <a:latin typeface="+mn-lt"/>
              </a:rPr>
              <a:t>Model structure</a:t>
            </a:r>
            <a:endParaRPr lang="ja-JP" altLang="en-US" sz="28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12</a:t>
            </a:fld>
            <a:endParaRPr lang="ja-JP" altLang="en-US" dirty="0">
              <a:solidFill>
                <a:srgbClr val="4F81BD">
                  <a:lumMod val="75000"/>
                </a:srgbClr>
              </a:solidFill>
            </a:endParaRPr>
          </a:p>
        </p:txBody>
      </p:sp>
      <p:sp>
        <p:nvSpPr>
          <p:cNvPr id="8" name="テキスト ボックス 7">
            <a:extLst>
              <a:ext uri="{FF2B5EF4-FFF2-40B4-BE49-F238E27FC236}">
                <a16:creationId xmlns="" xmlns:a16="http://schemas.microsoft.com/office/drawing/2014/main" id="{3035B9BE-4BFA-426C-AD2C-E24A8D17DC59}"/>
              </a:ext>
            </a:extLst>
          </p:cNvPr>
          <p:cNvSpPr txBox="1"/>
          <p:nvPr/>
        </p:nvSpPr>
        <p:spPr>
          <a:xfrm>
            <a:off x="7873812" y="1244106"/>
            <a:ext cx="1589153" cy="628295"/>
          </a:xfrm>
          <a:prstGeom prst="rect">
            <a:avLst/>
          </a:prstGeom>
          <a:solidFill>
            <a:schemeClr val="bg1"/>
          </a:solidFill>
          <a:ln>
            <a:solidFill>
              <a:srgbClr val="0070C0"/>
            </a:solidFill>
            <a:prstDash val="dash"/>
          </a:ln>
        </p:spPr>
        <p:txBody>
          <a:bodyPr wrap="none" rtlCol="0" anchor="ctr" anchorCtr="0">
            <a:spAutoFit/>
          </a:bodyPr>
          <a:lstStyle/>
          <a:p>
            <a:pPr algn="ctr">
              <a:lnSpc>
                <a:spcPct val="80000"/>
              </a:lnSpc>
              <a:spcBef>
                <a:spcPts val="600"/>
              </a:spcBef>
            </a:pPr>
            <a:r>
              <a:rPr kumimoji="1" lang="en-US" altLang="ja-JP" sz="2000" dirty="0" smtClean="0"/>
              <a:t>Optimization </a:t>
            </a:r>
          </a:p>
          <a:p>
            <a:pPr algn="ctr">
              <a:lnSpc>
                <a:spcPct val="80000"/>
              </a:lnSpc>
            </a:pPr>
            <a:r>
              <a:rPr kumimoji="1" lang="en-US" altLang="ja-JP" sz="2000" dirty="0" smtClean="0"/>
              <a:t>model</a:t>
            </a:r>
            <a:endParaRPr kumimoji="1" lang="ja-JP" altLang="en-US" sz="2000" dirty="0"/>
          </a:p>
        </p:txBody>
      </p:sp>
      <p:grpSp>
        <p:nvGrpSpPr>
          <p:cNvPr id="11" name="グループ化 10"/>
          <p:cNvGrpSpPr/>
          <p:nvPr/>
        </p:nvGrpSpPr>
        <p:grpSpPr>
          <a:xfrm>
            <a:off x="283985" y="1350700"/>
            <a:ext cx="2408816" cy="874289"/>
            <a:chOff x="402017" y="1623575"/>
            <a:chExt cx="2485456" cy="874289"/>
          </a:xfrm>
        </p:grpSpPr>
        <p:sp>
          <p:nvSpPr>
            <p:cNvPr id="12" name="テキスト ボックス 11"/>
            <p:cNvSpPr txBox="1"/>
            <p:nvPr/>
          </p:nvSpPr>
          <p:spPr>
            <a:xfrm>
              <a:off x="402017" y="1789978"/>
              <a:ext cx="2485456" cy="707886"/>
            </a:xfrm>
            <a:prstGeom prst="rect">
              <a:avLst/>
            </a:prstGeom>
            <a:solidFill>
              <a:schemeClr val="bg1"/>
            </a:solidFill>
            <a:ln>
              <a:solidFill>
                <a:srgbClr val="0070C0"/>
              </a:solidFill>
            </a:ln>
          </p:spPr>
          <p:txBody>
            <a:bodyPr wrap="square" rtlCol="0">
              <a:spAutoFit/>
            </a:bodyPr>
            <a:lstStyle/>
            <a:p>
              <a:endParaRPr kumimoji="1" lang="en-US" altLang="ja-JP" sz="2000" dirty="0"/>
            </a:p>
            <a:p>
              <a:endParaRPr kumimoji="1" lang="ja-JP" altLang="en-US" sz="2000" dirty="0"/>
            </a:p>
          </p:txBody>
        </p:sp>
        <p:sp>
          <p:nvSpPr>
            <p:cNvPr id="13" name="テキスト ボックス 12"/>
            <p:cNvSpPr txBox="1"/>
            <p:nvPr/>
          </p:nvSpPr>
          <p:spPr>
            <a:xfrm>
              <a:off x="880840" y="1623575"/>
              <a:ext cx="1514406" cy="400110"/>
            </a:xfrm>
            <a:prstGeom prst="rect">
              <a:avLst/>
            </a:prstGeom>
            <a:solidFill>
              <a:schemeClr val="bg1"/>
            </a:solidFill>
            <a:ln>
              <a:solidFill>
                <a:srgbClr val="0070C0"/>
              </a:solidFill>
              <a:prstDash val="dash"/>
            </a:ln>
          </p:spPr>
          <p:txBody>
            <a:bodyPr wrap="none" rtlCol="0">
              <a:spAutoFit/>
            </a:bodyPr>
            <a:lstStyle/>
            <a:p>
              <a:r>
                <a:rPr kumimoji="1" lang="en-US" altLang="ja-JP" sz="2000" dirty="0" smtClean="0"/>
                <a:t>Interest rate</a:t>
              </a:r>
              <a:endParaRPr kumimoji="1" lang="ja-JP" altLang="en-US" sz="2000" dirty="0"/>
            </a:p>
          </p:txBody>
        </p:sp>
        <p:sp>
          <p:nvSpPr>
            <p:cNvPr id="14" name="テキスト ボックス 13"/>
            <p:cNvSpPr txBox="1"/>
            <p:nvPr/>
          </p:nvSpPr>
          <p:spPr>
            <a:xfrm>
              <a:off x="478656" y="2033457"/>
              <a:ext cx="2406378" cy="400110"/>
            </a:xfrm>
            <a:prstGeom prst="rect">
              <a:avLst/>
            </a:prstGeom>
            <a:noFill/>
          </p:spPr>
          <p:txBody>
            <a:bodyPr wrap="none" rtlCol="0">
              <a:spAutoFit/>
            </a:bodyPr>
            <a:lstStyle/>
            <a:p>
              <a:r>
                <a:rPr lang="en-US" altLang="ja-JP" sz="2000" dirty="0"/>
                <a:t>Nelson-Siegel Model</a:t>
              </a:r>
              <a:endParaRPr kumimoji="1" lang="ja-JP" altLang="en-US" sz="2000" dirty="0"/>
            </a:p>
          </p:txBody>
        </p:sp>
      </p:grpSp>
      <p:grpSp>
        <p:nvGrpSpPr>
          <p:cNvPr id="15" name="グループ化 14"/>
          <p:cNvGrpSpPr/>
          <p:nvPr/>
        </p:nvGrpSpPr>
        <p:grpSpPr>
          <a:xfrm>
            <a:off x="283985" y="2737814"/>
            <a:ext cx="2345740" cy="1124746"/>
            <a:chOff x="402016" y="2709054"/>
            <a:chExt cx="2161436" cy="707466"/>
          </a:xfrm>
        </p:grpSpPr>
        <p:sp>
          <p:nvSpPr>
            <p:cNvPr id="16" name="テキスト ボックス 15"/>
            <p:cNvSpPr txBox="1"/>
            <p:nvPr/>
          </p:nvSpPr>
          <p:spPr>
            <a:xfrm>
              <a:off x="402016" y="2865468"/>
              <a:ext cx="2161436" cy="551052"/>
            </a:xfrm>
            <a:prstGeom prst="rect">
              <a:avLst/>
            </a:prstGeom>
            <a:solidFill>
              <a:schemeClr val="bg1"/>
            </a:solidFill>
            <a:ln>
              <a:solidFill>
                <a:srgbClr val="0070C0"/>
              </a:solidFill>
            </a:ln>
          </p:spPr>
          <p:txBody>
            <a:bodyPr wrap="square" rtlCol="0">
              <a:spAutoFit/>
            </a:bodyPr>
            <a:lstStyle/>
            <a:p>
              <a:endParaRPr kumimoji="1" lang="en-US" altLang="ja-JP" sz="2000" dirty="0"/>
            </a:p>
            <a:p>
              <a:endParaRPr kumimoji="1" lang="ja-JP" altLang="en-US" sz="2000" dirty="0"/>
            </a:p>
          </p:txBody>
        </p:sp>
        <p:sp>
          <p:nvSpPr>
            <p:cNvPr id="17" name="テキスト ボックス 16"/>
            <p:cNvSpPr txBox="1"/>
            <p:nvPr/>
          </p:nvSpPr>
          <p:spPr>
            <a:xfrm>
              <a:off x="638337" y="2709054"/>
              <a:ext cx="1762864" cy="445261"/>
            </a:xfrm>
            <a:prstGeom prst="rect">
              <a:avLst/>
            </a:prstGeom>
            <a:solidFill>
              <a:schemeClr val="bg1"/>
            </a:solidFill>
            <a:ln>
              <a:solidFill>
                <a:srgbClr val="0070C0"/>
              </a:solidFill>
              <a:prstDash val="dash"/>
            </a:ln>
          </p:spPr>
          <p:txBody>
            <a:bodyPr wrap="square" rtlCol="0">
              <a:spAutoFit/>
            </a:bodyPr>
            <a:lstStyle/>
            <a:p>
              <a:pPr algn="ctr"/>
              <a:r>
                <a:rPr lang="en-US" altLang="ja-JP" sz="2000" dirty="0" smtClean="0"/>
                <a:t>Rate of return of risky assets</a:t>
              </a:r>
              <a:endParaRPr kumimoji="1" lang="ja-JP" altLang="en-US" sz="2000" dirty="0"/>
            </a:p>
          </p:txBody>
        </p:sp>
        <p:sp>
          <p:nvSpPr>
            <p:cNvPr id="18" name="テキスト ボックス 17"/>
            <p:cNvSpPr txBox="1"/>
            <p:nvPr/>
          </p:nvSpPr>
          <p:spPr>
            <a:xfrm>
              <a:off x="446788" y="3154315"/>
              <a:ext cx="2056651" cy="251669"/>
            </a:xfrm>
            <a:prstGeom prst="rect">
              <a:avLst/>
            </a:prstGeom>
            <a:noFill/>
          </p:spPr>
          <p:txBody>
            <a:bodyPr wrap="none" rtlCol="0">
              <a:spAutoFit/>
            </a:bodyPr>
            <a:lstStyle/>
            <a:p>
              <a:pPr algn="ctr"/>
              <a:r>
                <a:rPr kumimoji="1" lang="en-US" altLang="ja-JP" sz="2000" dirty="0" smtClean="0"/>
                <a:t>Normal distribution</a:t>
              </a:r>
              <a:endParaRPr kumimoji="1" lang="ja-JP" altLang="en-US" sz="2000" dirty="0"/>
            </a:p>
          </p:txBody>
        </p:sp>
      </p:grpSp>
      <p:grpSp>
        <p:nvGrpSpPr>
          <p:cNvPr id="20" name="グループ化 19">
            <a:extLst>
              <a:ext uri="{FF2B5EF4-FFF2-40B4-BE49-F238E27FC236}">
                <a16:creationId xmlns="" xmlns:a16="http://schemas.microsoft.com/office/drawing/2014/main" id="{B8200C61-CBF3-475B-8439-CF50749AB630}"/>
              </a:ext>
            </a:extLst>
          </p:cNvPr>
          <p:cNvGrpSpPr/>
          <p:nvPr/>
        </p:nvGrpSpPr>
        <p:grpSpPr>
          <a:xfrm>
            <a:off x="259144" y="3996606"/>
            <a:ext cx="2408816" cy="906497"/>
            <a:chOff x="586855" y="3893673"/>
            <a:chExt cx="2093359" cy="906497"/>
          </a:xfrm>
          <a:solidFill>
            <a:schemeClr val="bg1"/>
          </a:solidFill>
        </p:grpSpPr>
        <p:sp>
          <p:nvSpPr>
            <p:cNvPr id="21" name="テキスト ボックス 20"/>
            <p:cNvSpPr txBox="1"/>
            <p:nvPr/>
          </p:nvSpPr>
          <p:spPr>
            <a:xfrm>
              <a:off x="586855" y="4092284"/>
              <a:ext cx="2093359" cy="707886"/>
            </a:xfrm>
            <a:prstGeom prst="rect">
              <a:avLst/>
            </a:prstGeom>
            <a:grpFill/>
            <a:ln>
              <a:solidFill>
                <a:srgbClr val="0070C0"/>
              </a:solidFill>
            </a:ln>
          </p:spPr>
          <p:txBody>
            <a:bodyPr wrap="square" rtlCol="0">
              <a:spAutoFit/>
            </a:bodyPr>
            <a:lstStyle/>
            <a:p>
              <a:endParaRPr kumimoji="1" lang="en-US" altLang="ja-JP" sz="2000" dirty="0"/>
            </a:p>
            <a:p>
              <a:endParaRPr kumimoji="1" lang="ja-JP" altLang="en-US" sz="2000" dirty="0"/>
            </a:p>
          </p:txBody>
        </p:sp>
        <p:sp>
          <p:nvSpPr>
            <p:cNvPr id="22" name="テキスト ボックス 21"/>
            <p:cNvSpPr txBox="1"/>
            <p:nvPr/>
          </p:nvSpPr>
          <p:spPr>
            <a:xfrm>
              <a:off x="926992" y="3893673"/>
              <a:ext cx="1437838" cy="400110"/>
            </a:xfrm>
            <a:prstGeom prst="rect">
              <a:avLst/>
            </a:prstGeom>
            <a:grpFill/>
            <a:ln>
              <a:solidFill>
                <a:srgbClr val="0070C0"/>
              </a:solidFill>
              <a:prstDash val="dash"/>
            </a:ln>
          </p:spPr>
          <p:txBody>
            <a:bodyPr wrap="square" rtlCol="0">
              <a:spAutoFit/>
            </a:bodyPr>
            <a:lstStyle/>
            <a:p>
              <a:pPr algn="ctr"/>
              <a:r>
                <a:rPr lang="en-US" altLang="ja-JP" sz="2000" dirty="0" smtClean="0"/>
                <a:t>Mortality rate</a:t>
              </a:r>
              <a:endParaRPr kumimoji="1" lang="ja-JP" altLang="en-US" sz="2000" dirty="0"/>
            </a:p>
          </p:txBody>
        </p:sp>
        <p:sp>
          <p:nvSpPr>
            <p:cNvPr id="23" name="テキスト ボックス 22"/>
            <p:cNvSpPr txBox="1"/>
            <p:nvPr/>
          </p:nvSpPr>
          <p:spPr>
            <a:xfrm>
              <a:off x="684453" y="4322278"/>
              <a:ext cx="1913006" cy="400110"/>
            </a:xfrm>
            <a:prstGeom prst="rect">
              <a:avLst/>
            </a:prstGeom>
            <a:grpFill/>
          </p:spPr>
          <p:txBody>
            <a:bodyPr wrap="square" rtlCol="0">
              <a:spAutoFit/>
            </a:bodyPr>
            <a:lstStyle/>
            <a:p>
              <a:pPr algn="ctr"/>
              <a:r>
                <a:rPr kumimoji="1" lang="en-US" altLang="ja-JP" sz="2000" dirty="0" smtClean="0"/>
                <a:t>Lee-Carter method</a:t>
              </a:r>
              <a:endParaRPr kumimoji="1" lang="ja-JP" altLang="en-US" sz="2000" dirty="0"/>
            </a:p>
          </p:txBody>
        </p:sp>
      </p:grpSp>
      <p:grpSp>
        <p:nvGrpSpPr>
          <p:cNvPr id="24" name="グループ化 23">
            <a:extLst>
              <a:ext uri="{FF2B5EF4-FFF2-40B4-BE49-F238E27FC236}">
                <a16:creationId xmlns="" xmlns:a16="http://schemas.microsoft.com/office/drawing/2014/main" id="{E99D62FB-095D-431D-AF00-A33491EECE77}"/>
              </a:ext>
            </a:extLst>
          </p:cNvPr>
          <p:cNvGrpSpPr/>
          <p:nvPr/>
        </p:nvGrpSpPr>
        <p:grpSpPr>
          <a:xfrm>
            <a:off x="3397368" y="1199089"/>
            <a:ext cx="3828850" cy="3920891"/>
            <a:chOff x="3723709" y="1376772"/>
            <a:chExt cx="3302841" cy="3248152"/>
          </a:xfrm>
        </p:grpSpPr>
        <p:grpSp>
          <p:nvGrpSpPr>
            <p:cNvPr id="25" name="グループ化 24">
              <a:extLst>
                <a:ext uri="{FF2B5EF4-FFF2-40B4-BE49-F238E27FC236}">
                  <a16:creationId xmlns="" xmlns:a16="http://schemas.microsoft.com/office/drawing/2014/main" id="{2E0EFE7E-DF09-4421-A2A7-5E04FCE020C7}"/>
                </a:ext>
              </a:extLst>
            </p:cNvPr>
            <p:cNvGrpSpPr/>
            <p:nvPr/>
          </p:nvGrpSpPr>
          <p:grpSpPr>
            <a:xfrm>
              <a:off x="3723709" y="1376772"/>
              <a:ext cx="3302841" cy="3248152"/>
              <a:chOff x="4410452" y="1429621"/>
              <a:chExt cx="3302841" cy="3248152"/>
            </a:xfrm>
          </p:grpSpPr>
          <p:sp>
            <p:nvSpPr>
              <p:cNvPr id="30" name="テキスト ボックス 29"/>
              <p:cNvSpPr txBox="1"/>
              <p:nvPr/>
            </p:nvSpPr>
            <p:spPr>
              <a:xfrm>
                <a:off x="5444718" y="1429621"/>
                <a:ext cx="1127244" cy="331460"/>
              </a:xfrm>
              <a:prstGeom prst="rect">
                <a:avLst/>
              </a:prstGeom>
              <a:solidFill>
                <a:schemeClr val="bg1"/>
              </a:solidFill>
              <a:ln>
                <a:solidFill>
                  <a:srgbClr val="0070C0"/>
                </a:solidFill>
                <a:prstDash val="dash"/>
              </a:ln>
            </p:spPr>
            <p:txBody>
              <a:bodyPr wrap="none" rtlCol="0">
                <a:spAutoFit/>
              </a:bodyPr>
              <a:lstStyle/>
              <a:p>
                <a:pPr algn="ctr"/>
                <a:r>
                  <a:rPr lang="en-US" altLang="ja-JP" sz="2000" dirty="0" smtClean="0"/>
                  <a:t>Household</a:t>
                </a:r>
                <a:endParaRPr kumimoji="1" lang="ja-JP" altLang="en-US" sz="2000" dirty="0"/>
              </a:p>
            </p:txBody>
          </p:sp>
          <p:sp>
            <p:nvSpPr>
              <p:cNvPr id="31" name="テキスト ボックス 30"/>
              <p:cNvSpPr txBox="1"/>
              <p:nvPr/>
            </p:nvSpPr>
            <p:spPr>
              <a:xfrm>
                <a:off x="4623335" y="2391688"/>
                <a:ext cx="976790" cy="331460"/>
              </a:xfrm>
              <a:prstGeom prst="rect">
                <a:avLst/>
              </a:prstGeom>
              <a:solidFill>
                <a:schemeClr val="bg1"/>
              </a:solidFill>
              <a:ln>
                <a:solidFill>
                  <a:srgbClr val="0070C0"/>
                </a:solidFill>
                <a:prstDash val="dash"/>
              </a:ln>
            </p:spPr>
            <p:txBody>
              <a:bodyPr wrap="square" rtlCol="0">
                <a:spAutoFit/>
              </a:bodyPr>
              <a:lstStyle/>
              <a:p>
                <a:pPr algn="ctr"/>
                <a:r>
                  <a:rPr kumimoji="1" lang="en-US" altLang="ja-JP" sz="2000" dirty="0" smtClean="0"/>
                  <a:t>Income</a:t>
                </a:r>
                <a:endParaRPr kumimoji="1" lang="ja-JP" altLang="en-US" sz="2000" dirty="0"/>
              </a:p>
            </p:txBody>
          </p:sp>
          <p:sp>
            <p:nvSpPr>
              <p:cNvPr id="32" name="テキスト ボックス 31"/>
              <p:cNvSpPr txBox="1"/>
              <p:nvPr/>
            </p:nvSpPr>
            <p:spPr>
              <a:xfrm>
                <a:off x="6105206" y="2489428"/>
                <a:ext cx="1376443" cy="337700"/>
              </a:xfrm>
              <a:prstGeom prst="rect">
                <a:avLst/>
              </a:prstGeom>
              <a:solidFill>
                <a:schemeClr val="bg1"/>
              </a:solidFill>
              <a:ln>
                <a:solidFill>
                  <a:srgbClr val="0070C0"/>
                </a:solidFill>
                <a:prstDash val="dash"/>
              </a:ln>
            </p:spPr>
            <p:txBody>
              <a:bodyPr wrap="square" rtlCol="0">
                <a:spAutoFit/>
              </a:bodyPr>
              <a:lstStyle/>
              <a:p>
                <a:pPr algn="ctr"/>
                <a:r>
                  <a:rPr lang="en-US" altLang="ja-JP" sz="2000" dirty="0" smtClean="0"/>
                  <a:t>Expenditure</a:t>
                </a:r>
                <a:endParaRPr kumimoji="1" lang="ja-JP" altLang="en-US" sz="2000" dirty="0"/>
              </a:p>
            </p:txBody>
          </p:sp>
          <p:sp>
            <p:nvSpPr>
              <p:cNvPr id="33" name="テキスト ボックス 32"/>
              <p:cNvSpPr txBox="1"/>
              <p:nvPr/>
            </p:nvSpPr>
            <p:spPr>
              <a:xfrm>
                <a:off x="4410452" y="2746389"/>
                <a:ext cx="1570255" cy="943385"/>
              </a:xfrm>
              <a:prstGeom prst="rect">
                <a:avLst/>
              </a:prstGeom>
              <a:noFill/>
            </p:spPr>
            <p:txBody>
              <a:bodyPr wrap="square" rtlCol="0">
                <a:spAutoFit/>
              </a:bodyPr>
              <a:lstStyle/>
              <a:p>
                <a:r>
                  <a:rPr lang="ja-JP" altLang="en-US" sz="1700" dirty="0"/>
                  <a:t>・</a:t>
                </a:r>
                <a:r>
                  <a:rPr lang="en-US" altLang="ja-JP" sz="1700" dirty="0" smtClean="0"/>
                  <a:t>P</a:t>
                </a:r>
                <a:r>
                  <a:rPr kumimoji="1" lang="en-US" altLang="ja-JP" sz="1700" dirty="0" smtClean="0"/>
                  <a:t>ublic pension</a:t>
                </a:r>
                <a:endParaRPr kumimoji="1" lang="en-US" altLang="ja-JP" sz="1700" dirty="0"/>
              </a:p>
              <a:p>
                <a:r>
                  <a:rPr lang="ja-JP" altLang="en-US" sz="1700" dirty="0" smtClean="0"/>
                  <a:t>・</a:t>
                </a:r>
                <a:r>
                  <a:rPr lang="en-US" altLang="ja-JP" sz="1700" dirty="0" smtClean="0"/>
                  <a:t>Private </a:t>
                </a:r>
                <a:r>
                  <a:rPr lang="en-US" altLang="ja-JP" sz="1700" dirty="0"/>
                  <a:t>pension</a:t>
                </a:r>
              </a:p>
              <a:p>
                <a:r>
                  <a:rPr lang="ja-JP" altLang="en-US" sz="1700" dirty="0" smtClean="0"/>
                  <a:t>・</a:t>
                </a:r>
                <a:r>
                  <a:rPr lang="en-US" altLang="ja-JP" sz="1700" dirty="0" smtClean="0"/>
                  <a:t>Life insurance</a:t>
                </a:r>
              </a:p>
              <a:p>
                <a:r>
                  <a:rPr lang="en-US" altLang="ja-JP" sz="1700" dirty="0"/>
                  <a:t> </a:t>
                </a:r>
                <a:r>
                  <a:rPr lang="en-US" altLang="ja-JP" sz="1700" dirty="0" smtClean="0"/>
                  <a:t> money</a:t>
                </a:r>
                <a:endParaRPr lang="en-US" altLang="ja-JP" sz="1700" dirty="0"/>
              </a:p>
            </p:txBody>
          </p:sp>
          <p:sp>
            <p:nvSpPr>
              <p:cNvPr id="34" name="テキスト ボックス 33"/>
              <p:cNvSpPr txBox="1"/>
              <p:nvPr/>
            </p:nvSpPr>
            <p:spPr>
              <a:xfrm>
                <a:off x="6018383" y="2867494"/>
                <a:ext cx="1694910" cy="1810279"/>
              </a:xfrm>
              <a:prstGeom prst="rect">
                <a:avLst/>
              </a:prstGeom>
              <a:noFill/>
            </p:spPr>
            <p:txBody>
              <a:bodyPr wrap="square" rtlCol="0">
                <a:spAutoFit/>
              </a:bodyPr>
              <a:lstStyle/>
              <a:p>
                <a:r>
                  <a:rPr lang="ja-JP" altLang="en-US" sz="1700" dirty="0"/>
                  <a:t>・</a:t>
                </a:r>
                <a:r>
                  <a:rPr lang="en-US" altLang="ja-JP" sz="1700" dirty="0" smtClean="0"/>
                  <a:t>Minimum living </a:t>
                </a:r>
              </a:p>
              <a:p>
                <a:r>
                  <a:rPr lang="en-US" altLang="ja-JP" sz="1700" dirty="0"/>
                  <a:t> </a:t>
                </a:r>
                <a:r>
                  <a:rPr lang="en-US" altLang="ja-JP" sz="1700" dirty="0" smtClean="0"/>
                  <a:t>  cost</a:t>
                </a:r>
                <a:endParaRPr lang="en-US" altLang="ja-JP" sz="1700" dirty="0"/>
              </a:p>
              <a:p>
                <a:r>
                  <a:rPr lang="ja-JP" altLang="en-US" sz="1700" dirty="0" smtClean="0"/>
                  <a:t>・</a:t>
                </a:r>
                <a:r>
                  <a:rPr lang="en-US" altLang="ja-JP" sz="1700" dirty="0" smtClean="0"/>
                  <a:t>M</a:t>
                </a:r>
                <a:r>
                  <a:rPr kumimoji="1" lang="en-US" altLang="ja-JP" sz="1700" dirty="0" smtClean="0"/>
                  <a:t>edical expense</a:t>
                </a:r>
                <a:endParaRPr kumimoji="1" lang="en-US" altLang="ja-JP" sz="1700" dirty="0"/>
              </a:p>
              <a:p>
                <a:r>
                  <a:rPr lang="en-US" altLang="ja-JP" sz="1700" dirty="0"/>
                  <a:t>   </a:t>
                </a:r>
                <a:r>
                  <a:rPr kumimoji="1" lang="en-US" altLang="ja-JP" sz="1700" dirty="0" smtClean="0"/>
                  <a:t>(log-normal dist.)</a:t>
                </a:r>
                <a:endParaRPr lang="en-US" altLang="ja-JP" sz="1700" dirty="0"/>
              </a:p>
              <a:p>
                <a:r>
                  <a:rPr lang="ja-JP" altLang="en-US" sz="1700" dirty="0" smtClean="0"/>
                  <a:t>・</a:t>
                </a:r>
                <a:r>
                  <a:rPr lang="en-US" altLang="ja-JP" sz="1700" dirty="0" smtClean="0"/>
                  <a:t>Life insurance </a:t>
                </a:r>
                <a:r>
                  <a:rPr lang="ja-JP" altLang="en-US" sz="1700" dirty="0" smtClean="0"/>
                  <a:t>　</a:t>
                </a:r>
                <a:endParaRPr lang="en-US" altLang="ja-JP" sz="1700" dirty="0" smtClean="0"/>
              </a:p>
              <a:p>
                <a:r>
                  <a:rPr lang="ja-JP" altLang="en-US" sz="1700" dirty="0"/>
                  <a:t>　</a:t>
                </a:r>
                <a:r>
                  <a:rPr lang="en-US" altLang="ja-JP" sz="1700" dirty="0" smtClean="0"/>
                  <a:t>premium</a:t>
                </a:r>
                <a:endParaRPr lang="en-US" altLang="ja-JP" sz="1700" dirty="0"/>
              </a:p>
              <a:p>
                <a:r>
                  <a:rPr lang="ja-JP" altLang="en-US" sz="1700" dirty="0" smtClean="0"/>
                  <a:t>・</a:t>
                </a:r>
                <a:r>
                  <a:rPr lang="en-US" altLang="ja-JP" sz="1700" dirty="0" smtClean="0"/>
                  <a:t>Private pension </a:t>
                </a:r>
              </a:p>
              <a:p>
                <a:r>
                  <a:rPr lang="ja-JP" altLang="en-US" sz="1700" dirty="0"/>
                  <a:t>　</a:t>
                </a:r>
                <a:r>
                  <a:rPr lang="en-US" altLang="ja-JP" sz="1700" dirty="0" smtClean="0"/>
                  <a:t>premium (time 0)</a:t>
                </a:r>
                <a:endParaRPr lang="en-US" altLang="ja-JP" sz="1700" dirty="0"/>
              </a:p>
            </p:txBody>
          </p:sp>
          <p:sp>
            <p:nvSpPr>
              <p:cNvPr id="36" name="テキスト ボックス 35">
                <a:extLst>
                  <a:ext uri="{FF2B5EF4-FFF2-40B4-BE49-F238E27FC236}">
                    <a16:creationId xmlns="" xmlns:a16="http://schemas.microsoft.com/office/drawing/2014/main" id="{E27EFA95-CD71-4174-B547-0F13E35C5A64}"/>
                  </a:ext>
                </a:extLst>
              </p:cNvPr>
              <p:cNvSpPr txBox="1"/>
              <p:nvPr/>
            </p:nvSpPr>
            <p:spPr>
              <a:xfrm>
                <a:off x="4458896" y="3805977"/>
                <a:ext cx="1267506" cy="331460"/>
              </a:xfrm>
              <a:prstGeom prst="rect">
                <a:avLst/>
              </a:prstGeom>
              <a:solidFill>
                <a:schemeClr val="bg1"/>
              </a:solidFill>
              <a:ln>
                <a:solidFill>
                  <a:srgbClr val="0070C0"/>
                </a:solidFill>
                <a:prstDash val="dash"/>
              </a:ln>
            </p:spPr>
            <p:txBody>
              <a:bodyPr wrap="square" rtlCol="0">
                <a:spAutoFit/>
              </a:bodyPr>
              <a:lstStyle/>
              <a:p>
                <a:pPr algn="ctr"/>
                <a:r>
                  <a:rPr lang="en-US" altLang="ja-JP" sz="2000" dirty="0" smtClean="0"/>
                  <a:t>Investment</a:t>
                </a:r>
                <a:endParaRPr kumimoji="1" lang="ja-JP" altLang="en-US" sz="2000" dirty="0"/>
              </a:p>
            </p:txBody>
          </p:sp>
        </p:grpSp>
        <p:sp>
          <p:nvSpPr>
            <p:cNvPr id="26" name="テキスト ボックス 25">
              <a:extLst>
                <a:ext uri="{FF2B5EF4-FFF2-40B4-BE49-F238E27FC236}">
                  <a16:creationId xmlns="" xmlns:a16="http://schemas.microsoft.com/office/drawing/2014/main" id="{7C179627-E3DB-42D3-BA01-A8C51C9BB019}"/>
                </a:ext>
              </a:extLst>
            </p:cNvPr>
            <p:cNvSpPr txBox="1"/>
            <p:nvPr/>
          </p:nvSpPr>
          <p:spPr>
            <a:xfrm>
              <a:off x="3755930" y="4107706"/>
              <a:ext cx="1403082" cy="509938"/>
            </a:xfrm>
            <a:prstGeom prst="rect">
              <a:avLst/>
            </a:prstGeom>
            <a:noFill/>
          </p:spPr>
          <p:txBody>
            <a:bodyPr wrap="none" rtlCol="0">
              <a:spAutoFit/>
            </a:bodyPr>
            <a:lstStyle/>
            <a:p>
              <a:r>
                <a:rPr lang="ja-JP" altLang="en-US" sz="1700" dirty="0" smtClean="0"/>
                <a:t>・</a:t>
              </a:r>
              <a:r>
                <a:rPr lang="en-US" altLang="ja-JP" sz="1700" dirty="0"/>
                <a:t>R</a:t>
              </a:r>
              <a:r>
                <a:rPr lang="en-US" altLang="ja-JP" sz="1700" dirty="0" smtClean="0"/>
                <a:t>isk-free asset </a:t>
              </a:r>
              <a:endParaRPr kumimoji="1" lang="en-US" altLang="ja-JP" sz="1700" dirty="0"/>
            </a:p>
            <a:p>
              <a:r>
                <a:rPr lang="ja-JP" altLang="en-US" sz="1700" dirty="0" smtClean="0"/>
                <a:t>・</a:t>
              </a:r>
              <a:r>
                <a:rPr lang="en-US" altLang="ja-JP" sz="1700" dirty="0" smtClean="0"/>
                <a:t>Risky assets</a:t>
              </a:r>
              <a:endParaRPr kumimoji="1" lang="ja-JP" altLang="en-US" sz="1700" dirty="0"/>
            </a:p>
          </p:txBody>
        </p:sp>
      </p:grpSp>
      <p:sp>
        <p:nvSpPr>
          <p:cNvPr id="38" name="テキスト ボックス 37">
            <a:extLst>
              <a:ext uri="{FF2B5EF4-FFF2-40B4-BE49-F238E27FC236}">
                <a16:creationId xmlns="" xmlns:a16="http://schemas.microsoft.com/office/drawing/2014/main" id="{39DA42E6-AF0A-4C97-861D-8E7546AAC235}"/>
              </a:ext>
            </a:extLst>
          </p:cNvPr>
          <p:cNvSpPr txBox="1"/>
          <p:nvPr/>
        </p:nvSpPr>
        <p:spPr>
          <a:xfrm>
            <a:off x="7960776" y="2737814"/>
            <a:ext cx="1602125" cy="1077218"/>
          </a:xfrm>
          <a:prstGeom prst="rect">
            <a:avLst/>
          </a:prstGeom>
          <a:noFill/>
        </p:spPr>
        <p:txBody>
          <a:bodyPr wrap="square" rtlCol="0">
            <a:spAutoFit/>
          </a:bodyPr>
          <a:lstStyle/>
          <a:p>
            <a:r>
              <a:rPr lang="ja-JP" altLang="en-US" sz="1600" dirty="0" smtClean="0"/>
              <a:t>・</a:t>
            </a:r>
            <a:r>
              <a:rPr lang="en-US" altLang="ja-JP" sz="1600" dirty="0" smtClean="0"/>
              <a:t>Private pension</a:t>
            </a:r>
          </a:p>
          <a:p>
            <a:r>
              <a:rPr lang="en-US" altLang="ja-JP" sz="1600" dirty="0" smtClean="0"/>
              <a:t>   (term or life) </a:t>
            </a:r>
            <a:endParaRPr lang="en-US" altLang="ja-JP" sz="1600" dirty="0"/>
          </a:p>
          <a:p>
            <a:r>
              <a:rPr lang="ja-JP" altLang="en-US" sz="1600" dirty="0" smtClean="0"/>
              <a:t>・</a:t>
            </a:r>
            <a:r>
              <a:rPr lang="en-US" altLang="ja-JP" sz="1600" dirty="0" smtClean="0"/>
              <a:t>15-year life </a:t>
            </a:r>
          </a:p>
          <a:p>
            <a:r>
              <a:rPr lang="en-US" altLang="ja-JP" sz="1600" dirty="0"/>
              <a:t> </a:t>
            </a:r>
            <a:r>
              <a:rPr lang="en-US" altLang="ja-JP" sz="1600" dirty="0" smtClean="0"/>
              <a:t>  insurance</a:t>
            </a:r>
            <a:endParaRPr lang="en-US" altLang="ja-JP" sz="1600" dirty="0"/>
          </a:p>
        </p:txBody>
      </p:sp>
      <p:sp>
        <p:nvSpPr>
          <p:cNvPr id="39" name="テキスト ボックス 38">
            <a:extLst>
              <a:ext uri="{FF2B5EF4-FFF2-40B4-BE49-F238E27FC236}">
                <a16:creationId xmlns="" xmlns:a16="http://schemas.microsoft.com/office/drawing/2014/main" id="{76FA499E-9B70-4FD0-94BF-3B50A80B1049}"/>
              </a:ext>
            </a:extLst>
          </p:cNvPr>
          <p:cNvSpPr txBox="1"/>
          <p:nvPr/>
        </p:nvSpPr>
        <p:spPr>
          <a:xfrm>
            <a:off x="8115738" y="1945025"/>
            <a:ext cx="1105300" cy="757130"/>
          </a:xfrm>
          <a:prstGeom prst="rect">
            <a:avLst/>
          </a:prstGeom>
          <a:solidFill>
            <a:schemeClr val="bg1"/>
          </a:solidFill>
          <a:ln>
            <a:solidFill>
              <a:srgbClr val="0070C0"/>
            </a:solidFill>
            <a:prstDash val="dash"/>
          </a:ln>
        </p:spPr>
        <p:txBody>
          <a:bodyPr wrap="square" rtlCol="0" anchor="ctr" anchorCtr="0">
            <a:spAutoFit/>
          </a:bodyPr>
          <a:lstStyle/>
          <a:p>
            <a:pPr algn="ctr">
              <a:lnSpc>
                <a:spcPct val="80000"/>
              </a:lnSpc>
            </a:pPr>
            <a:r>
              <a:rPr kumimoji="1" lang="en-US" altLang="ja-JP" dirty="0" smtClean="0"/>
              <a:t>Decision </a:t>
            </a:r>
          </a:p>
          <a:p>
            <a:pPr algn="ctr">
              <a:lnSpc>
                <a:spcPct val="80000"/>
              </a:lnSpc>
            </a:pPr>
            <a:r>
              <a:rPr kumimoji="1" lang="en-US" altLang="ja-JP" dirty="0" smtClean="0"/>
              <a:t>Variables</a:t>
            </a:r>
          </a:p>
          <a:p>
            <a:pPr algn="ctr">
              <a:lnSpc>
                <a:spcPct val="80000"/>
              </a:lnSpc>
            </a:pPr>
            <a:r>
              <a:rPr lang="en-US" altLang="ja-JP" sz="1600" dirty="0"/>
              <a:t>(time 0</a:t>
            </a:r>
            <a:r>
              <a:rPr lang="en-US" altLang="ja-JP" sz="1600" dirty="0" smtClean="0"/>
              <a:t>)</a:t>
            </a:r>
            <a:endParaRPr lang="en-US" altLang="ja-JP" sz="1600" dirty="0"/>
          </a:p>
        </p:txBody>
      </p:sp>
      <p:sp>
        <p:nvSpPr>
          <p:cNvPr id="40" name="テキスト ボックス 39">
            <a:extLst>
              <a:ext uri="{FF2B5EF4-FFF2-40B4-BE49-F238E27FC236}">
                <a16:creationId xmlns="" xmlns:a16="http://schemas.microsoft.com/office/drawing/2014/main" id="{CDACB8C5-9B45-49C7-9944-4632E0660C5B}"/>
              </a:ext>
            </a:extLst>
          </p:cNvPr>
          <p:cNvSpPr txBox="1"/>
          <p:nvPr/>
        </p:nvSpPr>
        <p:spPr>
          <a:xfrm>
            <a:off x="174329" y="5580515"/>
            <a:ext cx="2817442" cy="707886"/>
          </a:xfrm>
          <a:prstGeom prst="rect">
            <a:avLst/>
          </a:prstGeom>
          <a:solidFill>
            <a:schemeClr val="bg2"/>
          </a:solidFill>
        </p:spPr>
        <p:txBody>
          <a:bodyPr wrap="square" rtlCol="0">
            <a:spAutoFit/>
          </a:bodyPr>
          <a:lstStyle/>
          <a:p>
            <a:pPr algn="ctr"/>
            <a:r>
              <a:rPr lang="en-US" altLang="ja-JP" sz="2000" dirty="0">
                <a:solidFill>
                  <a:srgbClr val="0070C0"/>
                </a:solidFill>
              </a:rPr>
              <a:t>Estimating parameters </a:t>
            </a:r>
            <a:r>
              <a:rPr lang="en-US" altLang="ja-JP" sz="2000" dirty="0" smtClean="0">
                <a:solidFill>
                  <a:srgbClr val="0070C0"/>
                </a:solidFill>
              </a:rPr>
              <a:t>for market data,  etc.</a:t>
            </a:r>
            <a:endParaRPr lang="en-US" altLang="ja-JP" sz="2000" dirty="0">
              <a:solidFill>
                <a:srgbClr val="0070C0"/>
              </a:solidFill>
            </a:endParaRPr>
          </a:p>
        </p:txBody>
      </p:sp>
      <p:sp>
        <p:nvSpPr>
          <p:cNvPr id="41" name="テキスト ボックス 40">
            <a:extLst>
              <a:ext uri="{FF2B5EF4-FFF2-40B4-BE49-F238E27FC236}">
                <a16:creationId xmlns="" xmlns:a16="http://schemas.microsoft.com/office/drawing/2014/main" id="{F04A97CE-44BC-412A-B0E2-C0B2AF7AE833}"/>
              </a:ext>
            </a:extLst>
          </p:cNvPr>
          <p:cNvSpPr txBox="1"/>
          <p:nvPr/>
        </p:nvSpPr>
        <p:spPr>
          <a:xfrm>
            <a:off x="3986658" y="5570776"/>
            <a:ext cx="2536206" cy="707886"/>
          </a:xfrm>
          <a:prstGeom prst="rect">
            <a:avLst/>
          </a:prstGeom>
          <a:solidFill>
            <a:schemeClr val="bg2"/>
          </a:solidFill>
        </p:spPr>
        <p:txBody>
          <a:bodyPr wrap="square" rtlCol="0">
            <a:spAutoFit/>
          </a:bodyPr>
          <a:lstStyle/>
          <a:p>
            <a:pPr algn="ctr"/>
            <a:r>
              <a:rPr kumimoji="1" lang="en-US" altLang="ja-JP" sz="2000" dirty="0" smtClean="0">
                <a:solidFill>
                  <a:srgbClr val="0070C0"/>
                </a:solidFill>
              </a:rPr>
              <a:t>Estimating parameters for household</a:t>
            </a:r>
            <a:endParaRPr kumimoji="1" lang="en-US" altLang="ja-JP" sz="2000" dirty="0">
              <a:solidFill>
                <a:srgbClr val="0070C0"/>
              </a:solidFill>
            </a:endParaRPr>
          </a:p>
        </p:txBody>
      </p:sp>
      <p:sp>
        <p:nvSpPr>
          <p:cNvPr id="42" name="テキスト ボックス 41">
            <a:extLst>
              <a:ext uri="{FF2B5EF4-FFF2-40B4-BE49-F238E27FC236}">
                <a16:creationId xmlns="" xmlns:a16="http://schemas.microsoft.com/office/drawing/2014/main" id="{334AD04B-EA6A-45A8-9B54-F2232DB91026}"/>
              </a:ext>
            </a:extLst>
          </p:cNvPr>
          <p:cNvSpPr txBox="1"/>
          <p:nvPr/>
        </p:nvSpPr>
        <p:spPr>
          <a:xfrm>
            <a:off x="7938854" y="5740729"/>
            <a:ext cx="1531445" cy="400110"/>
          </a:xfrm>
          <a:prstGeom prst="rect">
            <a:avLst/>
          </a:prstGeom>
          <a:solidFill>
            <a:schemeClr val="bg2"/>
          </a:solidFill>
        </p:spPr>
        <p:txBody>
          <a:bodyPr wrap="none" rtlCol="0">
            <a:spAutoFit/>
          </a:bodyPr>
          <a:lstStyle/>
          <a:p>
            <a:pPr algn="ctr"/>
            <a:r>
              <a:rPr kumimoji="1" lang="en-US" altLang="ja-JP" sz="2000" dirty="0" smtClean="0">
                <a:solidFill>
                  <a:srgbClr val="0070C0"/>
                </a:solidFill>
              </a:rPr>
              <a:t>Optimization</a:t>
            </a:r>
            <a:endParaRPr kumimoji="1" lang="en-US" altLang="ja-JP" sz="2000" dirty="0">
              <a:solidFill>
                <a:srgbClr val="0070C0"/>
              </a:solidFill>
            </a:endParaRPr>
          </a:p>
        </p:txBody>
      </p:sp>
      <p:sp>
        <p:nvSpPr>
          <p:cNvPr id="43" name="矢印: 右 25">
            <a:extLst>
              <a:ext uri="{FF2B5EF4-FFF2-40B4-BE49-F238E27FC236}">
                <a16:creationId xmlns="" xmlns:a16="http://schemas.microsoft.com/office/drawing/2014/main" id="{325287B8-7076-4940-9DBE-64B96E4BBBA7}"/>
              </a:ext>
            </a:extLst>
          </p:cNvPr>
          <p:cNvSpPr/>
          <p:nvPr/>
        </p:nvSpPr>
        <p:spPr bwMode="auto">
          <a:xfrm>
            <a:off x="3209190" y="5598408"/>
            <a:ext cx="687162" cy="684752"/>
          </a:xfrm>
          <a:prstGeom prst="rightArrow">
            <a:avLst/>
          </a:prstGeom>
          <a:solidFill>
            <a:srgbClr val="0070C0"/>
          </a:solidFill>
          <a:ln>
            <a:noFill/>
          </a:ln>
          <a:effectLs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44" name="矢印: 右 47">
            <a:extLst>
              <a:ext uri="{FF2B5EF4-FFF2-40B4-BE49-F238E27FC236}">
                <a16:creationId xmlns="" xmlns:a16="http://schemas.microsoft.com/office/drawing/2014/main" id="{BA1C6F2B-0997-4BD7-B2D4-A6ECA82E4142}"/>
              </a:ext>
            </a:extLst>
          </p:cNvPr>
          <p:cNvSpPr/>
          <p:nvPr/>
        </p:nvSpPr>
        <p:spPr bwMode="auto">
          <a:xfrm>
            <a:off x="6821017" y="5595620"/>
            <a:ext cx="978408" cy="684752"/>
          </a:xfrm>
          <a:prstGeom prst="rightArrow">
            <a:avLst/>
          </a:prstGeom>
          <a:solidFill>
            <a:srgbClr val="0070C0"/>
          </a:solidFill>
          <a:ln>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45" name="テキスト ボックス 44"/>
          <p:cNvSpPr txBox="1"/>
          <p:nvPr/>
        </p:nvSpPr>
        <p:spPr>
          <a:xfrm>
            <a:off x="3841130" y="2044583"/>
            <a:ext cx="184731" cy="369332"/>
          </a:xfrm>
          <a:prstGeom prst="rect">
            <a:avLst/>
          </a:prstGeom>
          <a:noFill/>
        </p:spPr>
        <p:txBody>
          <a:bodyPr wrap="none" rtlCol="0">
            <a:spAutoFit/>
          </a:bodyPr>
          <a:lstStyle/>
          <a:p>
            <a:endParaRPr kumimoji="1" lang="ja-JP" altLang="en-US" dirty="0"/>
          </a:p>
        </p:txBody>
      </p:sp>
      <p:sp>
        <p:nvSpPr>
          <p:cNvPr id="46" name="テキスト ボックス 45"/>
          <p:cNvSpPr txBox="1"/>
          <p:nvPr/>
        </p:nvSpPr>
        <p:spPr>
          <a:xfrm>
            <a:off x="8073954" y="5899628"/>
            <a:ext cx="184731" cy="369332"/>
          </a:xfrm>
          <a:prstGeom prst="rect">
            <a:avLst/>
          </a:prstGeom>
          <a:noFill/>
        </p:spPr>
        <p:txBody>
          <a:bodyPr wrap="none" rtlCol="0">
            <a:spAutoFit/>
          </a:bodyPr>
          <a:lstStyle/>
          <a:p>
            <a:endParaRPr kumimoji="1" lang="ja-JP" altLang="en-US" dirty="0"/>
          </a:p>
        </p:txBody>
      </p:sp>
      <p:sp>
        <p:nvSpPr>
          <p:cNvPr id="47" name="テキスト ボックス 46"/>
          <p:cNvSpPr txBox="1"/>
          <p:nvPr/>
        </p:nvSpPr>
        <p:spPr>
          <a:xfrm>
            <a:off x="3264723" y="1717666"/>
            <a:ext cx="3873491" cy="584775"/>
          </a:xfrm>
          <a:prstGeom prst="rect">
            <a:avLst/>
          </a:prstGeom>
          <a:noFill/>
          <a:ln>
            <a:solidFill>
              <a:srgbClr val="0070C0"/>
            </a:solidFill>
          </a:ln>
        </p:spPr>
        <p:txBody>
          <a:bodyPr wrap="square" lIns="72000" rIns="0" rtlCol="0">
            <a:spAutoFit/>
          </a:bodyPr>
          <a:lstStyle/>
          <a:p>
            <a:pPr>
              <a:buClr>
                <a:srgbClr val="0070C0"/>
              </a:buClr>
            </a:pPr>
            <a:r>
              <a:rPr kumimoji="1" lang="ja-JP" altLang="en-US" sz="1600" dirty="0" smtClean="0"/>
              <a:t>・</a:t>
            </a:r>
            <a:r>
              <a:rPr kumimoji="1" lang="en-US" altLang="ja-JP" sz="1600" dirty="0" smtClean="0"/>
              <a:t>65-year-old retired householder and spouse</a:t>
            </a:r>
            <a:endParaRPr kumimoji="1" lang="en-US" altLang="ja-JP" sz="1600" dirty="0"/>
          </a:p>
          <a:p>
            <a:pPr>
              <a:buClr>
                <a:srgbClr val="0070C0"/>
              </a:buClr>
            </a:pPr>
            <a:r>
              <a:rPr lang="ja-JP" altLang="en-US" sz="1600" dirty="0" smtClean="0"/>
              <a:t>・</a:t>
            </a:r>
            <a:r>
              <a:rPr lang="en-US" altLang="ja-JP" sz="1600" dirty="0" smtClean="0"/>
              <a:t>35-year problem from 65 to 100 years old</a:t>
            </a:r>
            <a:endParaRPr kumimoji="1" lang="ja-JP" altLang="en-US" sz="1600" dirty="0"/>
          </a:p>
        </p:txBody>
      </p:sp>
      <p:sp>
        <p:nvSpPr>
          <p:cNvPr id="49" name="テキスト ボックス 48">
            <a:extLst>
              <a:ext uri="{FF2B5EF4-FFF2-40B4-BE49-F238E27FC236}">
                <a16:creationId xmlns="" xmlns:a16="http://schemas.microsoft.com/office/drawing/2014/main" id="{39DA42E6-AF0A-4C97-861D-8E7546AAC235}"/>
              </a:ext>
            </a:extLst>
          </p:cNvPr>
          <p:cNvSpPr txBox="1"/>
          <p:nvPr/>
        </p:nvSpPr>
        <p:spPr>
          <a:xfrm>
            <a:off x="8194891" y="4543261"/>
            <a:ext cx="1133897" cy="491160"/>
          </a:xfrm>
          <a:prstGeom prst="rect">
            <a:avLst/>
          </a:prstGeom>
          <a:noFill/>
        </p:spPr>
        <p:txBody>
          <a:bodyPr wrap="square" rtlCol="0">
            <a:spAutoFit/>
          </a:bodyPr>
          <a:lstStyle/>
          <a:p>
            <a:pPr>
              <a:lnSpc>
                <a:spcPct val="80000"/>
              </a:lnSpc>
            </a:pPr>
            <a:r>
              <a:rPr lang="en-US" altLang="ja-JP" sz="1600" dirty="0" smtClean="0"/>
              <a:t>Weights of </a:t>
            </a:r>
          </a:p>
          <a:p>
            <a:pPr>
              <a:lnSpc>
                <a:spcPct val="80000"/>
              </a:lnSpc>
            </a:pPr>
            <a:r>
              <a:rPr lang="en-US" altLang="ja-JP" sz="1600" dirty="0" smtClean="0"/>
              <a:t>risky asset</a:t>
            </a:r>
            <a:endParaRPr lang="en-US" altLang="ja-JP" sz="1600" dirty="0"/>
          </a:p>
        </p:txBody>
      </p:sp>
      <p:sp>
        <p:nvSpPr>
          <p:cNvPr id="50" name="テキスト ボックス 49">
            <a:extLst>
              <a:ext uri="{FF2B5EF4-FFF2-40B4-BE49-F238E27FC236}">
                <a16:creationId xmlns="" xmlns:a16="http://schemas.microsoft.com/office/drawing/2014/main" id="{76FA499E-9B70-4FD0-94BF-3B50A80B1049}"/>
              </a:ext>
            </a:extLst>
          </p:cNvPr>
          <p:cNvSpPr txBox="1"/>
          <p:nvPr/>
        </p:nvSpPr>
        <p:spPr>
          <a:xfrm>
            <a:off x="8011040" y="4089640"/>
            <a:ext cx="1374094" cy="400110"/>
          </a:xfrm>
          <a:prstGeom prst="rect">
            <a:avLst/>
          </a:prstGeom>
          <a:solidFill>
            <a:schemeClr val="bg1"/>
          </a:solidFill>
          <a:ln>
            <a:solidFill>
              <a:srgbClr val="0070C0"/>
            </a:solidFill>
            <a:prstDash val="dash"/>
          </a:ln>
        </p:spPr>
        <p:txBody>
          <a:bodyPr wrap="none" rtlCol="0">
            <a:spAutoFit/>
          </a:bodyPr>
          <a:lstStyle/>
          <a:p>
            <a:r>
              <a:rPr kumimoji="1" lang="en-US" altLang="ja-JP" sz="2000" dirty="0" smtClean="0"/>
              <a:t>Parameters</a:t>
            </a:r>
            <a:endParaRPr kumimoji="1" lang="ja-JP" altLang="en-US" sz="2000" dirty="0"/>
          </a:p>
        </p:txBody>
      </p:sp>
      <p:sp>
        <p:nvSpPr>
          <p:cNvPr id="51" name="加算 13"/>
          <p:cNvSpPr/>
          <p:nvPr/>
        </p:nvSpPr>
        <p:spPr bwMode="auto">
          <a:xfrm>
            <a:off x="1250554" y="2279355"/>
            <a:ext cx="425995" cy="417963"/>
          </a:xfrm>
          <a:prstGeom prst="mathPlus">
            <a:avLst/>
          </a:prstGeom>
          <a:solidFill>
            <a:srgbClr val="0070C0"/>
          </a:solidFill>
          <a:ln>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3" name="二等辺三角形 2"/>
          <p:cNvSpPr/>
          <p:nvPr/>
        </p:nvSpPr>
        <p:spPr>
          <a:xfrm rot="5400000">
            <a:off x="2428654" y="2711912"/>
            <a:ext cx="1039039" cy="42862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53" name="二等辺三角形 52"/>
          <p:cNvSpPr/>
          <p:nvPr/>
        </p:nvSpPr>
        <p:spPr>
          <a:xfrm rot="5400000">
            <a:off x="7013424" y="2763711"/>
            <a:ext cx="1039039" cy="42862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57" name="正方形/長方形 56"/>
          <p:cNvSpPr/>
          <p:nvPr/>
        </p:nvSpPr>
        <p:spPr>
          <a:xfrm>
            <a:off x="86932" y="1048184"/>
            <a:ext cx="9674287" cy="4270575"/>
          </a:xfrm>
          <a:prstGeom prst="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62319" y="0"/>
            <a:ext cx="243681" cy="243681"/>
          </a:xfrm>
          <a:prstGeom prst="rect">
            <a:avLst/>
          </a:prstGeom>
        </p:spPr>
      </p:pic>
    </p:spTree>
    <p:extLst>
      <p:ext uri="{BB962C8B-B14F-4D97-AF65-F5344CB8AC3E}">
        <p14:creationId xmlns:p14="http://schemas.microsoft.com/office/powerpoint/2010/main" val="1525807237"/>
      </p:ext>
    </p:extLst>
  </p:cSld>
  <p:clrMapOvr>
    <a:masterClrMapping/>
  </p:clrMapOvr>
  <mc:AlternateContent xmlns:mc="http://schemas.openxmlformats.org/markup-compatibility/2006" xmlns:p14="http://schemas.microsoft.com/office/powerpoint/2010/main">
    <mc:Choice Requires="p14">
      <p:transition spd="slow" p14:dur="2000" advTm="55000"/>
    </mc:Choice>
    <mc:Fallback xmlns="">
      <p:transition spd="slow" advTm="5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9633520" cy="511175"/>
          </a:xfrm>
        </p:spPr>
        <p:txBody>
          <a:bodyPr>
            <a:noAutofit/>
          </a:bodyPr>
          <a:lstStyle/>
          <a:p>
            <a:pPr eaLnBrk="1" hangingPunct="1"/>
            <a:r>
              <a:rPr lang="en-US" altLang="ja-JP" sz="2800" dirty="0"/>
              <a:t>2</a:t>
            </a:r>
            <a:r>
              <a:rPr lang="ja-JP" altLang="en-US" sz="2800" dirty="0" err="1"/>
              <a:t>．</a:t>
            </a:r>
            <a:r>
              <a:rPr lang="en-US" altLang="ja-JP" sz="2800" dirty="0"/>
              <a:t>Modeling for retirement planning </a:t>
            </a:r>
            <a:r>
              <a:rPr lang="en-US" altLang="ja-JP" sz="2800" dirty="0" smtClean="0"/>
              <a:t>(2) </a:t>
            </a:r>
            <a:r>
              <a:rPr lang="en-US" altLang="ja-JP" sz="2800" dirty="0"/>
              <a:t>: </a:t>
            </a:r>
            <a:r>
              <a:rPr lang="en-US" altLang="ja-JP" sz="2800" dirty="0" smtClean="0"/>
              <a:t>Household’s cash</a:t>
            </a:r>
            <a:r>
              <a:rPr lang="ja-JP" altLang="en-US" sz="2800" dirty="0" smtClean="0"/>
              <a:t> </a:t>
            </a:r>
            <a:r>
              <a:rPr lang="en-US" altLang="ja-JP" sz="2800" dirty="0" smtClean="0"/>
              <a:t>flow</a:t>
            </a:r>
            <a:endParaRPr lang="ja-JP" altLang="en-US" sz="2800" dirty="0" smtClean="0">
              <a:latin typeface="+mn-lt"/>
            </a:endParaRPr>
          </a:p>
        </p:txBody>
      </p:sp>
      <p:graphicFrame>
        <p:nvGraphicFramePr>
          <p:cNvPr id="4" name="表 3"/>
          <p:cNvGraphicFramePr>
            <a:graphicFrameLocks noGrp="1"/>
          </p:cNvGraphicFramePr>
          <p:nvPr>
            <p:extLst>
              <p:ext uri="{D42A27DB-BD31-4B8C-83A1-F6EECF244321}">
                <p14:modId xmlns:p14="http://schemas.microsoft.com/office/powerpoint/2010/main" val="3720975465"/>
              </p:ext>
            </p:extLst>
          </p:nvPr>
        </p:nvGraphicFramePr>
        <p:xfrm>
          <a:off x="1654438" y="5347907"/>
          <a:ext cx="2753988" cy="1432560"/>
        </p:xfrm>
        <a:graphic>
          <a:graphicData uri="http://schemas.openxmlformats.org/drawingml/2006/table">
            <a:tbl>
              <a:tblPr firstRow="1" bandRow="1">
                <a:tableStyleId>{72833802-FEF1-4C79-8D5D-14CF1EAF98D9}</a:tableStyleId>
              </a:tblPr>
              <a:tblGrid>
                <a:gridCol w="1376994">
                  <a:extLst>
                    <a:ext uri="{9D8B030D-6E8A-4147-A177-3AD203B41FA5}">
                      <a16:colId xmlns="" xmlns:a16="http://schemas.microsoft.com/office/drawing/2014/main" val="2095709080"/>
                    </a:ext>
                  </a:extLst>
                </a:gridCol>
                <a:gridCol w="1376994">
                  <a:extLst>
                    <a:ext uri="{9D8B030D-6E8A-4147-A177-3AD203B41FA5}">
                      <a16:colId xmlns="" xmlns:a16="http://schemas.microsoft.com/office/drawing/2014/main" val="242205215"/>
                    </a:ext>
                  </a:extLst>
                </a:gridCol>
              </a:tblGrid>
              <a:tr h="2880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Expenditure</a:t>
                      </a:r>
                    </a:p>
                  </a:txBody>
                  <a:tcPr/>
                </a:tc>
                <a:tc hMerge="1">
                  <a:txBody>
                    <a:bodyPr/>
                    <a:lstStyle/>
                    <a:p>
                      <a:pPr algn="ctr"/>
                      <a:endParaRPr kumimoji="1" lang="ja-JP" altLang="en-US" sz="1200" dirty="0"/>
                    </a:p>
                  </a:txBody>
                  <a:tcPr>
                    <a:lnL w="12700" cap="flat" cmpd="sng" algn="ctr">
                      <a:solidFill>
                        <a:schemeClr val="bg1"/>
                      </a:solidFill>
                      <a:prstDash val="solid"/>
                      <a:round/>
                      <a:headEnd type="none" w="med" len="med"/>
                      <a:tailEnd type="none" w="med" len="med"/>
                    </a:lnL>
                  </a:tcPr>
                </a:tc>
              </a:tr>
              <a:tr h="288000">
                <a:tc>
                  <a:txBody>
                    <a:bodyPr/>
                    <a:lstStyle/>
                    <a:p>
                      <a:pPr algn="ctr"/>
                      <a:r>
                        <a:rPr kumimoji="1" lang="en-US" altLang="ja-JP" sz="1400" dirty="0" smtClean="0"/>
                        <a:t>Time 1 to 14</a:t>
                      </a:r>
                      <a:endParaRPr kumimoji="1" lang="ja-JP" altLang="en-US" sz="1400" dirty="0"/>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400" dirty="0" smtClean="0"/>
                        <a:t>Time 15 to 35</a:t>
                      </a:r>
                      <a:endParaRPr kumimoji="1" lang="ja-JP" altLang="en-US" sz="1400" dirty="0"/>
                    </a:p>
                  </a:txBody>
                  <a:tcPr>
                    <a:lnL w="12700" cap="flat" cmpd="sng" algn="ctr">
                      <a:solidFill>
                        <a:schemeClr val="bg1"/>
                      </a:solidFill>
                      <a:prstDash val="solid"/>
                      <a:round/>
                      <a:headEnd type="none" w="med" len="med"/>
                      <a:tailEnd type="none" w="med" len="med"/>
                    </a:lnL>
                  </a:tcPr>
                </a:tc>
                <a:extLst>
                  <a:ext uri="{0D108BD9-81ED-4DB2-BD59-A6C34878D82A}">
                    <a16:rowId xmlns="" xmlns:a16="http://schemas.microsoft.com/office/drawing/2014/main" val="2058851227"/>
                  </a:ext>
                </a:extLst>
              </a:tr>
              <a:tr h="288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Minimum living and medical costs</a:t>
                      </a:r>
                      <a:endParaRPr kumimoji="1" lang="ja-JP" altLang="en-US" sz="1400" dirty="0"/>
                    </a:p>
                  </a:txBody>
                  <a:tcPr/>
                </a:tc>
                <a:tc hMerge="1">
                  <a:txBody>
                    <a:bodyPr/>
                    <a:lstStyle/>
                    <a:p>
                      <a:pPr algn="ctr"/>
                      <a:endParaRPr kumimoji="1" lang="ja-JP" altLang="en-US" sz="1400" dirty="0"/>
                    </a:p>
                  </a:txBody>
                  <a:tcPr/>
                </a:tc>
                <a:extLst>
                  <a:ext uri="{0D108BD9-81ED-4DB2-BD59-A6C34878D82A}">
                    <a16:rowId xmlns="" xmlns:a16="http://schemas.microsoft.com/office/drawing/2014/main" val="566657853"/>
                  </a:ext>
                </a:extLst>
              </a:tr>
              <a:tr h="288000">
                <a:tc>
                  <a:txBody>
                    <a:bodyPr/>
                    <a:lstStyle/>
                    <a:p>
                      <a:pPr algn="ctr"/>
                      <a:r>
                        <a:rPr kumimoji="1" lang="en-US" altLang="ja-JP" sz="1400" dirty="0" smtClean="0"/>
                        <a:t>Life insurance premium</a:t>
                      </a:r>
                      <a:endParaRPr kumimoji="1" lang="ja-JP" altLang="en-US" sz="1400" dirty="0"/>
                    </a:p>
                  </a:txBody>
                  <a:tcPr>
                    <a:lnR w="12700" cap="flat" cmpd="sng" algn="ctr">
                      <a:solidFill>
                        <a:schemeClr val="accent2">
                          <a:lumMod val="40000"/>
                          <a:lumOff val="60000"/>
                        </a:schemeClr>
                      </a:solidFill>
                      <a:prstDash val="solid"/>
                      <a:round/>
                      <a:headEnd type="none" w="med" len="med"/>
                      <a:tailEnd type="none" w="med" len="med"/>
                    </a:lnR>
                  </a:tcPr>
                </a:tc>
                <a:tc>
                  <a:txBody>
                    <a:bodyPr/>
                    <a:lstStyle/>
                    <a:p>
                      <a:pPr algn="ctr">
                        <a:lnSpc>
                          <a:spcPct val="150000"/>
                        </a:lnSpc>
                      </a:pPr>
                      <a:r>
                        <a:rPr kumimoji="1" lang="ja-JP" altLang="en-US" sz="1400" dirty="0" smtClean="0"/>
                        <a:t>－</a:t>
                      </a:r>
                      <a:endParaRPr kumimoji="1" lang="ja-JP" altLang="en-US" sz="1400" dirty="0"/>
                    </a:p>
                  </a:txBody>
                  <a:tcPr>
                    <a:lnL w="12700" cap="flat" cmpd="sng" algn="ctr">
                      <a:solidFill>
                        <a:schemeClr val="accent2">
                          <a:lumMod val="40000"/>
                          <a:lumOff val="60000"/>
                        </a:schemeClr>
                      </a:solidFill>
                      <a:prstDash val="solid"/>
                      <a:round/>
                      <a:headEnd type="none" w="med" len="med"/>
                      <a:tailEnd type="none" w="med" len="med"/>
                    </a:lnL>
                  </a:tcPr>
                </a:tc>
                <a:extLst>
                  <a:ext uri="{0D108BD9-81ED-4DB2-BD59-A6C34878D82A}">
                    <a16:rowId xmlns="" xmlns:a16="http://schemas.microsoft.com/office/drawing/2014/main" val="483445121"/>
                  </a:ext>
                </a:extLst>
              </a:tr>
            </a:tbl>
          </a:graphicData>
        </a:graphic>
      </p:graphicFrame>
      <p:sp>
        <p:nvSpPr>
          <p:cNvPr id="6" name="テキスト ボックス 5"/>
          <p:cNvSpPr txBox="1"/>
          <p:nvPr/>
        </p:nvSpPr>
        <p:spPr>
          <a:xfrm>
            <a:off x="272480" y="892463"/>
            <a:ext cx="9023920" cy="1508105"/>
          </a:xfrm>
          <a:prstGeom prst="rect">
            <a:avLst/>
          </a:prstGeom>
          <a:noFill/>
        </p:spPr>
        <p:txBody>
          <a:bodyPr wrap="square" rtlCol="0">
            <a:spAutoFit/>
          </a:bodyPr>
          <a:lstStyle/>
          <a:p>
            <a:pPr marL="285750" indent="-285750">
              <a:buClr>
                <a:srgbClr val="0070C0"/>
              </a:buClr>
              <a:buFont typeface="Wingdings" panose="05000000000000000000" pitchFamily="2" charset="2"/>
              <a:buChar char="p"/>
            </a:pPr>
            <a:r>
              <a:rPr kumimoji="1" lang="en-US" altLang="ja-JP" sz="2000" dirty="0" smtClean="0">
                <a:solidFill>
                  <a:srgbClr val="0070C0"/>
                </a:solidFill>
              </a:rPr>
              <a:t>Setting</a:t>
            </a:r>
            <a:endParaRPr kumimoji="1" lang="en-US" altLang="ja-JP" sz="2000" dirty="0">
              <a:solidFill>
                <a:srgbClr val="0070C0"/>
              </a:solidFill>
            </a:endParaRPr>
          </a:p>
          <a:p>
            <a:pPr marL="742950" lvl="1" indent="-285750">
              <a:buClr>
                <a:srgbClr val="0070C0"/>
              </a:buClr>
              <a:buFont typeface="Wingdings" panose="05000000000000000000" pitchFamily="2" charset="2"/>
              <a:buChar char="l"/>
            </a:pPr>
            <a:r>
              <a:rPr lang="en-US" altLang="ja-JP" dirty="0" smtClean="0"/>
              <a:t>Householder is now retired at age 65 for </a:t>
            </a:r>
            <a:r>
              <a:rPr lang="en-US" altLang="ja-JP" dirty="0"/>
              <a:t>the 100-year </a:t>
            </a:r>
            <a:r>
              <a:rPr lang="en-US" altLang="ja-JP" dirty="0" smtClean="0"/>
              <a:t>life, and we </a:t>
            </a:r>
            <a:r>
              <a:rPr lang="en-US" altLang="ja-JP" dirty="0"/>
              <a:t>formulate the </a:t>
            </a:r>
            <a:r>
              <a:rPr lang="en-US" altLang="ja-JP" dirty="0" smtClean="0"/>
              <a:t>model </a:t>
            </a:r>
            <a:r>
              <a:rPr lang="en-US" altLang="ja-JP" dirty="0"/>
              <a:t>for a 35-year problem. </a:t>
            </a:r>
            <a:r>
              <a:rPr lang="en-US" altLang="ja-JP" dirty="0" smtClean="0"/>
              <a:t> Cash </a:t>
            </a:r>
            <a:r>
              <a:rPr lang="en-US" altLang="ja-JP" dirty="0"/>
              <a:t>flow occurs at the end of </a:t>
            </a:r>
            <a:r>
              <a:rPr lang="en-US" altLang="ja-JP" dirty="0" smtClean="0"/>
              <a:t>each year.</a:t>
            </a:r>
          </a:p>
          <a:p>
            <a:pPr marL="742950" lvl="1" indent="-285750">
              <a:buClr>
                <a:srgbClr val="0070C0"/>
              </a:buClr>
              <a:buFont typeface="Wingdings" panose="05000000000000000000" pitchFamily="2" charset="2"/>
              <a:buChar char="l"/>
            </a:pPr>
            <a:r>
              <a:rPr kumimoji="1" lang="en-US" altLang="ja-JP" dirty="0"/>
              <a:t>Cash flow continues </a:t>
            </a:r>
            <a:r>
              <a:rPr lang="en-US" altLang="ja-JP" dirty="0"/>
              <a:t>for 35 years </a:t>
            </a:r>
            <a:r>
              <a:rPr lang="en-US" altLang="ja-JP" dirty="0" smtClean="0"/>
              <a:t>or </a:t>
            </a:r>
            <a:r>
              <a:rPr kumimoji="1" lang="en-US" altLang="ja-JP" dirty="0" smtClean="0"/>
              <a:t>until household is diminished.</a:t>
            </a:r>
          </a:p>
          <a:p>
            <a:pPr marL="742950" lvl="1" indent="-285750">
              <a:buClr>
                <a:srgbClr val="0070C0"/>
              </a:buClr>
              <a:buFont typeface="Wingdings" panose="05000000000000000000" pitchFamily="2" charset="2"/>
              <a:buChar char="l"/>
            </a:pPr>
            <a:r>
              <a:rPr lang="en-US" altLang="ja-JP" dirty="0"/>
              <a:t>Cash flow at each time is affected </a:t>
            </a:r>
            <a:r>
              <a:rPr lang="en-US" altLang="ja-JP" dirty="0" smtClean="0"/>
              <a:t>by status of household.</a:t>
            </a:r>
            <a:endParaRPr kumimoji="1" lang="en-US" altLang="ja-JP" dirty="0"/>
          </a:p>
        </p:txBody>
      </p:sp>
      <p:grpSp>
        <p:nvGrpSpPr>
          <p:cNvPr id="9" name="グループ化 8"/>
          <p:cNvGrpSpPr/>
          <p:nvPr/>
        </p:nvGrpSpPr>
        <p:grpSpPr>
          <a:xfrm>
            <a:off x="568758" y="2506769"/>
            <a:ext cx="7987068" cy="1509811"/>
            <a:chOff x="321626" y="3390782"/>
            <a:chExt cx="7987068" cy="1509811"/>
          </a:xfrm>
        </p:grpSpPr>
        <p:grpSp>
          <p:nvGrpSpPr>
            <p:cNvPr id="10" name="グループ化 9"/>
            <p:cNvGrpSpPr/>
            <p:nvPr/>
          </p:nvGrpSpPr>
          <p:grpSpPr>
            <a:xfrm>
              <a:off x="321626" y="3390782"/>
              <a:ext cx="7987068" cy="1509811"/>
              <a:chOff x="241488" y="3523298"/>
              <a:chExt cx="7987068" cy="1509811"/>
            </a:xfrm>
          </p:grpSpPr>
          <p:grpSp>
            <p:nvGrpSpPr>
              <p:cNvPr id="21" name="グループ化 20"/>
              <p:cNvGrpSpPr/>
              <p:nvPr/>
            </p:nvGrpSpPr>
            <p:grpSpPr>
              <a:xfrm>
                <a:off x="241488" y="3523298"/>
                <a:ext cx="7987068" cy="1509811"/>
                <a:chOff x="89640" y="4067875"/>
                <a:chExt cx="7987068" cy="1509811"/>
              </a:xfrm>
            </p:grpSpPr>
            <p:cxnSp>
              <p:nvCxnSpPr>
                <p:cNvPr id="24" name="直線矢印コネクタ 23"/>
                <p:cNvCxnSpPr/>
                <p:nvPr/>
              </p:nvCxnSpPr>
              <p:spPr>
                <a:xfrm>
                  <a:off x="443930" y="4914900"/>
                  <a:ext cx="68199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76275" y="4748212"/>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1057476" y="4748212"/>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409700" y="4748212"/>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775797" y="4748211"/>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118697" y="4748210"/>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427332" y="4757734"/>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9640" y="5054466"/>
                  <a:ext cx="1173270" cy="523220"/>
                </a:xfrm>
                <a:prstGeom prst="rect">
                  <a:avLst/>
                </a:prstGeom>
                <a:noFill/>
              </p:spPr>
              <p:txBody>
                <a:bodyPr wrap="none" rtlCol="0">
                  <a:spAutoFit/>
                </a:bodyPr>
                <a:lstStyle/>
                <a:p>
                  <a:pPr algn="ctr"/>
                  <a:r>
                    <a:rPr kumimoji="1" lang="en-US" altLang="ja-JP" sz="1400" dirty="0" smtClean="0"/>
                    <a:t>0</a:t>
                  </a:r>
                </a:p>
                <a:p>
                  <a:pPr algn="ctr"/>
                  <a:r>
                    <a:rPr kumimoji="1" lang="en-US" altLang="ja-JP" sz="1400" dirty="0" smtClean="0"/>
                    <a:t>(65 years old)</a:t>
                  </a:r>
                  <a:endParaRPr kumimoji="1" lang="ja-JP" altLang="en-US" sz="1400" dirty="0"/>
                </a:p>
              </p:txBody>
            </p:sp>
            <p:sp>
              <p:nvSpPr>
                <p:cNvPr id="32" name="テキスト ボックス 31"/>
                <p:cNvSpPr txBox="1"/>
                <p:nvPr/>
              </p:nvSpPr>
              <p:spPr>
                <a:xfrm>
                  <a:off x="919457" y="5047548"/>
                  <a:ext cx="276038" cy="307777"/>
                </a:xfrm>
                <a:prstGeom prst="rect">
                  <a:avLst/>
                </a:prstGeom>
                <a:noFill/>
              </p:spPr>
              <p:txBody>
                <a:bodyPr wrap="none" rtlCol="0">
                  <a:spAutoFit/>
                </a:bodyPr>
                <a:lstStyle/>
                <a:p>
                  <a:pPr algn="ctr"/>
                  <a:r>
                    <a:rPr kumimoji="1" lang="en-US" altLang="ja-JP" sz="1400" dirty="0" smtClean="0"/>
                    <a:t>1</a:t>
                  </a:r>
                  <a:endParaRPr kumimoji="1" lang="ja-JP" altLang="en-US" sz="1400" dirty="0"/>
                </a:p>
              </p:txBody>
            </p:sp>
            <p:sp>
              <p:nvSpPr>
                <p:cNvPr id="33" name="テキスト ボックス 32"/>
                <p:cNvSpPr txBox="1"/>
                <p:nvPr/>
              </p:nvSpPr>
              <p:spPr>
                <a:xfrm>
                  <a:off x="1254063" y="5045217"/>
                  <a:ext cx="276038" cy="307777"/>
                </a:xfrm>
                <a:prstGeom prst="rect">
                  <a:avLst/>
                </a:prstGeom>
                <a:noFill/>
              </p:spPr>
              <p:txBody>
                <a:bodyPr wrap="none" rtlCol="0">
                  <a:spAutoFit/>
                </a:bodyPr>
                <a:lstStyle/>
                <a:p>
                  <a:pPr algn="ctr"/>
                  <a:r>
                    <a:rPr lang="en-US" altLang="ja-JP" sz="1400" dirty="0"/>
                    <a:t>2</a:t>
                  </a:r>
                  <a:endParaRPr kumimoji="1" lang="ja-JP" altLang="en-US" sz="1400" dirty="0"/>
                </a:p>
              </p:txBody>
            </p:sp>
            <p:sp>
              <p:nvSpPr>
                <p:cNvPr id="34" name="テキスト ボックス 33"/>
                <p:cNvSpPr txBox="1"/>
                <p:nvPr/>
              </p:nvSpPr>
              <p:spPr>
                <a:xfrm>
                  <a:off x="1624775" y="5045217"/>
                  <a:ext cx="276038" cy="307777"/>
                </a:xfrm>
                <a:prstGeom prst="rect">
                  <a:avLst/>
                </a:prstGeom>
                <a:noFill/>
              </p:spPr>
              <p:txBody>
                <a:bodyPr wrap="none" rtlCol="0">
                  <a:spAutoFit/>
                </a:bodyPr>
                <a:lstStyle/>
                <a:p>
                  <a:pPr algn="ctr"/>
                  <a:r>
                    <a:rPr lang="en-US" altLang="ja-JP" sz="1400" dirty="0"/>
                    <a:t>3</a:t>
                  </a:r>
                  <a:endParaRPr kumimoji="1" lang="ja-JP" altLang="en-US" sz="1400" dirty="0"/>
                </a:p>
              </p:txBody>
            </p:sp>
            <p:sp>
              <p:nvSpPr>
                <p:cNvPr id="35" name="テキスト ボックス 34"/>
                <p:cNvSpPr txBox="1"/>
                <p:nvPr/>
              </p:nvSpPr>
              <p:spPr>
                <a:xfrm>
                  <a:off x="2009835" y="5045217"/>
                  <a:ext cx="193109" cy="307777"/>
                </a:xfrm>
                <a:prstGeom prst="rect">
                  <a:avLst/>
                </a:prstGeom>
                <a:noFill/>
              </p:spPr>
              <p:txBody>
                <a:bodyPr wrap="square" rtlCol="0">
                  <a:spAutoFit/>
                </a:bodyPr>
                <a:lstStyle/>
                <a:p>
                  <a:pPr algn="ctr"/>
                  <a:r>
                    <a:rPr lang="en-US" altLang="ja-JP" sz="1400" dirty="0"/>
                    <a:t>4</a:t>
                  </a:r>
                  <a:endParaRPr kumimoji="1" lang="ja-JP" altLang="en-US" sz="1400" dirty="0"/>
                </a:p>
              </p:txBody>
            </p:sp>
            <p:sp>
              <p:nvSpPr>
                <p:cNvPr id="36" name="テキスト ボックス 35"/>
                <p:cNvSpPr txBox="1"/>
                <p:nvPr/>
              </p:nvSpPr>
              <p:spPr>
                <a:xfrm>
                  <a:off x="2289314" y="5045217"/>
                  <a:ext cx="276038" cy="307777"/>
                </a:xfrm>
                <a:prstGeom prst="rect">
                  <a:avLst/>
                </a:prstGeom>
                <a:noFill/>
                <a:ln>
                  <a:noFill/>
                </a:ln>
              </p:spPr>
              <p:txBody>
                <a:bodyPr wrap="none" rtlCol="0">
                  <a:spAutoFit/>
                </a:bodyPr>
                <a:lstStyle/>
                <a:p>
                  <a:pPr algn="ctr"/>
                  <a:r>
                    <a:rPr lang="en-US" altLang="ja-JP" sz="1400" dirty="0"/>
                    <a:t>5</a:t>
                  </a:r>
                  <a:endParaRPr kumimoji="1" lang="ja-JP" altLang="en-US" sz="1400" dirty="0"/>
                </a:p>
              </p:txBody>
            </p:sp>
            <p:sp>
              <p:nvSpPr>
                <p:cNvPr id="37" name="テキスト ボックス 36"/>
                <p:cNvSpPr txBox="1"/>
                <p:nvPr/>
              </p:nvSpPr>
              <p:spPr>
                <a:xfrm>
                  <a:off x="4711851" y="4351987"/>
                  <a:ext cx="1085140" cy="369332"/>
                </a:xfrm>
                <a:prstGeom prst="rect">
                  <a:avLst/>
                </a:prstGeom>
                <a:noFill/>
              </p:spPr>
              <p:txBody>
                <a:bodyPr wrap="square" rtlCol="0">
                  <a:spAutoFit/>
                </a:bodyPr>
                <a:lstStyle/>
                <a:p>
                  <a:r>
                    <a:rPr lang="ja-JP" altLang="en-US" dirty="0"/>
                    <a:t>・・</a:t>
                  </a:r>
                  <a:r>
                    <a:rPr lang="ja-JP" altLang="en-US" dirty="0" smtClean="0"/>
                    <a:t>・</a:t>
                  </a:r>
                  <a:r>
                    <a:rPr lang="ja-JP" altLang="en-US" dirty="0"/>
                    <a:t>・・</a:t>
                  </a:r>
                  <a:r>
                    <a:rPr lang="ja-JP" altLang="en-US" dirty="0" smtClean="0"/>
                    <a:t>・</a:t>
                  </a:r>
                  <a:endParaRPr lang="ja-JP" altLang="en-US" dirty="0"/>
                </a:p>
              </p:txBody>
            </p:sp>
            <p:sp>
              <p:nvSpPr>
                <p:cNvPr id="38" name="テキスト ボックス 37"/>
                <p:cNvSpPr txBox="1"/>
                <p:nvPr/>
              </p:nvSpPr>
              <p:spPr>
                <a:xfrm>
                  <a:off x="6629324" y="5054466"/>
                  <a:ext cx="1447384" cy="307777"/>
                </a:xfrm>
                <a:prstGeom prst="rect">
                  <a:avLst/>
                </a:prstGeom>
                <a:noFill/>
                <a:ln>
                  <a:noFill/>
                </a:ln>
              </p:spPr>
              <p:txBody>
                <a:bodyPr wrap="none" rtlCol="0">
                  <a:spAutoFit/>
                </a:bodyPr>
                <a:lstStyle/>
                <a:p>
                  <a:pPr algn="ctr"/>
                  <a:r>
                    <a:rPr lang="en-US" altLang="ja-JP" sz="1400" dirty="0" smtClean="0"/>
                    <a:t>35</a:t>
                  </a:r>
                  <a:r>
                    <a:rPr kumimoji="1" lang="en-US" altLang="ja-JP" sz="1400" dirty="0" smtClean="0"/>
                    <a:t>(100 years old)</a:t>
                  </a:r>
                  <a:endParaRPr kumimoji="1" lang="ja-JP" altLang="en-US" sz="1400" dirty="0"/>
                </a:p>
              </p:txBody>
            </p:sp>
            <p:cxnSp>
              <p:nvCxnSpPr>
                <p:cNvPr id="39" name="直線コネクタ 38"/>
                <p:cNvCxnSpPr/>
                <p:nvPr/>
              </p:nvCxnSpPr>
              <p:spPr>
                <a:xfrm>
                  <a:off x="6851365" y="4719626"/>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6851365" y="4382195"/>
                  <a:ext cx="0" cy="523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6857641" y="4067875"/>
                  <a:ext cx="0" cy="31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テキスト ボックス 21"/>
              <p:cNvSpPr txBox="1"/>
              <p:nvPr/>
            </p:nvSpPr>
            <p:spPr>
              <a:xfrm>
                <a:off x="2672417" y="4020269"/>
                <a:ext cx="2066591" cy="338554"/>
              </a:xfrm>
              <a:prstGeom prst="rect">
                <a:avLst/>
              </a:prstGeom>
              <a:noFill/>
            </p:spPr>
            <p:txBody>
              <a:bodyPr wrap="none" rtlCol="0">
                <a:spAutoFit/>
              </a:bodyPr>
              <a:lstStyle/>
              <a:p>
                <a:r>
                  <a:rPr kumimoji="1" lang="en-US" altLang="ja-JP" sz="1600" dirty="0" smtClean="0">
                    <a:solidFill>
                      <a:srgbClr val="0070C0"/>
                    </a:solidFill>
                  </a:rPr>
                  <a:t>Public pension annuity</a:t>
                </a:r>
                <a:endParaRPr kumimoji="1" lang="ja-JP" altLang="en-US" sz="1600" dirty="0">
                  <a:solidFill>
                    <a:srgbClr val="0070C0"/>
                  </a:solidFill>
                </a:endParaRPr>
              </a:p>
            </p:txBody>
          </p:sp>
          <p:sp>
            <p:nvSpPr>
              <p:cNvPr id="23" name="テキスト ボックス 22"/>
              <p:cNvSpPr txBox="1"/>
              <p:nvPr/>
            </p:nvSpPr>
            <p:spPr>
              <a:xfrm>
                <a:off x="2776612" y="3583702"/>
                <a:ext cx="1738553" cy="338554"/>
              </a:xfrm>
              <a:prstGeom prst="rect">
                <a:avLst/>
              </a:prstGeom>
              <a:noFill/>
            </p:spPr>
            <p:txBody>
              <a:bodyPr wrap="none" rtlCol="0">
                <a:spAutoFit/>
              </a:bodyPr>
              <a:lstStyle/>
              <a:p>
                <a:r>
                  <a:rPr kumimoji="1" lang="en-US" altLang="ja-JP" sz="1600" dirty="0" smtClean="0">
                    <a:solidFill>
                      <a:srgbClr val="FF0000"/>
                    </a:solidFill>
                  </a:rPr>
                  <a:t>Private life annuity</a:t>
                </a:r>
                <a:endParaRPr kumimoji="1" lang="ja-JP" altLang="en-US" sz="1600" dirty="0">
                  <a:solidFill>
                    <a:srgbClr val="FF0000"/>
                  </a:solidFill>
                </a:endParaRPr>
              </a:p>
            </p:txBody>
          </p:sp>
        </p:grpSp>
        <p:cxnSp>
          <p:nvCxnSpPr>
            <p:cNvPr id="11" name="直線矢印コネクタ 10"/>
            <p:cNvCxnSpPr/>
            <p:nvPr/>
          </p:nvCxnSpPr>
          <p:spPr>
            <a:xfrm flipV="1">
              <a:off x="2656069" y="3714631"/>
              <a:ext cx="0" cy="523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2662345" y="3400311"/>
              <a:ext cx="0" cy="31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2350664" y="3705102"/>
              <a:ext cx="0" cy="523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2356940" y="3390782"/>
              <a:ext cx="0" cy="31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2007534" y="3705102"/>
              <a:ext cx="0" cy="523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2013810" y="3390782"/>
              <a:ext cx="0" cy="31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1636821" y="3705102"/>
              <a:ext cx="0" cy="523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1643097" y="3390782"/>
              <a:ext cx="0" cy="31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1290608" y="3705102"/>
              <a:ext cx="0" cy="523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1287359" y="3390782"/>
              <a:ext cx="0" cy="3143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568760" y="3987221"/>
            <a:ext cx="7987066" cy="1546090"/>
            <a:chOff x="334383" y="4994875"/>
            <a:chExt cx="7987066" cy="1546090"/>
          </a:xfrm>
        </p:grpSpPr>
        <p:grpSp>
          <p:nvGrpSpPr>
            <p:cNvPr id="43" name="グループ化 42"/>
            <p:cNvGrpSpPr/>
            <p:nvPr/>
          </p:nvGrpSpPr>
          <p:grpSpPr>
            <a:xfrm>
              <a:off x="334383" y="4994875"/>
              <a:ext cx="7987066" cy="1546090"/>
              <a:chOff x="-59115" y="5154188"/>
              <a:chExt cx="7987066" cy="1546090"/>
            </a:xfrm>
          </p:grpSpPr>
          <p:grpSp>
            <p:nvGrpSpPr>
              <p:cNvPr id="55" name="グループ化 54"/>
              <p:cNvGrpSpPr/>
              <p:nvPr/>
            </p:nvGrpSpPr>
            <p:grpSpPr>
              <a:xfrm>
                <a:off x="-59115" y="5437125"/>
                <a:ext cx="7987066" cy="1263153"/>
                <a:chOff x="89642" y="4332992"/>
                <a:chExt cx="7987066" cy="1263153"/>
              </a:xfrm>
            </p:grpSpPr>
            <p:cxnSp>
              <p:nvCxnSpPr>
                <p:cNvPr id="59" name="直線矢印コネクタ 58"/>
                <p:cNvCxnSpPr/>
                <p:nvPr/>
              </p:nvCxnSpPr>
              <p:spPr>
                <a:xfrm>
                  <a:off x="443930" y="4914900"/>
                  <a:ext cx="68199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76275" y="4748212"/>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1057476" y="4748212"/>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1409700" y="4748212"/>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775797" y="4748211"/>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2118697" y="4748210"/>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2448482" y="4757734"/>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89642" y="5072925"/>
                  <a:ext cx="1173270" cy="523220"/>
                </a:xfrm>
                <a:prstGeom prst="rect">
                  <a:avLst/>
                </a:prstGeom>
                <a:noFill/>
              </p:spPr>
              <p:txBody>
                <a:bodyPr wrap="none" rtlCol="0">
                  <a:spAutoFit/>
                </a:bodyPr>
                <a:lstStyle/>
                <a:p>
                  <a:pPr algn="ctr"/>
                  <a:r>
                    <a:rPr lang="en-US" altLang="ja-JP" sz="1400" dirty="0"/>
                    <a:t>0</a:t>
                  </a:r>
                </a:p>
                <a:p>
                  <a:pPr algn="ctr"/>
                  <a:r>
                    <a:rPr lang="en-US" altLang="ja-JP" sz="1400" dirty="0"/>
                    <a:t>(65 </a:t>
                  </a:r>
                  <a:r>
                    <a:rPr lang="en-US" altLang="ja-JP" sz="1400" dirty="0" smtClean="0"/>
                    <a:t>years </a:t>
                  </a:r>
                  <a:r>
                    <a:rPr lang="en-US" altLang="ja-JP" sz="1400" dirty="0"/>
                    <a:t>old)</a:t>
                  </a:r>
                </a:p>
              </p:txBody>
            </p:sp>
            <p:sp>
              <p:nvSpPr>
                <p:cNvPr id="67" name="テキスト ボックス 66"/>
                <p:cNvSpPr txBox="1"/>
                <p:nvPr/>
              </p:nvSpPr>
              <p:spPr>
                <a:xfrm>
                  <a:off x="919457" y="5075256"/>
                  <a:ext cx="276038" cy="307777"/>
                </a:xfrm>
                <a:prstGeom prst="rect">
                  <a:avLst/>
                </a:prstGeom>
                <a:noFill/>
              </p:spPr>
              <p:txBody>
                <a:bodyPr wrap="none" rtlCol="0">
                  <a:spAutoFit/>
                </a:bodyPr>
                <a:lstStyle/>
                <a:p>
                  <a:pPr algn="ctr"/>
                  <a:r>
                    <a:rPr kumimoji="1" lang="en-US" altLang="ja-JP" sz="1400" dirty="0" smtClean="0"/>
                    <a:t>1</a:t>
                  </a:r>
                  <a:endParaRPr kumimoji="1" lang="ja-JP" altLang="en-US" sz="1400" dirty="0"/>
                </a:p>
              </p:txBody>
            </p:sp>
            <p:sp>
              <p:nvSpPr>
                <p:cNvPr id="68" name="テキスト ボックス 67"/>
                <p:cNvSpPr txBox="1"/>
                <p:nvPr/>
              </p:nvSpPr>
              <p:spPr>
                <a:xfrm>
                  <a:off x="1254063" y="5072925"/>
                  <a:ext cx="276038" cy="307777"/>
                </a:xfrm>
                <a:prstGeom prst="rect">
                  <a:avLst/>
                </a:prstGeom>
                <a:noFill/>
              </p:spPr>
              <p:txBody>
                <a:bodyPr wrap="none" rtlCol="0">
                  <a:spAutoFit/>
                </a:bodyPr>
                <a:lstStyle/>
                <a:p>
                  <a:pPr algn="ctr"/>
                  <a:r>
                    <a:rPr lang="en-US" altLang="ja-JP" sz="1400" dirty="0"/>
                    <a:t>2</a:t>
                  </a:r>
                  <a:endParaRPr kumimoji="1" lang="ja-JP" altLang="en-US" sz="1400" dirty="0"/>
                </a:p>
              </p:txBody>
            </p:sp>
            <p:sp>
              <p:nvSpPr>
                <p:cNvPr id="69" name="テキスト ボックス 68"/>
                <p:cNvSpPr txBox="1"/>
                <p:nvPr/>
              </p:nvSpPr>
              <p:spPr>
                <a:xfrm>
                  <a:off x="1624775" y="5072925"/>
                  <a:ext cx="276038" cy="307777"/>
                </a:xfrm>
                <a:prstGeom prst="rect">
                  <a:avLst/>
                </a:prstGeom>
                <a:noFill/>
              </p:spPr>
              <p:txBody>
                <a:bodyPr wrap="none" rtlCol="0">
                  <a:spAutoFit/>
                </a:bodyPr>
                <a:lstStyle/>
                <a:p>
                  <a:pPr algn="ctr"/>
                  <a:r>
                    <a:rPr lang="en-US" altLang="ja-JP" sz="1400" dirty="0"/>
                    <a:t>3</a:t>
                  </a:r>
                  <a:endParaRPr kumimoji="1" lang="ja-JP" altLang="en-US" sz="1400" dirty="0"/>
                </a:p>
              </p:txBody>
            </p:sp>
            <p:sp>
              <p:nvSpPr>
                <p:cNvPr id="70" name="テキスト ボックス 69"/>
                <p:cNvSpPr txBox="1"/>
                <p:nvPr/>
              </p:nvSpPr>
              <p:spPr>
                <a:xfrm>
                  <a:off x="2009835" y="5072925"/>
                  <a:ext cx="193109" cy="307777"/>
                </a:xfrm>
                <a:prstGeom prst="rect">
                  <a:avLst/>
                </a:prstGeom>
                <a:noFill/>
              </p:spPr>
              <p:txBody>
                <a:bodyPr wrap="square" rtlCol="0">
                  <a:spAutoFit/>
                </a:bodyPr>
                <a:lstStyle/>
                <a:p>
                  <a:pPr algn="ctr"/>
                  <a:r>
                    <a:rPr lang="en-US" altLang="ja-JP" sz="1400" dirty="0"/>
                    <a:t>4</a:t>
                  </a:r>
                  <a:endParaRPr kumimoji="1" lang="ja-JP" altLang="en-US" sz="1400" dirty="0"/>
                </a:p>
              </p:txBody>
            </p:sp>
            <p:sp>
              <p:nvSpPr>
                <p:cNvPr id="71" name="テキスト ボックス 70"/>
                <p:cNvSpPr txBox="1"/>
                <p:nvPr/>
              </p:nvSpPr>
              <p:spPr>
                <a:xfrm>
                  <a:off x="2308364" y="5072925"/>
                  <a:ext cx="276038" cy="307777"/>
                </a:xfrm>
                <a:prstGeom prst="rect">
                  <a:avLst/>
                </a:prstGeom>
                <a:noFill/>
                <a:ln>
                  <a:noFill/>
                </a:ln>
              </p:spPr>
              <p:txBody>
                <a:bodyPr wrap="none" rtlCol="0">
                  <a:spAutoFit/>
                </a:bodyPr>
                <a:lstStyle/>
                <a:p>
                  <a:pPr algn="ctr"/>
                  <a:r>
                    <a:rPr lang="en-US" altLang="ja-JP" sz="1400" dirty="0"/>
                    <a:t>5</a:t>
                  </a:r>
                  <a:endParaRPr kumimoji="1" lang="ja-JP" altLang="en-US" sz="1400" dirty="0"/>
                </a:p>
              </p:txBody>
            </p:sp>
            <p:sp>
              <p:nvSpPr>
                <p:cNvPr id="72" name="テキスト ボックス 71"/>
                <p:cNvSpPr txBox="1"/>
                <p:nvPr/>
              </p:nvSpPr>
              <p:spPr>
                <a:xfrm>
                  <a:off x="4711851" y="4332992"/>
                  <a:ext cx="877163" cy="369332"/>
                </a:xfrm>
                <a:prstGeom prst="rect">
                  <a:avLst/>
                </a:prstGeom>
                <a:noFill/>
              </p:spPr>
              <p:txBody>
                <a:bodyPr wrap="none" rtlCol="0">
                  <a:spAutoFit/>
                </a:bodyPr>
                <a:lstStyle/>
                <a:p>
                  <a:r>
                    <a:rPr kumimoji="1" lang="ja-JP" altLang="en-US" dirty="0"/>
                    <a:t>・・</a:t>
                  </a:r>
                  <a:r>
                    <a:rPr lang="ja-JP" altLang="en-US" dirty="0"/>
                    <a:t>・・・</a:t>
                  </a:r>
                  <a:r>
                    <a:rPr lang="ja-JP" altLang="en-US" dirty="0" smtClean="0"/>
                    <a:t>・</a:t>
                  </a:r>
                  <a:endParaRPr lang="ja-JP" altLang="en-US" dirty="0"/>
                </a:p>
              </p:txBody>
            </p:sp>
            <p:sp>
              <p:nvSpPr>
                <p:cNvPr id="73" name="テキスト ボックス 72"/>
                <p:cNvSpPr txBox="1"/>
                <p:nvPr/>
              </p:nvSpPr>
              <p:spPr>
                <a:xfrm>
                  <a:off x="6629324" y="5053001"/>
                  <a:ext cx="1447384" cy="307777"/>
                </a:xfrm>
                <a:prstGeom prst="rect">
                  <a:avLst/>
                </a:prstGeom>
                <a:noFill/>
                <a:ln>
                  <a:noFill/>
                </a:ln>
              </p:spPr>
              <p:txBody>
                <a:bodyPr wrap="none" rtlCol="0">
                  <a:spAutoFit/>
                </a:bodyPr>
                <a:lstStyle/>
                <a:p>
                  <a:pPr algn="ctr"/>
                  <a:r>
                    <a:rPr lang="en-US" altLang="ja-JP" sz="1400" dirty="0" smtClean="0"/>
                    <a:t>35(100 years </a:t>
                  </a:r>
                  <a:r>
                    <a:rPr lang="en-US" altLang="ja-JP" sz="1400" dirty="0"/>
                    <a:t>old)</a:t>
                  </a:r>
                </a:p>
              </p:txBody>
            </p:sp>
            <p:cxnSp>
              <p:nvCxnSpPr>
                <p:cNvPr id="74" name="直線コネクタ 73"/>
                <p:cNvCxnSpPr/>
                <p:nvPr/>
              </p:nvCxnSpPr>
              <p:spPr>
                <a:xfrm>
                  <a:off x="6851365" y="4719626"/>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直線コネクタ 55"/>
              <p:cNvCxnSpPr/>
              <p:nvPr/>
            </p:nvCxnSpPr>
            <p:spPr>
              <a:xfrm>
                <a:off x="2650050" y="5861866"/>
                <a:ext cx="0" cy="333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2502508" y="6177058"/>
                <a:ext cx="276038" cy="307777"/>
              </a:xfrm>
              <a:prstGeom prst="rect">
                <a:avLst/>
              </a:prstGeom>
              <a:noFill/>
              <a:ln>
                <a:noFill/>
              </a:ln>
            </p:spPr>
            <p:txBody>
              <a:bodyPr wrap="none" rtlCol="0">
                <a:spAutoFit/>
              </a:bodyPr>
              <a:lstStyle/>
              <a:p>
                <a:pPr algn="ctr"/>
                <a:r>
                  <a:rPr lang="en-US" altLang="ja-JP" sz="1400" dirty="0"/>
                  <a:t>6</a:t>
                </a:r>
                <a:endParaRPr kumimoji="1" lang="ja-JP" altLang="en-US" sz="1400" dirty="0"/>
              </a:p>
            </p:txBody>
          </p:sp>
          <p:cxnSp>
            <p:nvCxnSpPr>
              <p:cNvPr id="58" name="直線矢印コネクタ 57"/>
              <p:cNvCxnSpPr/>
              <p:nvPr/>
            </p:nvCxnSpPr>
            <p:spPr>
              <a:xfrm flipV="1">
                <a:off x="6702608" y="5154188"/>
                <a:ext cx="0" cy="32261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テキスト ボックス 43"/>
            <p:cNvSpPr txBox="1"/>
            <p:nvPr/>
          </p:nvSpPr>
          <p:spPr>
            <a:xfrm>
              <a:off x="3140754" y="5498440"/>
              <a:ext cx="2066591" cy="338554"/>
            </a:xfrm>
            <a:prstGeom prst="rect">
              <a:avLst/>
            </a:prstGeom>
            <a:noFill/>
          </p:spPr>
          <p:txBody>
            <a:bodyPr wrap="none" rtlCol="0">
              <a:spAutoFit/>
            </a:bodyPr>
            <a:lstStyle/>
            <a:p>
              <a:r>
                <a:rPr lang="en-US" altLang="ja-JP" sz="1600" dirty="0">
                  <a:solidFill>
                    <a:srgbClr val="0070C0"/>
                  </a:solidFill>
                </a:rPr>
                <a:t>Public pension annuity</a:t>
              </a:r>
            </a:p>
          </p:txBody>
        </p:sp>
        <p:sp>
          <p:nvSpPr>
            <p:cNvPr id="45" name="テキスト ボックス 44"/>
            <p:cNvSpPr txBox="1"/>
            <p:nvPr/>
          </p:nvSpPr>
          <p:spPr>
            <a:xfrm>
              <a:off x="1048622" y="5083540"/>
              <a:ext cx="1890582" cy="338554"/>
            </a:xfrm>
            <a:prstGeom prst="rect">
              <a:avLst/>
            </a:prstGeom>
            <a:noFill/>
          </p:spPr>
          <p:txBody>
            <a:bodyPr wrap="none" rtlCol="0">
              <a:spAutoFit/>
            </a:bodyPr>
            <a:lstStyle/>
            <a:p>
              <a:r>
                <a:rPr lang="en-US" altLang="ja-JP" sz="1600" dirty="0" smtClean="0">
                  <a:solidFill>
                    <a:srgbClr val="00B050"/>
                  </a:solidFill>
                </a:rPr>
                <a:t>Private term annuity</a:t>
              </a:r>
              <a:endParaRPr kumimoji="1" lang="ja-JP" altLang="en-US" sz="1050" dirty="0">
                <a:solidFill>
                  <a:srgbClr val="00B050"/>
                </a:solidFill>
              </a:endParaRPr>
            </a:p>
          </p:txBody>
        </p:sp>
        <p:sp>
          <p:nvSpPr>
            <p:cNvPr id="46" name="テキスト ボックス 45"/>
            <p:cNvSpPr txBox="1"/>
            <p:nvPr/>
          </p:nvSpPr>
          <p:spPr>
            <a:xfrm>
              <a:off x="3129860" y="5021873"/>
              <a:ext cx="2956396" cy="338554"/>
            </a:xfrm>
            <a:prstGeom prst="rect">
              <a:avLst/>
            </a:prstGeom>
            <a:noFill/>
          </p:spPr>
          <p:txBody>
            <a:bodyPr wrap="square" rtlCol="0">
              <a:spAutoFit/>
            </a:bodyPr>
            <a:lstStyle/>
            <a:p>
              <a:pPr algn="ctr"/>
              <a:r>
                <a:rPr lang="en-US" altLang="ja-JP" sz="1600" dirty="0" smtClean="0">
                  <a:solidFill>
                    <a:srgbClr val="FFC000"/>
                  </a:solidFill>
                </a:rPr>
                <a:t>Additional public </a:t>
              </a:r>
              <a:r>
                <a:rPr lang="en-US" altLang="ja-JP" sz="1600" dirty="0">
                  <a:solidFill>
                    <a:srgbClr val="FFC000"/>
                  </a:solidFill>
                </a:rPr>
                <a:t>pension </a:t>
              </a:r>
              <a:r>
                <a:rPr lang="en-US" altLang="ja-JP" sz="1600" dirty="0" smtClean="0">
                  <a:solidFill>
                    <a:srgbClr val="FFC000"/>
                  </a:solidFill>
                </a:rPr>
                <a:t>annuity</a:t>
              </a:r>
              <a:endParaRPr kumimoji="1" lang="ja-JP" altLang="en-US" sz="1050" dirty="0">
                <a:solidFill>
                  <a:srgbClr val="FFC000"/>
                </a:solidFill>
              </a:endParaRPr>
            </a:p>
          </p:txBody>
        </p:sp>
        <p:cxnSp>
          <p:nvCxnSpPr>
            <p:cNvPr id="47" name="直線矢印コネクタ 46"/>
            <p:cNvCxnSpPr/>
            <p:nvPr/>
          </p:nvCxnSpPr>
          <p:spPr>
            <a:xfrm flipV="1">
              <a:off x="3043548" y="5327010"/>
              <a:ext cx="0" cy="523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1302216" y="5426644"/>
              <a:ext cx="0" cy="42501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1654441" y="5425172"/>
              <a:ext cx="0" cy="42501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flipV="1">
              <a:off x="2023875" y="5425172"/>
              <a:ext cx="0" cy="42501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2367471" y="5425172"/>
              <a:ext cx="0" cy="42501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2691123" y="5425521"/>
              <a:ext cx="0" cy="42501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flipV="1">
              <a:off x="7096106" y="5317485"/>
              <a:ext cx="0" cy="523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3043548" y="4994875"/>
              <a:ext cx="0" cy="32261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75" name="表 74"/>
          <p:cNvGraphicFramePr>
            <a:graphicFrameLocks noGrp="1"/>
          </p:cNvGraphicFramePr>
          <p:nvPr>
            <p:extLst>
              <p:ext uri="{D42A27DB-BD31-4B8C-83A1-F6EECF244321}">
                <p14:modId xmlns:p14="http://schemas.microsoft.com/office/powerpoint/2010/main" val="4240978527"/>
              </p:ext>
            </p:extLst>
          </p:nvPr>
        </p:nvGraphicFramePr>
        <p:xfrm>
          <a:off x="80489" y="5584111"/>
          <a:ext cx="1454002" cy="1097280"/>
        </p:xfrm>
        <a:graphic>
          <a:graphicData uri="http://schemas.openxmlformats.org/drawingml/2006/table">
            <a:tbl>
              <a:tblPr firstRow="1" bandRow="1">
                <a:tableStyleId>{69012ECD-51FC-41F1-AA8D-1B2483CD663E}</a:tableStyleId>
              </a:tblPr>
              <a:tblGrid>
                <a:gridCol w="1454002">
                  <a:extLst>
                    <a:ext uri="{9D8B030D-6E8A-4147-A177-3AD203B41FA5}">
                      <a16:colId xmlns="" xmlns:a16="http://schemas.microsoft.com/office/drawing/2014/main" val="2095709080"/>
                    </a:ext>
                  </a:extLst>
                </a:gridCol>
              </a:tblGrid>
              <a:tr h="288000">
                <a:tc>
                  <a:txBody>
                    <a:bodyPr/>
                    <a:lstStyle/>
                    <a:p>
                      <a:pPr algn="ctr"/>
                      <a:r>
                        <a:rPr kumimoji="1" lang="en-US" altLang="ja-JP" sz="1200" dirty="0" smtClean="0"/>
                        <a:t>Decision variables</a:t>
                      </a:r>
                      <a:r>
                        <a:rPr kumimoji="1" lang="ja-JP" altLang="en-US" sz="1200" dirty="0" smtClean="0"/>
                        <a:t>　</a:t>
                      </a:r>
                      <a:r>
                        <a:rPr kumimoji="1" lang="en-US" altLang="ja-JP" sz="1200" dirty="0" smtClean="0"/>
                        <a:t>at time 0</a:t>
                      </a:r>
                      <a:endParaRPr kumimoji="1" lang="ja-JP" altLang="en-US" sz="1200" dirty="0"/>
                    </a:p>
                  </a:txBody>
                  <a:tcPr/>
                </a:tc>
                <a:extLst>
                  <a:ext uri="{0D108BD9-81ED-4DB2-BD59-A6C34878D82A}">
                    <a16:rowId xmlns="" xmlns:a16="http://schemas.microsoft.com/office/drawing/2014/main" val="2058851227"/>
                  </a:ext>
                </a:extLst>
              </a:tr>
              <a:tr h="576000">
                <a:tc>
                  <a:txBody>
                    <a:bodyPr/>
                    <a:lstStyle/>
                    <a:p>
                      <a:pPr algn="ctr"/>
                      <a:r>
                        <a:rPr kumimoji="1" lang="en-US" altLang="ja-JP" sz="1200" dirty="0" smtClean="0"/>
                        <a:t>Purchase units of private pension </a:t>
                      </a:r>
                      <a:endParaRPr kumimoji="1" lang="ja-JP" altLang="en-US" sz="1200" dirty="0"/>
                    </a:p>
                    <a:p>
                      <a:pPr algn="ctr"/>
                      <a:r>
                        <a:rPr lang="en-US" altLang="ja-JP" sz="1200" dirty="0" smtClean="0"/>
                        <a:t>and life insurance</a:t>
                      </a:r>
                      <a:endParaRPr kumimoji="1" lang="ja-JP" altLang="en-US" sz="1200" dirty="0"/>
                    </a:p>
                  </a:txBody>
                  <a:tcPr/>
                </a:tc>
                <a:extLst>
                  <a:ext uri="{0D108BD9-81ED-4DB2-BD59-A6C34878D82A}">
                    <a16:rowId xmlns="" xmlns:a16="http://schemas.microsoft.com/office/drawing/2014/main" val="566657853"/>
                  </a:ext>
                </a:extLst>
              </a:tr>
            </a:tbl>
          </a:graphicData>
        </a:graphic>
      </p:graphicFrame>
      <mc:AlternateContent xmlns:mc="http://schemas.openxmlformats.org/markup-compatibility/2006" xmlns:a14="http://schemas.microsoft.com/office/drawing/2010/main">
        <mc:Choice Requires="a14">
          <p:graphicFrame>
            <p:nvGraphicFramePr>
              <p:cNvPr id="76" name="表 75"/>
              <p:cNvGraphicFramePr>
                <a:graphicFrameLocks noGrp="1"/>
              </p:cNvGraphicFramePr>
              <p:nvPr>
                <p:extLst>
                  <p:ext uri="{D42A27DB-BD31-4B8C-83A1-F6EECF244321}">
                    <p14:modId xmlns:p14="http://schemas.microsoft.com/office/powerpoint/2010/main" val="1754128726"/>
                  </p:ext>
                </p:extLst>
              </p:nvPr>
            </p:nvGraphicFramePr>
            <p:xfrm>
              <a:off x="4586125" y="5299409"/>
              <a:ext cx="5154156" cy="853440"/>
            </p:xfrm>
            <a:graphic>
              <a:graphicData uri="http://schemas.openxmlformats.org/drawingml/2006/table">
                <a:tbl>
                  <a:tblPr firstRow="1" bandRow="1">
                    <a:tableStyleId>{912C8C85-51F0-491E-9774-3900AFEF0FD7}</a:tableStyleId>
                  </a:tblPr>
                  <a:tblGrid>
                    <a:gridCol w="1911657">
                      <a:extLst>
                        <a:ext uri="{9D8B030D-6E8A-4147-A177-3AD203B41FA5}">
                          <a16:colId xmlns="" xmlns:a16="http://schemas.microsoft.com/office/drawing/2014/main" val="1274577658"/>
                        </a:ext>
                      </a:extLst>
                    </a:gridCol>
                    <a:gridCol w="1626107"/>
                    <a:gridCol w="1616392"/>
                  </a:tblGrid>
                  <a:tr h="2593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Normal benefit</a:t>
                          </a:r>
                          <a:endParaRPr kumimoji="1" lang="ja-JP" altLang="en-US" sz="1400"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algn="ctr"/>
                          <a:r>
                            <a:rPr kumimoji="1" lang="en-US" altLang="ja-JP" sz="1400" dirty="0" smtClean="0"/>
                            <a:t>Deferred benefit</a:t>
                          </a:r>
                          <a:endParaRPr kumimoji="1" lang="ja-JP" altLang="en-US" sz="1400"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 xmlns:a16="http://schemas.microsoft.com/office/drawing/2014/main" val="3081800552"/>
                      </a:ext>
                    </a:extLst>
                  </a:tr>
                  <a:tr h="259396">
                    <a:tc>
                      <a:txBody>
                        <a:bodyPr/>
                        <a:lstStyle/>
                        <a:p>
                          <a:pPr algn="ctr"/>
                          <a:r>
                            <a:rPr kumimoji="1" lang="en-US" altLang="ja-JP" sz="1200" b="1" dirty="0" smtClean="0">
                              <a:solidFill>
                                <a:schemeClr val="bg1"/>
                              </a:solidFill>
                            </a:rPr>
                            <a:t>Income:  Time  1 to 35</a:t>
                          </a:r>
                          <a:endParaRPr kumimoji="1" lang="ja-JP" altLang="en-US" sz="1200" b="1" dirty="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79646"/>
                        </a:solidFill>
                      </a:tcPr>
                    </a:tc>
                    <a:tc>
                      <a:txBody>
                        <a:bodyPr/>
                        <a:lstStyle/>
                        <a:p>
                          <a:pPr algn="ctr"/>
                          <a:r>
                            <a:rPr kumimoji="1" lang="en-US" altLang="ja-JP" sz="1200" b="1" dirty="0" smtClean="0">
                              <a:solidFill>
                                <a:schemeClr val="bg1"/>
                              </a:solidFill>
                            </a:rPr>
                            <a:t>Time 1 to</a:t>
                          </a:r>
                          <a14:m>
                            <m:oMath xmlns:m="http://schemas.openxmlformats.org/officeDocument/2006/math">
                              <m:r>
                                <a:rPr kumimoji="1" lang="en-US" altLang="ja-JP" sz="1200" b="1" i="0" smtClean="0">
                                  <a:solidFill>
                                    <a:schemeClr val="bg1"/>
                                  </a:solidFill>
                                  <a:latin typeface="Cambria Math"/>
                                </a:rPr>
                                <m:t> </m:t>
                              </m:r>
                              <m:sSub>
                                <m:sSubPr>
                                  <m:ctrlPr>
                                    <a:rPr kumimoji="1" lang="en-US" altLang="ja-JP" sz="1200" b="1" i="1" smtClean="0">
                                      <a:solidFill>
                                        <a:schemeClr val="bg1"/>
                                      </a:solidFill>
                                      <a:latin typeface="Cambria Math"/>
                                    </a:rPr>
                                  </m:ctrlPr>
                                </m:sSubPr>
                                <m:e>
                                  <m:r>
                                    <a:rPr kumimoji="1" lang="en-US" altLang="ja-JP" sz="1200" b="1" i="1" smtClean="0">
                                      <a:solidFill>
                                        <a:schemeClr val="bg1"/>
                                      </a:solidFill>
                                      <a:latin typeface="Cambria Math" panose="02040503050406030204" pitchFamily="18" charset="0"/>
                                    </a:rPr>
                                    <m:t>𝑻</m:t>
                                  </m:r>
                                </m:e>
                                <m:sub>
                                  <m:r>
                                    <a:rPr kumimoji="1" lang="en-US" altLang="ja-JP" sz="1200" b="1" i="1" smtClean="0">
                                      <a:solidFill>
                                        <a:schemeClr val="bg1"/>
                                      </a:solidFill>
                                      <a:latin typeface="Cambria Math" panose="02040503050406030204" pitchFamily="18" charset="0"/>
                                    </a:rPr>
                                    <m:t>𝑫</m:t>
                                  </m:r>
                                </m:sub>
                              </m:sSub>
                            </m:oMath>
                          </a14:m>
                          <a:endParaRPr kumimoji="1" lang="ja-JP" altLang="en-US" sz="12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79646"/>
                        </a:solidFill>
                      </a:tcPr>
                    </a:tc>
                    <a:tc>
                      <a:txBody>
                        <a:bodyPr/>
                        <a:lstStyle/>
                        <a:p>
                          <a:pPr algn="ctr"/>
                          <a:r>
                            <a:rPr kumimoji="1" lang="en-US" altLang="ja-JP" sz="1200" b="1" dirty="0" smtClean="0">
                              <a:solidFill>
                                <a:schemeClr val="bg1"/>
                              </a:solidFill>
                            </a:rPr>
                            <a:t>Time </a:t>
                          </a:r>
                          <a14:m>
                            <m:oMath xmlns:m="http://schemas.openxmlformats.org/officeDocument/2006/math">
                              <m:d>
                                <m:dPr>
                                  <m:ctrlPr>
                                    <a:rPr kumimoji="1" lang="en-US" altLang="ja-JP" sz="1200" b="1" i="1" smtClean="0">
                                      <a:solidFill>
                                        <a:schemeClr val="bg1"/>
                                      </a:solidFill>
                                      <a:latin typeface="Cambria Math"/>
                                    </a:rPr>
                                  </m:ctrlPr>
                                </m:dPr>
                                <m:e>
                                  <m:sSub>
                                    <m:sSubPr>
                                      <m:ctrlPr>
                                        <a:rPr kumimoji="1" lang="en-US" altLang="ja-JP" sz="1200" b="1" i="1" smtClean="0">
                                          <a:solidFill>
                                            <a:schemeClr val="bg1"/>
                                          </a:solidFill>
                                          <a:latin typeface="Cambria Math"/>
                                        </a:rPr>
                                      </m:ctrlPr>
                                    </m:sSubPr>
                                    <m:e>
                                      <m:r>
                                        <a:rPr kumimoji="1" lang="en-US" altLang="ja-JP" sz="1200" b="1" i="1" smtClean="0">
                                          <a:solidFill>
                                            <a:schemeClr val="bg1"/>
                                          </a:solidFill>
                                          <a:latin typeface="Cambria Math" panose="02040503050406030204" pitchFamily="18" charset="0"/>
                                        </a:rPr>
                                        <m:t>𝑻</m:t>
                                      </m:r>
                                    </m:e>
                                    <m:sub>
                                      <m:r>
                                        <a:rPr kumimoji="1" lang="en-US" altLang="ja-JP" sz="1200" b="1" i="1" smtClean="0">
                                          <a:solidFill>
                                            <a:schemeClr val="bg1"/>
                                          </a:solidFill>
                                          <a:latin typeface="Cambria Math" panose="02040503050406030204" pitchFamily="18" charset="0"/>
                                        </a:rPr>
                                        <m:t>𝑫</m:t>
                                      </m:r>
                                    </m:sub>
                                  </m:sSub>
                                  <m:r>
                                    <a:rPr kumimoji="1" lang="en-US" altLang="ja-JP" sz="1200" b="1" i="1" smtClean="0">
                                      <a:solidFill>
                                        <a:schemeClr val="bg1"/>
                                      </a:solidFill>
                                      <a:latin typeface="Cambria Math" panose="02040503050406030204" pitchFamily="18" charset="0"/>
                                    </a:rPr>
                                    <m:t>+</m:t>
                                  </m:r>
                                  <m:r>
                                    <a:rPr kumimoji="1" lang="en-US" altLang="ja-JP" sz="1200" b="1" i="1" smtClean="0">
                                      <a:solidFill>
                                        <a:schemeClr val="bg1"/>
                                      </a:solidFill>
                                      <a:latin typeface="Cambria Math" panose="02040503050406030204" pitchFamily="18" charset="0"/>
                                    </a:rPr>
                                    <m:t>𝟏</m:t>
                                  </m:r>
                                </m:e>
                              </m:d>
                              <m:r>
                                <a:rPr kumimoji="1" lang="en-US" altLang="ja-JP" sz="1200" b="1" i="1" smtClean="0">
                                  <a:solidFill>
                                    <a:schemeClr val="bg1"/>
                                  </a:solidFill>
                                  <a:latin typeface="Cambria Math"/>
                                </a:rPr>
                                <m:t> </m:t>
                              </m:r>
                            </m:oMath>
                          </a14:m>
                          <a:r>
                            <a:rPr kumimoji="1" lang="en-US" altLang="ja-JP" sz="1200" b="1" dirty="0" smtClean="0">
                              <a:solidFill>
                                <a:schemeClr val="bg1"/>
                              </a:solidFill>
                            </a:rPr>
                            <a:t> to 35</a:t>
                          </a:r>
                          <a:endParaRPr kumimoji="1" lang="ja-JP" altLang="en-US" sz="1200" b="1"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79646"/>
                        </a:solidFill>
                      </a:tcPr>
                    </a:tc>
                    <a:extLst>
                      <a:ext uri="{0D108BD9-81ED-4DB2-BD59-A6C34878D82A}">
                        <a16:rowId xmlns="" xmlns:a16="http://schemas.microsoft.com/office/drawing/2014/main" val="2058851227"/>
                      </a:ext>
                    </a:extLst>
                  </a:tr>
                  <a:tr h="259396">
                    <a:tc>
                      <a:txBody>
                        <a:bodyPr/>
                        <a:lstStyle/>
                        <a:p>
                          <a:pPr algn="ctr"/>
                          <a:r>
                            <a:rPr kumimoji="1" lang="en-US" altLang="ja-JP" sz="1200" dirty="0" smtClean="0"/>
                            <a:t>Public and Private annuities</a:t>
                          </a:r>
                          <a:endParaRPr kumimoji="1" lang="ja-JP" altLang="en-US" sz="1200" dirty="0"/>
                        </a:p>
                      </a:txBody>
                      <a:tcPr anchor="ctr">
                        <a:lnR w="12700" cap="flat" cmpd="sng" algn="ctr">
                          <a:solidFill>
                            <a:schemeClr val="accent6">
                              <a:lumMod val="40000"/>
                              <a:lumOff val="60000"/>
                            </a:schemeClr>
                          </a:solidFill>
                          <a:prstDash val="solid"/>
                          <a:round/>
                          <a:headEnd type="none" w="med" len="med"/>
                          <a:tailEnd type="none" w="med" len="med"/>
                        </a:lnR>
                      </a:tcPr>
                    </a:tc>
                    <a:tc>
                      <a:txBody>
                        <a:bodyPr/>
                        <a:lstStyle/>
                        <a:p>
                          <a:pPr algn="ctr"/>
                          <a:r>
                            <a:rPr kumimoji="1" lang="en-US" altLang="ja-JP" sz="1200" smtClean="0"/>
                            <a:t>Private term annuity</a:t>
                          </a:r>
                          <a:endParaRPr kumimoji="1" lang="ja-JP" altLang="en-US" sz="1200" dirty="0"/>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Public pension annuity</a:t>
                          </a:r>
                          <a:endParaRPr kumimoji="1" lang="ja-JP" altLang="en-US" sz="1200" dirty="0"/>
                        </a:p>
                      </a:txBody>
                      <a:tcPr anchor="ctr">
                        <a:lnL w="12700" cap="flat" cmpd="sng" algn="ctr">
                          <a:solidFill>
                            <a:schemeClr val="accent6">
                              <a:lumMod val="40000"/>
                              <a:lumOff val="60000"/>
                            </a:schemeClr>
                          </a:solidFill>
                          <a:prstDash val="solid"/>
                          <a:round/>
                          <a:headEnd type="none" w="med" len="med"/>
                          <a:tailEnd type="none" w="med" len="med"/>
                        </a:lnL>
                      </a:tcPr>
                    </a:tc>
                    <a:extLst>
                      <a:ext uri="{0D108BD9-81ED-4DB2-BD59-A6C34878D82A}">
                        <a16:rowId xmlns="" xmlns:a16="http://schemas.microsoft.com/office/drawing/2014/main" val="566657853"/>
                      </a:ext>
                    </a:extLst>
                  </a:tr>
                </a:tbl>
              </a:graphicData>
            </a:graphic>
          </p:graphicFrame>
        </mc:Choice>
        <mc:Fallback xmlns="">
          <p:graphicFrame>
            <p:nvGraphicFramePr>
              <p:cNvPr id="76" name="表 75"/>
              <p:cNvGraphicFramePr>
                <a:graphicFrameLocks noGrp="1"/>
              </p:cNvGraphicFramePr>
              <p:nvPr>
                <p:extLst>
                  <p:ext uri="{D42A27DB-BD31-4B8C-83A1-F6EECF244321}">
                    <p14:modId xmlns:p14="http://schemas.microsoft.com/office/powerpoint/2010/main" val="1754128726"/>
                  </p:ext>
                </p:extLst>
              </p:nvPr>
            </p:nvGraphicFramePr>
            <p:xfrm>
              <a:off x="4586125" y="5299409"/>
              <a:ext cx="5154156" cy="853440"/>
            </p:xfrm>
            <a:graphic>
              <a:graphicData uri="http://schemas.openxmlformats.org/drawingml/2006/table">
                <a:tbl>
                  <a:tblPr firstRow="1" bandRow="1">
                    <a:tableStyleId>{912C8C85-51F0-491E-9774-3900AFEF0FD7}</a:tableStyleId>
                  </a:tblPr>
                  <a:tblGrid>
                    <a:gridCol w="1911657">
                      <a:extLst>
                        <a:ext uri="{9D8B030D-6E8A-4147-A177-3AD203B41FA5}">
                          <a16:colId xmlns:a16="http://schemas.microsoft.com/office/drawing/2014/main" xmlns="" xmlns:a14="http://schemas.microsoft.com/office/drawing/2010/main" val="1274577658"/>
                        </a:ext>
                      </a:extLst>
                    </a:gridCol>
                    <a:gridCol w="1626107"/>
                    <a:gridCol w="1616392"/>
                  </a:tblGrid>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Normal benefit</a:t>
                          </a:r>
                          <a:endParaRPr kumimoji="1" lang="ja-JP" altLang="en-US" sz="1400"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2">
                      <a:txBody>
                        <a:bodyPr/>
                        <a:lstStyle/>
                        <a:p>
                          <a:pPr algn="ctr"/>
                          <a:r>
                            <a:rPr kumimoji="1" lang="en-US" altLang="ja-JP" sz="1400" dirty="0" smtClean="0"/>
                            <a:t>Deferred benefit</a:t>
                          </a:r>
                          <a:endParaRPr kumimoji="1" lang="ja-JP" altLang="en-US" sz="1400"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xmlns="" xmlns:a14="http://schemas.microsoft.com/office/drawing/2010/main" val="3081800552"/>
                      </a:ext>
                    </a:extLst>
                  </a:tr>
                  <a:tr h="274320">
                    <a:tc>
                      <a:txBody>
                        <a:bodyPr/>
                        <a:lstStyle/>
                        <a:p>
                          <a:pPr algn="ctr"/>
                          <a:r>
                            <a:rPr kumimoji="1" lang="en-US" altLang="ja-JP" sz="1200" b="1" dirty="0" smtClean="0">
                              <a:solidFill>
                                <a:schemeClr val="bg1"/>
                              </a:solidFill>
                            </a:rPr>
                            <a:t>Income:  Time  1 to 35</a:t>
                          </a:r>
                          <a:endParaRPr kumimoji="1" lang="ja-JP" altLang="en-US" sz="1200" b="1" dirty="0">
                            <a:solidFill>
                              <a:schemeClr val="bg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79646"/>
                        </a:solidFill>
                      </a:tcPr>
                    </a:tc>
                    <a:tc>
                      <a:txBody>
                        <a:bodyPr/>
                        <a:lstStyle/>
                        <a:p>
                          <a:endParaRPr lang="ja-JP"/>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blipFill rotWithShape="1">
                          <a:blip r:embed="rId5"/>
                          <a:stretch>
                            <a:fillRect l="-117603" t="-113333" r="-99251" b="-117778"/>
                          </a:stretch>
                        </a:blipFill>
                      </a:tcPr>
                    </a:tc>
                    <a:tc>
                      <a:txBody>
                        <a:bodyPr/>
                        <a:lstStyle/>
                        <a:p>
                          <a:endParaRPr lang="ja-JP"/>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blipFill rotWithShape="1">
                          <a:blip r:embed="rId5"/>
                          <a:stretch>
                            <a:fillRect l="-219245" t="-113333" b="-117778"/>
                          </a:stretch>
                        </a:blipFill>
                      </a:tcPr>
                    </a:tc>
                    <a:extLst>
                      <a:ext uri="{0D108BD9-81ED-4DB2-BD59-A6C34878D82A}">
                        <a16:rowId xmlns:a16="http://schemas.microsoft.com/office/drawing/2014/main" xmlns="" xmlns:a14="http://schemas.microsoft.com/office/drawing/2010/main" val="2058851227"/>
                      </a:ext>
                    </a:extLst>
                  </a:tr>
                  <a:tr h="274320">
                    <a:tc>
                      <a:txBody>
                        <a:bodyPr/>
                        <a:lstStyle/>
                        <a:p>
                          <a:pPr algn="ctr"/>
                          <a:r>
                            <a:rPr kumimoji="1" lang="en-US" altLang="ja-JP" sz="1200" dirty="0" smtClean="0"/>
                            <a:t>Public and Private annuities</a:t>
                          </a:r>
                          <a:endParaRPr kumimoji="1" lang="ja-JP" altLang="en-US" sz="1200" dirty="0"/>
                        </a:p>
                      </a:txBody>
                      <a:tcPr anchor="ctr">
                        <a:lnR w="12700" cap="flat" cmpd="sng" algn="ctr">
                          <a:solidFill>
                            <a:schemeClr val="accent6">
                              <a:lumMod val="40000"/>
                              <a:lumOff val="60000"/>
                            </a:schemeClr>
                          </a:solidFill>
                          <a:prstDash val="solid"/>
                          <a:round/>
                          <a:headEnd type="none" w="med" len="med"/>
                          <a:tailEnd type="none" w="med" len="med"/>
                        </a:lnR>
                      </a:tcPr>
                    </a:tc>
                    <a:tc>
                      <a:txBody>
                        <a:bodyPr/>
                        <a:lstStyle/>
                        <a:p>
                          <a:pPr algn="ctr"/>
                          <a:r>
                            <a:rPr kumimoji="1" lang="en-US" altLang="ja-JP" sz="1200" smtClean="0"/>
                            <a:t>Private term annuity</a:t>
                          </a:r>
                          <a:endParaRPr kumimoji="1" lang="ja-JP" altLang="en-US" sz="1200" dirty="0"/>
                        </a:p>
                      </a:txBody>
                      <a:tcPr anchor="ctr">
                        <a:lnL w="12700" cap="flat" cmpd="sng" algn="ctr">
                          <a:solidFill>
                            <a:schemeClr val="accent6">
                              <a:lumMod val="40000"/>
                              <a:lumOff val="60000"/>
                            </a:schemeClr>
                          </a:solidFill>
                          <a:prstDash val="solid"/>
                          <a:round/>
                          <a:headEnd type="none" w="med" len="med"/>
                          <a:tailEnd type="none" w="med" len="med"/>
                        </a:lnL>
                        <a:lnR w="12700" cap="flat" cmpd="sng" algn="ctr">
                          <a:solidFill>
                            <a:schemeClr val="accent6">
                              <a:lumMod val="40000"/>
                              <a:lumOff val="60000"/>
                            </a:schemeClr>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Public pension annuity</a:t>
                          </a:r>
                          <a:endParaRPr kumimoji="1" lang="ja-JP" altLang="en-US" sz="1200" dirty="0"/>
                        </a:p>
                      </a:txBody>
                      <a:tcPr anchor="ctr">
                        <a:lnL w="12700" cap="flat" cmpd="sng" algn="ctr">
                          <a:solidFill>
                            <a:schemeClr val="accent6">
                              <a:lumMod val="40000"/>
                              <a:lumOff val="60000"/>
                            </a:schemeClr>
                          </a:solidFill>
                          <a:prstDash val="solid"/>
                          <a:round/>
                          <a:headEnd type="none" w="med" len="med"/>
                          <a:tailEnd type="none" w="med" len="med"/>
                        </a:lnL>
                      </a:tcPr>
                    </a:tc>
                    <a:extLst>
                      <a:ext uri="{0D108BD9-81ED-4DB2-BD59-A6C34878D82A}">
                        <a16:rowId xmlns:a16="http://schemas.microsoft.com/office/drawing/2014/main" xmlns="" xmlns:a14="http://schemas.microsoft.com/office/drawing/2010/main" val="566657853"/>
                      </a:ext>
                    </a:extLst>
                  </a:tr>
                </a:tbl>
              </a:graphicData>
            </a:graphic>
          </p:graphicFrame>
        </mc:Fallback>
      </mc:AlternateContent>
      <p:sp>
        <p:nvSpPr>
          <p:cNvPr id="78" name="AutoShape 3">
            <a:extLst>
              <a:ext uri="{FF2B5EF4-FFF2-40B4-BE49-F238E27FC236}">
                <a16:creationId xmlns="" xmlns:a16="http://schemas.microsoft.com/office/drawing/2014/main" id="{3B71A874-8C05-4E43-8E84-98C934E5CC42}"/>
              </a:ext>
            </a:extLst>
          </p:cNvPr>
          <p:cNvSpPr>
            <a:spLocks noChangeArrowheads="1"/>
          </p:cNvSpPr>
          <p:nvPr/>
        </p:nvSpPr>
        <p:spPr bwMode="auto">
          <a:xfrm>
            <a:off x="51736" y="2566367"/>
            <a:ext cx="1143757" cy="389568"/>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sz="2000" dirty="0" smtClean="0">
                <a:solidFill>
                  <a:schemeClr val="bg1"/>
                </a:solidFill>
              </a:rPr>
              <a:t>Normal</a:t>
            </a:r>
            <a:endParaRPr lang="ja-JP" altLang="en-US" sz="2000" dirty="0">
              <a:solidFill>
                <a:schemeClr val="bg1"/>
              </a:solidFill>
            </a:endParaRPr>
          </a:p>
        </p:txBody>
      </p:sp>
      <p:sp>
        <p:nvSpPr>
          <p:cNvPr id="79" name="AutoShape 3">
            <a:extLst>
              <a:ext uri="{FF2B5EF4-FFF2-40B4-BE49-F238E27FC236}">
                <a16:creationId xmlns="" xmlns:a16="http://schemas.microsoft.com/office/drawing/2014/main" id="{3B71A874-8C05-4E43-8E84-98C934E5CC42}"/>
              </a:ext>
            </a:extLst>
          </p:cNvPr>
          <p:cNvSpPr>
            <a:spLocks noChangeArrowheads="1"/>
          </p:cNvSpPr>
          <p:nvPr/>
        </p:nvSpPr>
        <p:spPr bwMode="auto">
          <a:xfrm>
            <a:off x="51736" y="4137117"/>
            <a:ext cx="1143757" cy="389568"/>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sz="2000" dirty="0" smtClean="0">
                <a:solidFill>
                  <a:schemeClr val="bg1"/>
                </a:solidFill>
              </a:rPr>
              <a:t>Deferred</a:t>
            </a:r>
            <a:endParaRPr lang="ja-JP" altLang="en-US" sz="2000" dirty="0">
              <a:solidFill>
                <a:schemeClr val="bg1"/>
              </a:solidFill>
            </a:endParaRPr>
          </a:p>
        </p:txBody>
      </p:sp>
      <mc:AlternateContent xmlns:mc="http://schemas.openxmlformats.org/markup-compatibility/2006" xmlns:a14="http://schemas.microsoft.com/office/drawing/2010/main">
        <mc:Choice Requires="a14">
          <p:sp>
            <p:nvSpPr>
              <p:cNvPr id="80" name="テキスト ボックス 79"/>
              <p:cNvSpPr txBox="1"/>
              <p:nvPr/>
            </p:nvSpPr>
            <p:spPr>
              <a:xfrm>
                <a:off x="7643668" y="4077799"/>
                <a:ext cx="2086340" cy="600164"/>
              </a:xfrm>
              <a:prstGeom prst="rect">
                <a:avLst/>
              </a:prstGeom>
              <a:noFill/>
            </p:spPr>
            <p:txBody>
              <a:bodyPr wrap="none" rtlCol="0">
                <a:spAutoFit/>
              </a:bodyPr>
              <a:lstStyle/>
              <a:p>
                <a:pPr>
                  <a:spcAft>
                    <a:spcPts val="600"/>
                  </a:spcAft>
                </a:pPr>
                <a:r>
                  <a:rPr lang="en-US" altLang="ja-JP" sz="1400" dirty="0"/>
                  <a:t>(Example) 5-year deferred</a:t>
                </a:r>
              </a:p>
              <a:p>
                <a:pPr algn="ctr"/>
                <a14:m>
                  <m:oMathPara xmlns:m="http://schemas.openxmlformats.org/officeDocument/2006/math">
                    <m:oMathParaPr>
                      <m:jc m:val="centerGroup"/>
                    </m:oMathParaPr>
                    <m:oMath xmlns:m="http://schemas.openxmlformats.org/officeDocument/2006/math">
                      <m:sSub>
                        <m:sSubPr>
                          <m:ctrlPr>
                            <a:rPr kumimoji="1" lang="en-US" altLang="ja-JP" sz="1400" b="0" i="1" smtClean="0">
                              <a:latin typeface="Cambria Math"/>
                            </a:rPr>
                          </m:ctrlPr>
                        </m:sSubPr>
                        <m:e>
                          <m:r>
                            <a:rPr kumimoji="1" lang="en-US" altLang="ja-JP" sz="1400" b="0" i="1" smtClean="0">
                              <a:latin typeface="Cambria Math" panose="02040503050406030204" pitchFamily="18" charset="0"/>
                            </a:rPr>
                            <m:t>𝑇</m:t>
                          </m:r>
                        </m:e>
                        <m:sub>
                          <m:r>
                            <a:rPr kumimoji="1" lang="en-US" altLang="ja-JP" sz="1400" b="0" i="1" smtClean="0">
                              <a:latin typeface="Cambria Math" panose="02040503050406030204" pitchFamily="18" charset="0"/>
                            </a:rPr>
                            <m:t>𝐷</m:t>
                          </m:r>
                        </m:sub>
                      </m:sSub>
                      <m:r>
                        <a:rPr kumimoji="1" lang="en-US" altLang="ja-JP" sz="1400" b="0" i="1" smtClean="0">
                          <a:latin typeface="Cambria Math" panose="02040503050406030204" pitchFamily="18" charset="0"/>
                        </a:rPr>
                        <m:t>=5</m:t>
                      </m:r>
                    </m:oMath>
                  </m:oMathPara>
                </a14:m>
                <a:endParaRPr kumimoji="1" lang="ja-JP" altLang="en-US" sz="1400" dirty="0"/>
              </a:p>
            </p:txBody>
          </p:sp>
        </mc:Choice>
        <mc:Fallback xmlns="">
          <p:sp>
            <p:nvSpPr>
              <p:cNvPr id="80" name="テキスト ボックス 79"/>
              <p:cNvSpPr txBox="1">
                <a:spLocks noRot="1" noChangeAspect="1" noMove="1" noResize="1" noEditPoints="1" noAdjustHandles="1" noChangeArrowheads="1" noChangeShapeType="1" noTextEdit="1"/>
              </p:cNvSpPr>
              <p:nvPr/>
            </p:nvSpPr>
            <p:spPr>
              <a:xfrm>
                <a:off x="7643668" y="4077799"/>
                <a:ext cx="2086340" cy="600164"/>
              </a:xfrm>
              <a:prstGeom prst="rect">
                <a:avLst/>
              </a:prstGeom>
              <a:blipFill rotWithShape="1">
                <a:blip r:embed="rId6"/>
                <a:stretch>
                  <a:fillRect l="-877" t="-1020"/>
                </a:stretch>
              </a:blipFill>
            </p:spPr>
            <p:txBody>
              <a:bodyPr/>
              <a:lstStyle/>
              <a:p>
                <a:r>
                  <a:rPr lang="ja-JP" altLang="en-US">
                    <a:noFill/>
                  </a:rPr>
                  <a:t> </a:t>
                </a:r>
              </a:p>
            </p:txBody>
          </p:sp>
        </mc:Fallback>
      </mc:AlternateContent>
      <p:sp>
        <p:nvSpPr>
          <p:cNvPr id="5" name="スライド番号プレースホルダ 3"/>
          <p:cNvSpPr>
            <a:spLocks noGrp="1"/>
          </p:cNvSpPr>
          <p:nvPr>
            <p:ph type="sldNum" sz="quarter" idx="10"/>
          </p:nvPr>
        </p:nvSpPr>
        <p:spPr>
          <a:xfrm>
            <a:off x="9202776" y="6463146"/>
            <a:ext cx="662523" cy="329458"/>
          </a:xfrm>
          <a:solidFill>
            <a:schemeClr val="bg1"/>
          </a:solidFill>
        </p:spPr>
        <p:txBody>
          <a:bodyPr/>
          <a:lstStyle/>
          <a:p>
            <a:pPr>
              <a:defRPr/>
            </a:pPr>
            <a:fld id="{C5124B8B-79E1-4471-94E3-C963B45630E5}" type="slidenum">
              <a:rPr lang="ja-JP" altLang="en-US">
                <a:solidFill>
                  <a:srgbClr val="4F81BD">
                    <a:lumMod val="75000"/>
                  </a:srgbClr>
                </a:solidFill>
              </a:rPr>
              <a:pPr>
                <a:defRPr/>
              </a:pPr>
              <a:t>13</a:t>
            </a:fld>
            <a:endParaRPr lang="ja-JP" altLang="en-US" dirty="0">
              <a:solidFill>
                <a:srgbClr val="4F81BD">
                  <a:lumMod val="75000"/>
                </a:srgbClr>
              </a:solidFill>
            </a:endParaRPr>
          </a:p>
        </p:txBody>
      </p:sp>
      <p:graphicFrame>
        <p:nvGraphicFramePr>
          <p:cNvPr id="77" name="表 76"/>
          <p:cNvGraphicFramePr>
            <a:graphicFrameLocks noGrp="1"/>
          </p:cNvGraphicFramePr>
          <p:nvPr>
            <p:extLst>
              <p:ext uri="{D42A27DB-BD31-4B8C-83A1-F6EECF244321}">
                <p14:modId xmlns:p14="http://schemas.microsoft.com/office/powerpoint/2010/main" val="946323324"/>
              </p:ext>
            </p:extLst>
          </p:nvPr>
        </p:nvGraphicFramePr>
        <p:xfrm>
          <a:off x="4699774" y="6273801"/>
          <a:ext cx="3597559" cy="482600"/>
        </p:xfrm>
        <a:graphic>
          <a:graphicData uri="http://schemas.openxmlformats.org/drawingml/2006/table">
            <a:tbl>
              <a:tblPr firstRow="1" bandRow="1">
                <a:tableStyleId>{912C8C85-51F0-491E-9774-3900AFEF0FD7}</a:tableStyleId>
              </a:tblPr>
              <a:tblGrid>
                <a:gridCol w="1853426">
                  <a:extLst>
                    <a:ext uri="{9D8B030D-6E8A-4147-A177-3AD203B41FA5}">
                      <a16:colId xmlns:mc="http://schemas.openxmlformats.org/markup-compatibility/2006" xmlns:a14="http://schemas.microsoft.com/office/drawing/2010/main" xmlns="" xmlns:a16="http://schemas.microsoft.com/office/drawing/2014/main" val="2095709080"/>
                    </a:ext>
                  </a:extLst>
                </a:gridCol>
                <a:gridCol w="1744133"/>
              </a:tblGrid>
              <a:tr h="241300">
                <a:tc>
                  <a:txBody>
                    <a:bodyPr/>
                    <a:lstStyle/>
                    <a:p>
                      <a:pPr algn="ctr"/>
                      <a:r>
                        <a:rPr kumimoji="1" lang="en-US" altLang="ja-JP" sz="1400" b="1" dirty="0" smtClean="0">
                          <a:solidFill>
                            <a:schemeClr val="bg1"/>
                          </a:solidFill>
                        </a:rPr>
                        <a:t>Time 1 to 15</a:t>
                      </a:r>
                      <a:endParaRPr kumimoji="1" lang="ja-JP" altLang="en-US" sz="1400" b="1" dirty="0">
                        <a:solidFill>
                          <a:schemeClr val="bg1"/>
                        </a:solidFill>
                      </a:endParaRPr>
                    </a:p>
                  </a:txBody>
                  <a:tcPr marT="0" marB="0" anchor="ctr">
                    <a:solidFill>
                      <a:srgbClr val="F7964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solidFill>
                            <a:schemeClr val="bg1"/>
                          </a:solidFill>
                        </a:rPr>
                        <a:t>Time 16 to 35</a:t>
                      </a:r>
                      <a:endParaRPr kumimoji="1" lang="ja-JP" altLang="en-US" sz="1400" b="1" dirty="0" smtClean="0">
                        <a:solidFill>
                          <a:schemeClr val="bg1"/>
                        </a:solidFill>
                      </a:endParaRPr>
                    </a:p>
                  </a:txBody>
                  <a:tcPr marT="0" marB="0" anchor="ctr">
                    <a:solidFill>
                      <a:srgbClr val="F79646"/>
                    </a:solidFill>
                  </a:tcPr>
                </a:tc>
                <a:extLst>
                  <a:ext uri="{0D108BD9-81ED-4DB2-BD59-A6C34878D82A}">
                    <a16:rowId xmlns:mc="http://schemas.openxmlformats.org/markup-compatibility/2006" xmlns:a14="http://schemas.microsoft.com/office/drawing/2010/main" xmlns="" xmlns:a16="http://schemas.microsoft.com/office/drawing/2014/main" val="3861350129"/>
                  </a:ext>
                </a:extLst>
              </a:tr>
              <a:tr h="241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Life insurance money</a:t>
                      </a:r>
                      <a:endParaRPr kumimoji="1" lang="ja-JP" altLang="en-US" sz="140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a:t>
                      </a:r>
                    </a:p>
                  </a:txBody>
                  <a:tcPr marT="0" marB="0" anchor="ctr">
                    <a:lnL w="12700" cap="flat" cmpd="sng" algn="ctr">
                      <a:solidFill>
                        <a:schemeClr val="bg1"/>
                      </a:solidFill>
                      <a:prstDash val="solid"/>
                      <a:round/>
                      <a:headEnd type="none" w="med" len="med"/>
                      <a:tailEnd type="none" w="med" len="med"/>
                    </a:lnL>
                  </a:tcPr>
                </a:tc>
                <a:extLst>
                  <a:ext uri="{0D108BD9-81ED-4DB2-BD59-A6C34878D82A}">
                    <a16:rowId xmlns:mc="http://schemas.openxmlformats.org/markup-compatibility/2006" xmlns:a14="http://schemas.microsoft.com/office/drawing/2010/main" xmlns="" xmlns:a16="http://schemas.microsoft.com/office/drawing/2014/main" val="331050969"/>
                  </a:ext>
                </a:extLst>
              </a:tr>
            </a:tbl>
          </a:graphicData>
        </a:graphic>
      </p:graphicFrame>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2318" y="1"/>
            <a:ext cx="243682" cy="243682"/>
          </a:xfrm>
          <a:prstGeom prst="rect">
            <a:avLst/>
          </a:prstGeom>
        </p:spPr>
      </p:pic>
    </p:spTree>
    <p:extLst>
      <p:ext uri="{BB962C8B-B14F-4D97-AF65-F5344CB8AC3E}">
        <p14:creationId xmlns:p14="http://schemas.microsoft.com/office/powerpoint/2010/main" val="1705826000"/>
      </p:ext>
    </p:extLst>
  </p:cSld>
  <p:clrMapOvr>
    <a:masterClrMapping/>
  </p:clrMapOvr>
  <mc:AlternateContent xmlns:mc="http://schemas.openxmlformats.org/markup-compatibility/2006" xmlns:p14="http://schemas.microsoft.com/office/powerpoint/2010/main">
    <mc:Choice Requires="p14">
      <p:transition spd="slow" p14:dur="2000" advTm="65000"/>
    </mc:Choice>
    <mc:Fallback xmlns="">
      <p:transition spd="slow" advTm="6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9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2800" dirty="0"/>
              <a:t>3. Modeling public pension finance </a:t>
            </a:r>
            <a:r>
              <a:rPr lang="en-US" altLang="ja-JP" sz="2800" dirty="0" smtClean="0"/>
              <a:t>(1) </a:t>
            </a:r>
            <a:r>
              <a:rPr lang="en-US" altLang="ja-JP" sz="2800" dirty="0"/>
              <a:t>: </a:t>
            </a:r>
            <a:r>
              <a:rPr lang="en-US" altLang="ja-JP" sz="2800" dirty="0" smtClean="0"/>
              <a:t>Yokoyama (2013)</a:t>
            </a:r>
            <a:endParaRPr lang="ja-JP" altLang="en-US" sz="28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14</a:t>
            </a:fld>
            <a:endParaRPr lang="ja-JP" altLang="en-US" dirty="0">
              <a:solidFill>
                <a:srgbClr val="4F81BD">
                  <a:lumMod val="75000"/>
                </a:srgbClr>
              </a:solidFill>
            </a:endParaRPr>
          </a:p>
        </p:txBody>
      </p:sp>
      <p:sp>
        <p:nvSpPr>
          <p:cNvPr id="6" name="AutoShape 3">
            <a:extLst>
              <a:ext uri="{FF2B5EF4-FFF2-40B4-BE49-F238E27FC236}">
                <a16:creationId xmlns="" xmlns:a16="http://schemas.microsoft.com/office/drawing/2014/main" id="{3B71A874-8C05-4E43-8E84-98C934E5CC42}"/>
              </a:ext>
            </a:extLst>
          </p:cNvPr>
          <p:cNvSpPr>
            <a:spLocks noChangeArrowheads="1"/>
          </p:cNvSpPr>
          <p:nvPr/>
        </p:nvSpPr>
        <p:spPr bwMode="auto">
          <a:xfrm>
            <a:off x="188660" y="3585174"/>
            <a:ext cx="6585521" cy="389568"/>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sz="2000" dirty="0">
                <a:solidFill>
                  <a:schemeClr val="bg1"/>
                </a:solidFill>
              </a:rPr>
              <a:t>Comparison of estimation results with MHLW(2014</a:t>
            </a:r>
            <a:r>
              <a:rPr lang="en-US" altLang="ja-JP" sz="2000" dirty="0" smtClean="0">
                <a:solidFill>
                  <a:schemeClr val="bg1"/>
                </a:solidFill>
              </a:rPr>
              <a:t>)</a:t>
            </a:r>
            <a:endParaRPr lang="ja-JP" altLang="en-US" sz="2000" dirty="0">
              <a:solidFill>
                <a:schemeClr val="bg1"/>
              </a:solidFill>
            </a:endParaRPr>
          </a:p>
        </p:txBody>
      </p:sp>
      <p:sp>
        <p:nvSpPr>
          <p:cNvPr id="9" name="テキスト ボックス 8"/>
          <p:cNvSpPr txBox="1"/>
          <p:nvPr/>
        </p:nvSpPr>
        <p:spPr>
          <a:xfrm>
            <a:off x="2057400" y="6412793"/>
            <a:ext cx="6048523" cy="369332"/>
          </a:xfrm>
          <a:prstGeom prst="rect">
            <a:avLst/>
          </a:prstGeom>
          <a:noFill/>
          <a:ln>
            <a:solidFill>
              <a:srgbClr val="0070C0"/>
            </a:solidFill>
          </a:ln>
        </p:spPr>
        <p:txBody>
          <a:bodyPr wrap="square" rtlCol="0">
            <a:spAutoFit/>
          </a:bodyPr>
          <a:lstStyle/>
          <a:p>
            <a:pPr marL="285750" indent="-285750" algn="ctr">
              <a:buClr>
                <a:srgbClr val="0070C0"/>
              </a:buClr>
              <a:buFont typeface="Wingdings" panose="05000000000000000000" pitchFamily="2" charset="2"/>
              <a:buChar char="l"/>
            </a:pPr>
            <a:r>
              <a:rPr lang="en-US" altLang="ja-JP" dirty="0">
                <a:solidFill>
                  <a:srgbClr val="0070C0"/>
                </a:solidFill>
              </a:rPr>
              <a:t>We find </a:t>
            </a:r>
            <a:r>
              <a:rPr lang="en-US" altLang="ja-JP" dirty="0" smtClean="0">
                <a:solidFill>
                  <a:srgbClr val="0070C0"/>
                </a:solidFill>
              </a:rPr>
              <a:t>our model has </a:t>
            </a:r>
            <a:r>
              <a:rPr lang="en-US" altLang="ja-JP" dirty="0">
                <a:solidFill>
                  <a:srgbClr val="0070C0"/>
                </a:solidFill>
              </a:rPr>
              <a:t>the similar results to </a:t>
            </a:r>
            <a:r>
              <a:rPr lang="en-US" altLang="ja-JP" dirty="0" smtClean="0">
                <a:solidFill>
                  <a:srgbClr val="0070C0"/>
                </a:solidFill>
              </a:rPr>
              <a:t>MHLW(2014).</a:t>
            </a:r>
            <a:endParaRPr kumimoji="1" lang="ja-JP" altLang="en-US" dirty="0">
              <a:solidFill>
                <a:srgbClr val="0070C0"/>
              </a:solidFill>
            </a:endParaRPr>
          </a:p>
        </p:txBody>
      </p:sp>
      <p:sp>
        <p:nvSpPr>
          <p:cNvPr id="12" name="テキスト ボックス 11">
            <a:extLst>
              <a:ext uri="{FF2B5EF4-FFF2-40B4-BE49-F238E27FC236}">
                <a16:creationId xmlns="" xmlns:a16="http://schemas.microsoft.com/office/drawing/2014/main" id="{5AE1BE90-761A-48BC-AAF8-9515A08ACD03}"/>
              </a:ext>
            </a:extLst>
          </p:cNvPr>
          <p:cNvSpPr txBox="1"/>
          <p:nvPr/>
        </p:nvSpPr>
        <p:spPr>
          <a:xfrm>
            <a:off x="173428" y="946928"/>
            <a:ext cx="9580172" cy="2339102"/>
          </a:xfrm>
          <a:prstGeom prst="rect">
            <a:avLst/>
          </a:prstGeom>
          <a:noFill/>
        </p:spPr>
        <p:txBody>
          <a:bodyPr wrap="square" rtlCol="0">
            <a:spAutoFit/>
          </a:bodyPr>
          <a:lstStyle/>
          <a:p>
            <a:pPr marL="285750" indent="-285750">
              <a:spcBef>
                <a:spcPts val="600"/>
              </a:spcBef>
              <a:buClr>
                <a:srgbClr val="0070C0"/>
              </a:buClr>
              <a:buFont typeface="Wingdings" panose="05000000000000000000" pitchFamily="2" charset="2"/>
              <a:buChar char="p"/>
            </a:pPr>
            <a:r>
              <a:rPr lang="en-US" altLang="ja-JP" dirty="0">
                <a:solidFill>
                  <a:srgbClr val="0070C0"/>
                </a:solidFill>
              </a:rPr>
              <a:t>Ministry of Health, </a:t>
            </a:r>
            <a:r>
              <a:rPr lang="en-US" altLang="ja-JP" dirty="0" err="1">
                <a:solidFill>
                  <a:srgbClr val="0070C0"/>
                </a:solidFill>
              </a:rPr>
              <a:t>Labour</a:t>
            </a:r>
            <a:r>
              <a:rPr lang="en-US" altLang="ja-JP" dirty="0">
                <a:solidFill>
                  <a:srgbClr val="0070C0"/>
                </a:solidFill>
              </a:rPr>
              <a:t> and Welfare(MHLW)</a:t>
            </a:r>
            <a:r>
              <a:rPr lang="ja-JP" altLang="en-US" dirty="0">
                <a:solidFill>
                  <a:srgbClr val="0070C0"/>
                </a:solidFill>
              </a:rPr>
              <a:t> </a:t>
            </a:r>
            <a:r>
              <a:rPr lang="en-US" altLang="ja-JP" dirty="0" smtClean="0">
                <a:solidFill>
                  <a:srgbClr val="0070C0"/>
                </a:solidFill>
              </a:rPr>
              <a:t>examines </a:t>
            </a:r>
            <a:r>
              <a:rPr lang="en-US" altLang="ja-JP" dirty="0">
                <a:solidFill>
                  <a:srgbClr val="0070C0"/>
                </a:solidFill>
              </a:rPr>
              <a:t>public pension finance </a:t>
            </a:r>
            <a:r>
              <a:rPr lang="en-US" altLang="ja-JP" dirty="0" smtClean="0">
                <a:solidFill>
                  <a:srgbClr val="0070C0"/>
                </a:solidFill>
              </a:rPr>
              <a:t>every five years</a:t>
            </a:r>
            <a:endParaRPr lang="en-US" altLang="ja-JP" dirty="0">
              <a:solidFill>
                <a:srgbClr val="0070C0"/>
              </a:solidFill>
            </a:endParaRPr>
          </a:p>
          <a:p>
            <a:pPr marL="742946" lvl="1" indent="-285749">
              <a:spcBef>
                <a:spcPts val="600"/>
              </a:spcBef>
              <a:buClr>
                <a:srgbClr val="0070C0"/>
              </a:buClr>
              <a:buFont typeface="Wingdings" panose="05000000000000000000" pitchFamily="2" charset="2"/>
              <a:buChar char="Ø"/>
            </a:pPr>
            <a:r>
              <a:rPr lang="en-US" altLang="ja-JP" dirty="0"/>
              <a:t>The program code is published by MHLW, but it is hard to use due to </a:t>
            </a:r>
            <a:r>
              <a:rPr lang="en-US" altLang="ja-JP"/>
              <a:t>its </a:t>
            </a:r>
            <a:r>
              <a:rPr lang="en-US" altLang="ja-JP" smtClean="0"/>
              <a:t>si</a:t>
            </a:r>
            <a:r>
              <a:rPr lang="en-US" altLang="ja-JP"/>
              <a:t>z</a:t>
            </a:r>
            <a:r>
              <a:rPr lang="en-US" altLang="ja-JP" smtClean="0"/>
              <a:t>e </a:t>
            </a:r>
            <a:r>
              <a:rPr lang="en-US" altLang="ja-JP" dirty="0"/>
              <a:t>and complexity.</a:t>
            </a:r>
          </a:p>
          <a:p>
            <a:pPr marL="742946" lvl="1" indent="-285749">
              <a:spcBef>
                <a:spcPts val="600"/>
              </a:spcBef>
              <a:buClr>
                <a:srgbClr val="0070C0"/>
              </a:buClr>
              <a:buFont typeface="Wingdings" panose="05000000000000000000" pitchFamily="2" charset="2"/>
              <a:buChar char="Ø"/>
            </a:pPr>
            <a:r>
              <a:rPr lang="en-US" altLang="ja-JP" dirty="0"/>
              <a:t>The research is being conducted in order to reproduce the estimation results of MHLW.</a:t>
            </a:r>
          </a:p>
          <a:p>
            <a:pPr marL="285750" indent="-285750">
              <a:spcBef>
                <a:spcPts val="600"/>
              </a:spcBef>
              <a:buClr>
                <a:srgbClr val="0070C0"/>
              </a:buClr>
              <a:buFont typeface="Wingdings" panose="05000000000000000000" pitchFamily="2" charset="2"/>
              <a:buChar char="p"/>
            </a:pPr>
            <a:r>
              <a:rPr lang="en-US" altLang="ja-JP" dirty="0" smtClean="0">
                <a:solidFill>
                  <a:srgbClr val="0070C0"/>
                </a:solidFill>
              </a:rPr>
              <a:t>Yokoyama(2013)</a:t>
            </a:r>
            <a:r>
              <a:rPr lang="en-US" altLang="ja-JP" dirty="0" smtClean="0"/>
              <a:t> developed </a:t>
            </a:r>
            <a:r>
              <a:rPr lang="en-US" altLang="ja-JP" dirty="0"/>
              <a:t>an actuarial model that can reproduce the </a:t>
            </a:r>
            <a:r>
              <a:rPr lang="en-US" altLang="ja-JP" dirty="0" smtClean="0"/>
              <a:t>estimation results </a:t>
            </a:r>
            <a:r>
              <a:rPr lang="en-US" altLang="ja-JP" dirty="0"/>
              <a:t>of the </a:t>
            </a:r>
            <a:r>
              <a:rPr lang="en-US" altLang="ja-JP" dirty="0" smtClean="0"/>
              <a:t>MHLW(2009</a:t>
            </a:r>
            <a:r>
              <a:rPr lang="en-US" altLang="ja-JP" dirty="0"/>
              <a:t>) as faithfully as possible using published </a:t>
            </a:r>
            <a:r>
              <a:rPr lang="en-US" altLang="ja-JP" dirty="0" smtClean="0"/>
              <a:t>data</a:t>
            </a:r>
          </a:p>
          <a:p>
            <a:pPr marL="285750" indent="-285750">
              <a:spcBef>
                <a:spcPts val="600"/>
              </a:spcBef>
              <a:buClr>
                <a:srgbClr val="0070C0"/>
              </a:buClr>
              <a:buFont typeface="Wingdings" panose="05000000000000000000" pitchFamily="2" charset="2"/>
              <a:buChar char="p"/>
            </a:pPr>
            <a:r>
              <a:rPr lang="en-US" altLang="ja-JP" dirty="0">
                <a:solidFill>
                  <a:srgbClr val="0070C0"/>
                </a:solidFill>
              </a:rPr>
              <a:t>We construct the model of public pension finance with reference to Yokoyama(2013) in order to examine the </a:t>
            </a:r>
            <a:r>
              <a:rPr lang="en-US" altLang="ja-JP" dirty="0" smtClean="0">
                <a:solidFill>
                  <a:srgbClr val="0070C0"/>
                </a:solidFill>
              </a:rPr>
              <a:t>effect of receiving the deferred pension.</a:t>
            </a:r>
            <a:endParaRPr lang="ja-JP" altLang="en-US" dirty="0">
              <a:solidFill>
                <a:srgbClr val="0070C0"/>
              </a:solidFill>
            </a:endParaRPr>
          </a:p>
        </p:txBody>
      </p:sp>
      <p:graphicFrame>
        <p:nvGraphicFramePr>
          <p:cNvPr id="16" name="グラフ 15"/>
          <p:cNvGraphicFramePr>
            <a:graphicFrameLocks/>
          </p:cNvGraphicFramePr>
          <p:nvPr>
            <p:extLst>
              <p:ext uri="{D42A27DB-BD31-4B8C-83A1-F6EECF244321}">
                <p14:modId xmlns:p14="http://schemas.microsoft.com/office/powerpoint/2010/main" val="3907572383"/>
              </p:ext>
            </p:extLst>
          </p:nvPr>
        </p:nvGraphicFramePr>
        <p:xfrm>
          <a:off x="434340" y="4016857"/>
          <a:ext cx="4427220" cy="2292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p:cNvGraphicFramePr>
            <a:graphicFrameLocks/>
          </p:cNvGraphicFramePr>
          <p:nvPr>
            <p:extLst>
              <p:ext uri="{D42A27DB-BD31-4B8C-83A1-F6EECF244321}">
                <p14:modId xmlns:p14="http://schemas.microsoft.com/office/powerpoint/2010/main" val="1199140954"/>
              </p:ext>
            </p:extLst>
          </p:nvPr>
        </p:nvGraphicFramePr>
        <p:xfrm>
          <a:off x="5039062" y="4016857"/>
          <a:ext cx="4408935" cy="2300124"/>
        </p:xfrm>
        <a:graphic>
          <a:graphicData uri="http://schemas.openxmlformats.org/drawingml/2006/chart">
            <c:chart xmlns:c="http://schemas.openxmlformats.org/drawingml/2006/chart" xmlns:r="http://schemas.openxmlformats.org/officeDocument/2006/relationships" r:id="rId6"/>
          </a:graphicData>
        </a:graphic>
      </p:graphicFrame>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30499" y="24607"/>
            <a:ext cx="243682" cy="243682"/>
          </a:xfrm>
          <a:prstGeom prst="rect">
            <a:avLst/>
          </a:prstGeom>
        </p:spPr>
      </p:pic>
    </p:spTree>
    <p:extLst>
      <p:ext uri="{BB962C8B-B14F-4D97-AF65-F5344CB8AC3E}">
        <p14:creationId xmlns:p14="http://schemas.microsoft.com/office/powerpoint/2010/main" val="2358667431"/>
      </p:ext>
    </p:extLst>
  </p:cSld>
  <p:clrMapOvr>
    <a:masterClrMapping/>
  </p:clrMapOvr>
  <mc:AlternateContent xmlns:mc="http://schemas.openxmlformats.org/markup-compatibility/2006" xmlns:p14="http://schemas.microsoft.com/office/powerpoint/2010/main">
    <mc:Choice Requires="p14">
      <p:transition spd="slow" p14:dur="2000" advTm="65000"/>
    </mc:Choice>
    <mc:Fallback xmlns="">
      <p:transition spd="slow" advTm="6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2800" dirty="0" smtClean="0">
                <a:latin typeface="+mn-lt"/>
              </a:rPr>
              <a:t>3. Modeling </a:t>
            </a:r>
            <a:r>
              <a:rPr lang="en-US" altLang="ja-JP" sz="2800" dirty="0">
                <a:latin typeface="+mn-lt"/>
              </a:rPr>
              <a:t>public pension </a:t>
            </a:r>
            <a:r>
              <a:rPr lang="en-US" altLang="ja-JP" sz="2800" dirty="0" smtClean="0">
                <a:latin typeface="+mn-lt"/>
              </a:rPr>
              <a:t>finance (2) : Overview</a:t>
            </a:r>
            <a:endParaRPr lang="ja-JP" altLang="en-US" sz="28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15</a:t>
            </a:fld>
            <a:endParaRPr lang="ja-JP" altLang="en-US" dirty="0">
              <a:solidFill>
                <a:srgbClr val="4F81BD">
                  <a:lumMod val="75000"/>
                </a:srgb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 y="1079185"/>
            <a:ext cx="9615240" cy="5182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テキスト ボックス 81"/>
          <p:cNvSpPr txBox="1"/>
          <p:nvPr/>
        </p:nvSpPr>
        <p:spPr>
          <a:xfrm>
            <a:off x="1630680" y="6411772"/>
            <a:ext cx="6789421" cy="400110"/>
          </a:xfrm>
          <a:prstGeom prst="rect">
            <a:avLst/>
          </a:prstGeom>
          <a:noFill/>
        </p:spPr>
        <p:txBody>
          <a:bodyPr wrap="square" rtlCol="0">
            <a:spAutoFit/>
          </a:bodyPr>
          <a:lstStyle/>
          <a:p>
            <a:pPr marL="285750" indent="-285750">
              <a:buClr>
                <a:srgbClr val="FF0000"/>
              </a:buClr>
              <a:buFont typeface="Wingdings" panose="05000000000000000000" pitchFamily="2" charset="2"/>
              <a:buChar char="l"/>
            </a:pPr>
            <a:r>
              <a:rPr lang="en-US" altLang="ja-JP" sz="2000" dirty="0" smtClean="0">
                <a:solidFill>
                  <a:srgbClr val="0070C0"/>
                </a:solidFill>
              </a:rPr>
              <a:t>We </a:t>
            </a:r>
            <a:r>
              <a:rPr lang="en-US" altLang="ja-JP" sz="2000" dirty="0">
                <a:solidFill>
                  <a:srgbClr val="0070C0"/>
                </a:solidFill>
              </a:rPr>
              <a:t>construct the model </a:t>
            </a:r>
            <a:r>
              <a:rPr lang="en-US" altLang="ja-JP" sz="2000" dirty="0" smtClean="0">
                <a:solidFill>
                  <a:srgbClr val="0070C0"/>
                </a:solidFill>
              </a:rPr>
              <a:t>with </a:t>
            </a:r>
            <a:r>
              <a:rPr lang="en-US" altLang="ja-JP" sz="2000" dirty="0">
                <a:solidFill>
                  <a:srgbClr val="0070C0"/>
                </a:solidFill>
              </a:rPr>
              <a:t>reference to Yokoyama(2013</a:t>
            </a:r>
            <a:r>
              <a:rPr lang="en-US" altLang="ja-JP" sz="2000" dirty="0" smtClean="0">
                <a:solidFill>
                  <a:srgbClr val="0070C0"/>
                </a:solidFill>
              </a:rPr>
              <a:t>).</a:t>
            </a:r>
            <a:endParaRPr kumimoji="1" lang="ja-JP" altLang="en-US" sz="1600" dirty="0"/>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49018" y="1"/>
            <a:ext cx="243682" cy="243682"/>
          </a:xfrm>
          <a:prstGeom prst="rect">
            <a:avLst/>
          </a:prstGeom>
        </p:spPr>
      </p:pic>
    </p:spTree>
    <p:extLst>
      <p:ext uri="{BB962C8B-B14F-4D97-AF65-F5344CB8AC3E}">
        <p14:creationId xmlns:p14="http://schemas.microsoft.com/office/powerpoint/2010/main" val="187852883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1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79" y="188644"/>
            <a:ext cx="9294365" cy="511175"/>
          </a:xfrm>
        </p:spPr>
        <p:txBody>
          <a:bodyPr>
            <a:noAutofit/>
          </a:bodyPr>
          <a:lstStyle/>
          <a:p>
            <a:pPr eaLnBrk="1" hangingPunct="1"/>
            <a:r>
              <a:rPr lang="en-US" altLang="ja-JP" sz="2800" dirty="0" smtClean="0">
                <a:latin typeface="+mn-lt"/>
              </a:rPr>
              <a:t>4.</a:t>
            </a:r>
            <a:r>
              <a:rPr lang="ja-JP" altLang="en-US" sz="2800" dirty="0" smtClean="0">
                <a:latin typeface="+mn-lt"/>
              </a:rPr>
              <a:t> </a:t>
            </a:r>
            <a:r>
              <a:rPr lang="en-US" altLang="ja-JP" sz="2800" dirty="0"/>
              <a:t>Optimization model for retired </a:t>
            </a:r>
            <a:r>
              <a:rPr lang="en-US" altLang="ja-JP" sz="2800" dirty="0" smtClean="0"/>
              <a:t>household(1) : </a:t>
            </a:r>
            <a:r>
              <a:rPr lang="en-US" altLang="ja-JP" sz="2800" dirty="0"/>
              <a:t>Formulation</a:t>
            </a:r>
            <a:endParaRPr lang="ja-JP" altLang="en-US" sz="28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16</a:t>
            </a:fld>
            <a:endParaRPr lang="ja-JP" altLang="en-US" dirty="0">
              <a:solidFill>
                <a:srgbClr val="4F81BD">
                  <a:lumMod val="75000"/>
                </a:srgbClr>
              </a:solidFill>
            </a:endParaRPr>
          </a:p>
        </p:txBody>
      </p:sp>
      <p:sp>
        <p:nvSpPr>
          <p:cNvPr id="6" name="テキスト ボックス 5"/>
          <p:cNvSpPr txBox="1"/>
          <p:nvPr/>
        </p:nvSpPr>
        <p:spPr>
          <a:xfrm>
            <a:off x="205805" y="1040499"/>
            <a:ext cx="9361040" cy="1323439"/>
          </a:xfrm>
          <a:prstGeom prst="rect">
            <a:avLst/>
          </a:prstGeom>
          <a:noFill/>
        </p:spPr>
        <p:txBody>
          <a:bodyPr wrap="square" rtlCol="0">
            <a:spAutoFit/>
          </a:bodyPr>
          <a:lstStyle/>
          <a:p>
            <a:pPr marL="285750" indent="-285750">
              <a:buClr>
                <a:srgbClr val="0070C0"/>
              </a:buClr>
              <a:buFont typeface="Wingdings" panose="05000000000000000000" pitchFamily="2" charset="2"/>
              <a:buChar char="p"/>
            </a:pPr>
            <a:r>
              <a:rPr lang="en-US" altLang="ja-JP" sz="2000" dirty="0" smtClean="0">
                <a:solidFill>
                  <a:srgbClr val="0070C0"/>
                </a:solidFill>
                <a:latin typeface="Segoe UI"/>
                <a:ea typeface="メイリオ"/>
              </a:rPr>
              <a:t>Optimization model in simulation-based approach</a:t>
            </a:r>
            <a:endParaRPr lang="en-US" altLang="ja-JP" sz="2000" dirty="0">
              <a:solidFill>
                <a:srgbClr val="0070C0"/>
              </a:solidFill>
              <a:latin typeface="Segoe UI"/>
              <a:ea typeface="メイリオ"/>
            </a:endParaRPr>
          </a:p>
          <a:p>
            <a:pPr marL="742950" lvl="1" indent="-285750">
              <a:buClr>
                <a:srgbClr val="0070C0"/>
              </a:buClr>
              <a:buFont typeface="Wingdings" panose="05000000000000000000" pitchFamily="2" charset="2"/>
              <a:buChar char="Ø"/>
            </a:pPr>
            <a:r>
              <a:rPr lang="en-US" altLang="ja-JP" sz="2000" dirty="0" smtClean="0">
                <a:solidFill>
                  <a:prstClr val="black"/>
                </a:solidFill>
                <a:latin typeface="Segoe UI"/>
                <a:ea typeface="メイリオ"/>
              </a:rPr>
              <a:t>Objective function : Minimizing longevity risk defined as the amount of wealth below zero target (negative wealth) at each time</a:t>
            </a:r>
          </a:p>
          <a:p>
            <a:pPr marL="742950" lvl="1" indent="-285750">
              <a:buClr>
                <a:srgbClr val="0070C0"/>
              </a:buClr>
              <a:buFont typeface="Wingdings" panose="05000000000000000000" pitchFamily="2" charset="2"/>
              <a:buChar char="Ø"/>
            </a:pPr>
            <a:r>
              <a:rPr lang="en-US" altLang="ja-JP" sz="2000" dirty="0">
                <a:solidFill>
                  <a:prstClr val="black"/>
                </a:solidFill>
                <a:latin typeface="Segoe UI"/>
                <a:ea typeface="メイリオ"/>
              </a:rPr>
              <a:t>Risk measure: </a:t>
            </a:r>
            <a:r>
              <a:rPr lang="en-US" altLang="ja-JP" sz="2000" dirty="0" smtClean="0">
                <a:solidFill>
                  <a:prstClr val="black"/>
                </a:solidFill>
                <a:latin typeface="Segoe UI"/>
                <a:ea typeface="メイリオ"/>
              </a:rPr>
              <a:t>First-order lower partial moment (LPM(1)) with zero target</a:t>
            </a:r>
            <a:endParaRPr lang="ja-JP" altLang="en-US" sz="2000" dirty="0">
              <a:solidFill>
                <a:prstClr val="black"/>
              </a:solidFill>
              <a:latin typeface="Segoe UI"/>
              <a:ea typeface="メイリオ"/>
            </a:endParaRPr>
          </a:p>
        </p:txBody>
      </p:sp>
      <p:grpSp>
        <p:nvGrpSpPr>
          <p:cNvPr id="7" name="グループ化 6"/>
          <p:cNvGrpSpPr/>
          <p:nvPr/>
        </p:nvGrpSpPr>
        <p:grpSpPr>
          <a:xfrm>
            <a:off x="6558778" y="4317139"/>
            <a:ext cx="3048098" cy="1548152"/>
            <a:chOff x="272480" y="3238500"/>
            <a:chExt cx="3048098" cy="1931624"/>
          </a:xfrm>
        </p:grpSpPr>
        <p:pic>
          <p:nvPicPr>
            <p:cNvPr id="8" name="図 7"/>
            <p:cNvPicPr>
              <a:picLocks noChangeAspect="1"/>
            </p:cNvPicPr>
            <p:nvPr/>
          </p:nvPicPr>
          <p:blipFill>
            <a:blip r:embed="rId11"/>
            <a:stretch>
              <a:fillRect/>
            </a:stretch>
          </p:blipFill>
          <p:spPr>
            <a:xfrm>
              <a:off x="402736" y="3357852"/>
              <a:ext cx="2813791" cy="1812272"/>
            </a:xfrm>
            <a:prstGeom prst="rect">
              <a:avLst/>
            </a:prstGeom>
          </p:spPr>
        </p:pic>
        <p:cxnSp>
          <p:nvCxnSpPr>
            <p:cNvPr id="9" name="直線コネクタ 8"/>
            <p:cNvCxnSpPr/>
            <p:nvPr/>
          </p:nvCxnSpPr>
          <p:spPr>
            <a:xfrm flipV="1">
              <a:off x="272480" y="5082506"/>
              <a:ext cx="3048098" cy="8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1782039" y="3238500"/>
              <a:ext cx="0" cy="18344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図 10"/>
          <p:cNvPicPr>
            <a:picLocks noChangeAspect="1"/>
          </p:cNvPicPr>
          <p:nvPr/>
        </p:nvPicPr>
        <p:blipFill>
          <a:blip r:embed="rId12"/>
          <a:stretch>
            <a:fillRect/>
          </a:stretch>
        </p:blipFill>
        <p:spPr>
          <a:xfrm>
            <a:off x="158187" y="3632085"/>
            <a:ext cx="6400592" cy="2485131"/>
          </a:xfrm>
          <a:prstGeom prst="rect">
            <a:avLst/>
          </a:prstGeom>
        </p:spPr>
      </p:pic>
      <p:cxnSp>
        <p:nvCxnSpPr>
          <p:cNvPr id="13" name="直線コネクタ 12"/>
          <p:cNvCxnSpPr>
            <a:endCxn id="11" idx="3"/>
          </p:cNvCxnSpPr>
          <p:nvPr/>
        </p:nvCxnSpPr>
        <p:spPr>
          <a:xfrm>
            <a:off x="811519" y="4874662"/>
            <a:ext cx="5747258" cy="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楕円 40"/>
          <p:cNvSpPr/>
          <p:nvPr/>
        </p:nvSpPr>
        <p:spPr bwMode="auto">
          <a:xfrm rot="802648">
            <a:off x="4813399" y="4795769"/>
            <a:ext cx="1947876" cy="484727"/>
          </a:xfrm>
          <a:prstGeom prst="ellipse">
            <a:avLst/>
          </a:prstGeom>
          <a:noFill/>
          <a:ln w="28575">
            <a:solidFill>
              <a:srgbClr val="00B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273851" y="3854407"/>
            <a:ext cx="1871986" cy="707886"/>
          </a:xfrm>
          <a:prstGeom prst="rect">
            <a:avLst/>
          </a:prstGeom>
          <a:solidFill>
            <a:schemeClr val="bg1"/>
          </a:solidFill>
          <a:ln w="28575">
            <a:solidFill>
              <a:srgbClr val="FF0000"/>
            </a:solidFill>
          </a:ln>
        </p:spPr>
        <p:txBody>
          <a:bodyPr wrap="none" rtlCol="0">
            <a:spAutoFit/>
          </a:bodyPr>
          <a:lstStyle/>
          <a:p>
            <a:pPr algn="ctr"/>
            <a:r>
              <a:rPr lang="en-US" altLang="ja-JP" sz="2000" dirty="0"/>
              <a:t>Negative wealth</a:t>
            </a:r>
            <a:endParaRPr lang="ja-JP" altLang="en-US" sz="2000" dirty="0"/>
          </a:p>
          <a:p>
            <a:pPr algn="ctr"/>
            <a:r>
              <a:rPr lang="en-US" altLang="ja-JP" sz="2000" dirty="0" smtClean="0"/>
              <a:t>= Longevity risk</a:t>
            </a:r>
          </a:p>
        </p:txBody>
      </p:sp>
      <p:grpSp>
        <p:nvGrpSpPr>
          <p:cNvPr id="16" name="グループ化 15"/>
          <p:cNvGrpSpPr/>
          <p:nvPr/>
        </p:nvGrpSpPr>
        <p:grpSpPr>
          <a:xfrm>
            <a:off x="3393512" y="2557491"/>
            <a:ext cx="3007287" cy="952250"/>
            <a:chOff x="4320003" y="3680986"/>
            <a:chExt cx="2184086" cy="774022"/>
          </a:xfrm>
        </p:grpSpPr>
        <p:sp>
          <p:nvSpPr>
            <p:cNvPr id="17" name="正方形/長方形 16">
              <a:extLst>
                <a:ext uri="{FF2B5EF4-FFF2-40B4-BE49-F238E27FC236}">
                  <a16:creationId xmlns="" xmlns:a16="http://schemas.microsoft.com/office/drawing/2014/main" id="{5E9A4A82-B55F-4424-8E4C-FD1AD47D49F8}"/>
                </a:ext>
              </a:extLst>
            </p:cNvPr>
            <p:cNvSpPr/>
            <p:nvPr/>
          </p:nvSpPr>
          <p:spPr bwMode="auto">
            <a:xfrm>
              <a:off x="4320003" y="3823183"/>
              <a:ext cx="2184086" cy="631825"/>
            </a:xfrm>
            <a:prstGeom prst="rect">
              <a:avLst/>
            </a:prstGeom>
            <a:noFill/>
            <a:ln w="38100" cap="flat" cmpd="dbl" algn="ctr">
              <a:solidFill>
                <a:srgbClr val="4684E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lang="en-US" altLang="ja-JP" sz="800" b="1" dirty="0">
                <a:solidFill>
                  <a:srgbClr val="4D4D4D"/>
                </a:solidFill>
                <a:latin typeface="Arial" charset="0"/>
                <a:ea typeface="メイリオ" pitchFamily="50" charset="-128"/>
                <a:cs typeface="メイリオ" pitchFamily="50" charset="-128"/>
              </a:endParaRPr>
            </a:p>
            <a:p>
              <a:pPr marL="0" marR="0" indent="0" algn="l" defTabSz="914400" rtl="0" eaLnBrk="1" fontAlgn="base" latinLnBrk="0" hangingPunct="1">
                <a:lnSpc>
                  <a:spcPct val="140000"/>
                </a:lnSpc>
                <a:spcBef>
                  <a:spcPct val="10000"/>
                </a:spcBef>
                <a:spcAft>
                  <a:spcPct val="0"/>
                </a:spcAft>
                <a:buClrTx/>
                <a:buSzTx/>
                <a:buFontTx/>
                <a:buNone/>
                <a:tabLst/>
              </a:pPr>
              <a:endParaRPr lang="en-US" altLang="ja-JP" sz="800" b="1" dirty="0">
                <a:solidFill>
                  <a:srgbClr val="4D4D4D"/>
                </a:solidFill>
                <a:latin typeface="Arial" charset="0"/>
                <a:ea typeface="メイリオ" pitchFamily="50" charset="-128"/>
                <a:cs typeface="メイリオ" pitchFamily="50" charset="-128"/>
              </a:endParaRPr>
            </a:p>
            <a:p>
              <a:pPr marL="0" marR="0" indent="0" algn="l" defTabSz="914400" rtl="0" eaLnBrk="1" fontAlgn="base" latinLnBrk="0" hangingPunct="1">
                <a:lnSpc>
                  <a:spcPct val="140000"/>
                </a:lnSpc>
                <a:spcBef>
                  <a:spcPct val="10000"/>
                </a:spcBef>
                <a:spcAft>
                  <a:spcPct val="0"/>
                </a:spcAft>
                <a:buClrTx/>
                <a:buSzTx/>
                <a:buFontTx/>
                <a:buNone/>
                <a:tabLst/>
              </a:pPr>
              <a:endParaRPr lang="en-US" altLang="ja-JP" sz="800" b="1" dirty="0">
                <a:solidFill>
                  <a:srgbClr val="4D4D4D"/>
                </a:solidFill>
                <a:latin typeface="Arial" charset="0"/>
                <a:ea typeface="メイリオ" pitchFamily="50" charset="-128"/>
                <a:cs typeface="メイリオ" pitchFamily="50" charset="-128"/>
              </a:endParaRPr>
            </a:p>
            <a:p>
              <a:pPr marL="0" marR="0" indent="0" algn="l" defTabSz="914400" rtl="0" eaLnBrk="1" fontAlgn="base" latinLnBrk="0" hangingPunct="1">
                <a:lnSpc>
                  <a:spcPct val="140000"/>
                </a:lnSpc>
                <a:spcBef>
                  <a:spcPct val="10000"/>
                </a:spcBef>
                <a:spcAft>
                  <a:spcPct val="0"/>
                </a:spcAft>
                <a:buClrTx/>
                <a:buSzTx/>
                <a:buFontTx/>
                <a:buNone/>
                <a:tabLst/>
              </a:pPr>
              <a:endParaRPr lang="en-US" altLang="ja-JP" sz="800" b="1" dirty="0">
                <a:solidFill>
                  <a:srgbClr val="4D4D4D"/>
                </a:solidFill>
                <a:latin typeface="Arial" charset="0"/>
                <a:ea typeface="メイリオ" pitchFamily="50" charset="-128"/>
                <a:cs typeface="メイリオ" pitchFamily="50" charset="-128"/>
              </a:endParaRPr>
            </a:p>
          </p:txBody>
        </p:sp>
        <p:sp>
          <p:nvSpPr>
            <p:cNvPr id="18" name="AutoShape 14 2 1">
              <a:extLst>
                <a:ext uri="{FF2B5EF4-FFF2-40B4-BE49-F238E27FC236}">
                  <a16:creationId xmlns="" xmlns:a16="http://schemas.microsoft.com/office/drawing/2014/main" id="{93CA36F1-F233-474F-9F63-766E24F01ED1}"/>
                </a:ext>
              </a:extLst>
            </p:cNvPr>
            <p:cNvSpPr>
              <a:spLocks noChangeArrowheads="1"/>
            </p:cNvSpPr>
            <p:nvPr/>
          </p:nvSpPr>
          <p:spPr bwMode="auto">
            <a:xfrm>
              <a:off x="4592837" y="3680986"/>
              <a:ext cx="1513015" cy="267723"/>
            </a:xfrm>
            <a:prstGeom prst="roundRect">
              <a:avLst>
                <a:gd name="adj" fmla="val 0"/>
              </a:avLst>
            </a:prstGeom>
            <a:solidFill>
              <a:schemeClr val="bg1"/>
            </a:solidFill>
            <a:ln>
              <a:noFill/>
            </a:ln>
            <a:effectLst/>
            <a:extLst/>
          </p:spPr>
          <p:txBody>
            <a:bodyPr wrap="square" lIns="0" tIns="0" rIns="0" bIns="0">
              <a:spAutoFit/>
            </a:bodyPr>
            <a:lstStyle/>
            <a:p>
              <a:pPr algn="ctr"/>
              <a:r>
                <a:rPr lang="en-US" altLang="ja-JP" sz="2000" dirty="0" smtClean="0">
                  <a:solidFill>
                    <a:srgbClr val="0071BC"/>
                  </a:solidFill>
                  <a:uFill>
                    <a:solidFill>
                      <a:srgbClr val="0071BC"/>
                    </a:solidFill>
                  </a:uFill>
                  <a:latin typeface="+mj-lt"/>
                </a:rPr>
                <a:t>Const. for LPM(1)</a:t>
              </a:r>
              <a:endParaRPr lang="ja-JP" altLang="en-US" sz="2000" dirty="0">
                <a:solidFill>
                  <a:srgbClr val="0071BC"/>
                </a:solidFill>
                <a:uFill>
                  <a:solidFill>
                    <a:srgbClr val="0071BC"/>
                  </a:solidFill>
                </a:uFill>
                <a:latin typeface="+mj-lt"/>
              </a:endParaRPr>
            </a:p>
          </p:txBody>
        </p:sp>
      </p:grpSp>
      <p:cxnSp>
        <p:nvCxnSpPr>
          <p:cNvPr id="19" name="直線コネクタ 18"/>
          <p:cNvCxnSpPr/>
          <p:nvPr/>
        </p:nvCxnSpPr>
        <p:spPr>
          <a:xfrm>
            <a:off x="4915490" y="3199140"/>
            <a:ext cx="418510" cy="1060"/>
          </a:xfrm>
          <a:prstGeom prst="line">
            <a:avLst/>
          </a:prstGeom>
          <a:ln>
            <a:solidFill>
              <a:srgbClr val="FF0000"/>
            </a:solidFill>
          </a:ln>
        </p:spPr>
        <p:style>
          <a:lnRef idx="2">
            <a:schemeClr val="accent3"/>
          </a:lnRef>
          <a:fillRef idx="0">
            <a:schemeClr val="accent3"/>
          </a:fillRef>
          <a:effectRef idx="1">
            <a:schemeClr val="accent3"/>
          </a:effectRef>
          <a:fontRef idx="minor">
            <a:schemeClr val="tx1"/>
          </a:fontRef>
        </p:style>
      </p:cxnSp>
      <p:sp>
        <p:nvSpPr>
          <p:cNvPr id="20" name="テキスト ボックス 19"/>
          <p:cNvSpPr txBox="1"/>
          <p:nvPr/>
        </p:nvSpPr>
        <p:spPr>
          <a:xfrm>
            <a:off x="4902472" y="3201964"/>
            <a:ext cx="899926" cy="307777"/>
          </a:xfrm>
          <a:prstGeom prst="rect">
            <a:avLst/>
          </a:prstGeom>
          <a:noFill/>
        </p:spPr>
        <p:txBody>
          <a:bodyPr wrap="none" rtlCol="0">
            <a:spAutoFit/>
          </a:bodyPr>
          <a:lstStyle/>
          <a:p>
            <a:r>
              <a:rPr lang="en-US" altLang="ja-JP" sz="1400" dirty="0" smtClean="0">
                <a:solidFill>
                  <a:srgbClr val="FF0000"/>
                </a:solidFill>
              </a:rPr>
              <a:t>Target = 0</a:t>
            </a:r>
            <a:endParaRPr kumimoji="1" lang="ja-JP" altLang="en-US" sz="1400" dirty="0">
              <a:solidFill>
                <a:srgbClr val="FF0000"/>
              </a:solidFill>
            </a:endParaRPr>
          </a:p>
        </p:txBody>
      </p:sp>
      <p:sp>
        <p:nvSpPr>
          <p:cNvPr id="21" name="テキスト ボックス 20"/>
          <p:cNvSpPr txBox="1"/>
          <p:nvPr/>
        </p:nvSpPr>
        <p:spPr>
          <a:xfrm>
            <a:off x="4562845" y="5159530"/>
            <a:ext cx="1115562" cy="400110"/>
          </a:xfrm>
          <a:prstGeom prst="rect">
            <a:avLst/>
          </a:prstGeom>
          <a:noFill/>
        </p:spPr>
        <p:txBody>
          <a:bodyPr wrap="none" rtlCol="0">
            <a:spAutoFit/>
          </a:bodyPr>
          <a:lstStyle/>
          <a:p>
            <a:r>
              <a:rPr kumimoji="1" lang="en-US" altLang="ja-JP" sz="2000" dirty="0" smtClean="0"/>
              <a:t>Shortage</a:t>
            </a:r>
            <a:endParaRPr kumimoji="1" lang="ja-JP" altLang="en-US" sz="2000" dirty="0"/>
          </a:p>
        </p:txBody>
      </p:sp>
      <p:cxnSp>
        <p:nvCxnSpPr>
          <p:cNvPr id="22" name="直線矢印コネクタ 21"/>
          <p:cNvCxnSpPr/>
          <p:nvPr/>
        </p:nvCxnSpPr>
        <p:spPr>
          <a:xfrm>
            <a:off x="6689028" y="5374191"/>
            <a:ext cx="498966" cy="1926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867589" y="4228131"/>
            <a:ext cx="856325" cy="369332"/>
          </a:xfrm>
          <a:prstGeom prst="rect">
            <a:avLst/>
          </a:prstGeom>
          <a:noFill/>
        </p:spPr>
        <p:txBody>
          <a:bodyPr wrap="none" rtlCol="0">
            <a:spAutoFit/>
          </a:bodyPr>
          <a:lstStyle/>
          <a:p>
            <a:r>
              <a:rPr kumimoji="1" lang="en-US" altLang="ja-JP" dirty="0"/>
              <a:t>LPM(1)</a:t>
            </a:r>
            <a:endParaRPr kumimoji="1" lang="ja-JP" altLang="en-US" dirty="0"/>
          </a:p>
        </p:txBody>
      </p:sp>
      <p:pic>
        <p:nvPicPr>
          <p:cNvPr id="14345" name="図 14344"/>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727002" y="2849926"/>
            <a:ext cx="2197306" cy="590175"/>
          </a:xfrm>
          <a:prstGeom prst="rect">
            <a:avLst/>
          </a:prstGeom>
          <a:noFill/>
          <a:ln>
            <a:noFill/>
          </a:ln>
        </p:spPr>
      </p:pic>
      <p:sp>
        <p:nvSpPr>
          <p:cNvPr id="25" name="テキスト ボックス 24"/>
          <p:cNvSpPr txBox="1"/>
          <p:nvPr/>
        </p:nvSpPr>
        <p:spPr>
          <a:xfrm>
            <a:off x="3393513" y="5817960"/>
            <a:ext cx="807487" cy="369332"/>
          </a:xfrm>
          <a:prstGeom prst="rect">
            <a:avLst/>
          </a:prstGeom>
          <a:solidFill>
            <a:schemeClr val="bg1"/>
          </a:solidFill>
        </p:spPr>
        <p:txBody>
          <a:bodyPr wrap="square" rtlCol="0">
            <a:spAutoFit/>
          </a:bodyPr>
          <a:lstStyle/>
          <a:p>
            <a:pPr algn="ctr"/>
            <a:r>
              <a:rPr kumimoji="1" lang="en-US" altLang="ja-JP" dirty="0" smtClean="0"/>
              <a:t>Age</a:t>
            </a:r>
            <a:endParaRPr kumimoji="1" lang="ja-JP" altLang="en-US" dirty="0"/>
          </a:p>
        </p:txBody>
      </p:sp>
      <p:sp>
        <p:nvSpPr>
          <p:cNvPr id="26" name="テキスト ボックス 25"/>
          <p:cNvSpPr txBox="1"/>
          <p:nvPr/>
        </p:nvSpPr>
        <p:spPr>
          <a:xfrm rot="16200000">
            <a:off x="-775966" y="4532589"/>
            <a:ext cx="2188596" cy="307777"/>
          </a:xfrm>
          <a:prstGeom prst="rect">
            <a:avLst/>
          </a:prstGeom>
          <a:solidFill>
            <a:schemeClr val="bg1"/>
          </a:solidFill>
        </p:spPr>
        <p:txBody>
          <a:bodyPr wrap="square" rtlCol="0">
            <a:spAutoFit/>
          </a:bodyPr>
          <a:lstStyle/>
          <a:p>
            <a:pPr algn="ctr"/>
            <a:r>
              <a:rPr kumimoji="1" lang="en-US" altLang="ja-JP" sz="1400" dirty="0" smtClean="0"/>
              <a:t>Wealth(10 thousand yen)</a:t>
            </a:r>
            <a:endParaRPr kumimoji="1" lang="ja-JP" altLang="en-US" sz="1400" dirty="0"/>
          </a:p>
        </p:txBody>
      </p:sp>
      <p:pic>
        <p:nvPicPr>
          <p:cNvPr id="27" name="図 26"/>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6689032" y="4777113"/>
            <a:ext cx="408489" cy="195099"/>
          </a:xfrm>
          <a:prstGeom prst="rect">
            <a:avLst/>
          </a:prstGeom>
          <a:noFill/>
          <a:ln>
            <a:noFill/>
          </a:ln>
        </p:spPr>
      </p:pic>
      <p:pic>
        <p:nvPicPr>
          <p:cNvPr id="28" name="図 27"/>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7351971" y="5922122"/>
            <a:ext cx="408489" cy="195099"/>
          </a:xfrm>
          <a:prstGeom prst="rect">
            <a:avLst/>
          </a:prstGeom>
          <a:noFill/>
          <a:ln>
            <a:noFill/>
          </a:ln>
        </p:spPr>
      </p:pic>
      <p:pic>
        <p:nvPicPr>
          <p:cNvPr id="29" name="図 28"/>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8182548" y="4150633"/>
            <a:ext cx="375566" cy="262164"/>
          </a:xfrm>
          <a:prstGeom prst="rect">
            <a:avLst/>
          </a:prstGeom>
          <a:noFill/>
          <a:ln>
            <a:noFill/>
          </a:ln>
        </p:spPr>
      </p:pic>
      <p:grpSp>
        <p:nvGrpSpPr>
          <p:cNvPr id="30" name="グループ化 29"/>
          <p:cNvGrpSpPr/>
          <p:nvPr/>
        </p:nvGrpSpPr>
        <p:grpSpPr>
          <a:xfrm>
            <a:off x="472220" y="2519391"/>
            <a:ext cx="2735107" cy="990350"/>
            <a:chOff x="4320003" y="3637102"/>
            <a:chExt cx="2184086" cy="826614"/>
          </a:xfrm>
        </p:grpSpPr>
        <p:sp>
          <p:nvSpPr>
            <p:cNvPr id="31" name="正方形/長方形 30">
              <a:extLst>
                <a:ext uri="{FF2B5EF4-FFF2-40B4-BE49-F238E27FC236}">
                  <a16:creationId xmlns="" xmlns:a16="http://schemas.microsoft.com/office/drawing/2014/main" id="{5E9A4A82-B55F-4424-8E4C-FD1AD47D49F8}"/>
                </a:ext>
              </a:extLst>
            </p:cNvPr>
            <p:cNvSpPr/>
            <p:nvPr/>
          </p:nvSpPr>
          <p:spPr bwMode="auto">
            <a:xfrm>
              <a:off x="4320003" y="3823183"/>
              <a:ext cx="2184086" cy="640533"/>
            </a:xfrm>
            <a:prstGeom prst="rect">
              <a:avLst/>
            </a:prstGeom>
            <a:noFill/>
            <a:ln w="38100" cap="flat" cmpd="dbl" algn="ctr">
              <a:solidFill>
                <a:srgbClr val="4684EE"/>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40000"/>
                </a:lnSpc>
                <a:spcBef>
                  <a:spcPct val="10000"/>
                </a:spcBef>
                <a:spcAft>
                  <a:spcPct val="0"/>
                </a:spcAft>
                <a:buClrTx/>
                <a:buSzTx/>
                <a:buFontTx/>
                <a:buNone/>
                <a:tabLst/>
              </a:pPr>
              <a:endParaRPr lang="en-US" altLang="ja-JP" sz="800" b="1" dirty="0">
                <a:solidFill>
                  <a:srgbClr val="4D4D4D"/>
                </a:solidFill>
                <a:latin typeface="Arial" charset="0"/>
                <a:ea typeface="メイリオ" pitchFamily="50" charset="-128"/>
                <a:cs typeface="メイリオ" pitchFamily="50" charset="-128"/>
              </a:endParaRPr>
            </a:p>
            <a:p>
              <a:pPr marL="0" marR="0" indent="0" algn="l" defTabSz="914400" rtl="0" eaLnBrk="1" fontAlgn="base" latinLnBrk="0" hangingPunct="1">
                <a:lnSpc>
                  <a:spcPct val="140000"/>
                </a:lnSpc>
                <a:spcBef>
                  <a:spcPct val="10000"/>
                </a:spcBef>
                <a:spcAft>
                  <a:spcPct val="0"/>
                </a:spcAft>
                <a:buClrTx/>
                <a:buSzTx/>
                <a:buFontTx/>
                <a:buNone/>
                <a:tabLst/>
              </a:pPr>
              <a:endParaRPr lang="en-US" altLang="ja-JP" sz="800" b="1" dirty="0">
                <a:solidFill>
                  <a:srgbClr val="4D4D4D"/>
                </a:solidFill>
                <a:latin typeface="Arial" charset="0"/>
                <a:ea typeface="メイリオ" pitchFamily="50" charset="-128"/>
                <a:cs typeface="メイリオ" pitchFamily="50" charset="-128"/>
              </a:endParaRPr>
            </a:p>
            <a:p>
              <a:pPr marL="0" marR="0" indent="0" algn="l" defTabSz="914400" rtl="0" eaLnBrk="1" fontAlgn="base" latinLnBrk="0" hangingPunct="1">
                <a:lnSpc>
                  <a:spcPct val="140000"/>
                </a:lnSpc>
                <a:spcBef>
                  <a:spcPct val="10000"/>
                </a:spcBef>
                <a:spcAft>
                  <a:spcPct val="0"/>
                </a:spcAft>
                <a:buClrTx/>
                <a:buSzTx/>
                <a:buFontTx/>
                <a:buNone/>
                <a:tabLst/>
              </a:pPr>
              <a:endParaRPr lang="en-US" altLang="ja-JP" sz="800" b="1" dirty="0">
                <a:solidFill>
                  <a:srgbClr val="4D4D4D"/>
                </a:solidFill>
                <a:latin typeface="Arial" charset="0"/>
                <a:ea typeface="メイリオ" pitchFamily="50" charset="-128"/>
                <a:cs typeface="メイリオ" pitchFamily="50" charset="-128"/>
              </a:endParaRPr>
            </a:p>
            <a:p>
              <a:pPr marL="0" marR="0" indent="0" algn="l" defTabSz="914400" rtl="0" eaLnBrk="1" fontAlgn="base" latinLnBrk="0" hangingPunct="1">
                <a:lnSpc>
                  <a:spcPct val="140000"/>
                </a:lnSpc>
                <a:spcBef>
                  <a:spcPct val="10000"/>
                </a:spcBef>
                <a:spcAft>
                  <a:spcPct val="0"/>
                </a:spcAft>
                <a:buClrTx/>
                <a:buSzTx/>
                <a:buFontTx/>
                <a:buNone/>
                <a:tabLst/>
              </a:pPr>
              <a:endParaRPr lang="en-US" altLang="ja-JP" sz="800" b="1" dirty="0">
                <a:solidFill>
                  <a:srgbClr val="4D4D4D"/>
                </a:solidFill>
                <a:latin typeface="Arial" charset="0"/>
                <a:ea typeface="メイリオ" pitchFamily="50" charset="-128"/>
                <a:cs typeface="メイリオ" pitchFamily="50" charset="-128"/>
              </a:endParaRPr>
            </a:p>
          </p:txBody>
        </p:sp>
        <p:sp>
          <p:nvSpPr>
            <p:cNvPr id="32" name="AutoShape 14 2 2">
              <a:extLst>
                <a:ext uri="{FF2B5EF4-FFF2-40B4-BE49-F238E27FC236}">
                  <a16:creationId xmlns="" xmlns:a16="http://schemas.microsoft.com/office/drawing/2014/main" id="{93CA36F1-F233-474F-9F63-766E24F01ED1}"/>
                </a:ext>
              </a:extLst>
            </p:cNvPr>
            <p:cNvSpPr>
              <a:spLocks noChangeArrowheads="1"/>
            </p:cNvSpPr>
            <p:nvPr/>
          </p:nvSpPr>
          <p:spPr bwMode="auto">
            <a:xfrm>
              <a:off x="4564980" y="3637102"/>
              <a:ext cx="1728400" cy="271413"/>
            </a:xfrm>
            <a:prstGeom prst="roundRect">
              <a:avLst>
                <a:gd name="adj" fmla="val 0"/>
              </a:avLst>
            </a:prstGeom>
            <a:solidFill>
              <a:schemeClr val="bg1"/>
            </a:solidFill>
            <a:ln>
              <a:noFill/>
            </a:ln>
            <a:effectLst/>
            <a:extLst/>
          </p:spPr>
          <p:txBody>
            <a:bodyPr wrap="square" lIns="0" tIns="0" rIns="0" bIns="0">
              <a:spAutoFit/>
            </a:bodyPr>
            <a:lstStyle/>
            <a:p>
              <a:pPr algn="ctr"/>
              <a:r>
                <a:rPr lang="en-US" altLang="ja-JP" sz="2000" dirty="0" smtClean="0">
                  <a:solidFill>
                    <a:srgbClr val="0071BC"/>
                  </a:solidFill>
                  <a:uFill>
                    <a:solidFill>
                      <a:srgbClr val="0071BC"/>
                    </a:solidFill>
                  </a:uFill>
                </a:rPr>
                <a:t>Objective func</a:t>
              </a:r>
              <a:r>
                <a:rPr lang="en-US" altLang="ja-JP" sz="2000" dirty="0">
                  <a:solidFill>
                    <a:srgbClr val="0071BC"/>
                  </a:solidFill>
                  <a:uFill>
                    <a:solidFill>
                      <a:srgbClr val="0071BC"/>
                    </a:solidFill>
                  </a:uFill>
                </a:rPr>
                <a:t>tion</a:t>
              </a:r>
              <a:endParaRPr lang="ja-JP" altLang="en-US" sz="2000" dirty="0">
                <a:solidFill>
                  <a:srgbClr val="0071BC"/>
                </a:solidFill>
                <a:uFill>
                  <a:solidFill>
                    <a:srgbClr val="0071BC"/>
                  </a:solidFill>
                </a:uFill>
                <a:latin typeface="+mj-lt"/>
              </a:endParaRPr>
            </a:p>
          </p:txBody>
        </p:sp>
      </p:grpSp>
      <p:pic>
        <p:nvPicPr>
          <p:cNvPr id="33" name="図 3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685148" y="2914853"/>
            <a:ext cx="2460691" cy="268261"/>
          </a:xfrm>
          <a:prstGeom prst="rect">
            <a:avLst/>
          </a:prstGeom>
          <a:noFill/>
          <a:ln>
            <a:noFill/>
          </a:ln>
        </p:spPr>
      </p:pic>
      <p:sp>
        <p:nvSpPr>
          <p:cNvPr id="34" name="テキスト ボックス 33">
            <a:extLst>
              <a:ext uri="{FF2B5EF4-FFF2-40B4-BE49-F238E27FC236}">
                <a16:creationId xmlns="" xmlns:a16="http://schemas.microsoft.com/office/drawing/2014/main" id="{78FA7D56-8B40-4C33-A8F4-6AC070EF51CC}"/>
              </a:ext>
            </a:extLst>
          </p:cNvPr>
          <p:cNvSpPr txBox="1"/>
          <p:nvPr/>
        </p:nvSpPr>
        <p:spPr>
          <a:xfrm>
            <a:off x="384810" y="6263498"/>
            <a:ext cx="7698017" cy="461665"/>
          </a:xfrm>
          <a:prstGeom prst="rect">
            <a:avLst/>
          </a:prstGeom>
          <a:noFill/>
          <a:ln>
            <a:solidFill>
              <a:srgbClr val="0070C0"/>
            </a:solidFill>
          </a:ln>
        </p:spPr>
        <p:txBody>
          <a:bodyPr wrap="square" rtlCol="0">
            <a:spAutoFit/>
          </a:bodyPr>
          <a:lstStyle/>
          <a:p>
            <a:pPr algn="ctr">
              <a:buClr>
                <a:srgbClr val="0070C0"/>
              </a:buClr>
            </a:pPr>
            <a:r>
              <a:rPr lang="en-US" altLang="ja-JP" sz="2400" dirty="0" smtClean="0">
                <a:solidFill>
                  <a:srgbClr val="0070C0"/>
                </a:solidFill>
              </a:rPr>
              <a:t>We evaluate longevity risk quantitatively using LPM(1).</a:t>
            </a:r>
            <a:endParaRPr kumimoji="1" lang="ja-JP" altLang="en-US" sz="2400" dirty="0">
              <a:solidFill>
                <a:srgbClr val="0070C0"/>
              </a:solidFill>
            </a:endParaRPr>
          </a:p>
        </p:txBody>
      </p:sp>
      <p:pic>
        <p:nvPicPr>
          <p:cNvPr id="14343" name="図 14342"/>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6806579" y="2556474"/>
            <a:ext cx="2876494" cy="1274244"/>
          </a:xfrm>
          <a:prstGeom prst="rect">
            <a:avLst/>
          </a:prstGeom>
          <a:noFill/>
          <a:ln>
            <a:noFill/>
          </a:ln>
        </p:spPr>
      </p:pic>
      <p:sp>
        <p:nvSpPr>
          <p:cNvPr id="37" name="正方形/長方形 36"/>
          <p:cNvSpPr/>
          <p:nvPr/>
        </p:nvSpPr>
        <p:spPr>
          <a:xfrm>
            <a:off x="6634976" y="2450928"/>
            <a:ext cx="3175774" cy="1492427"/>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テキスト ボックス 38"/>
          <p:cNvSpPr txBox="1"/>
          <p:nvPr/>
        </p:nvSpPr>
        <p:spPr>
          <a:xfrm>
            <a:off x="3441322" y="3183114"/>
            <a:ext cx="711862" cy="307777"/>
          </a:xfrm>
          <a:prstGeom prst="rect">
            <a:avLst/>
          </a:prstGeom>
          <a:noFill/>
        </p:spPr>
        <p:txBody>
          <a:bodyPr wrap="none" rtlCol="0">
            <a:spAutoFit/>
          </a:bodyPr>
          <a:lstStyle/>
          <a:p>
            <a:r>
              <a:rPr lang="en-US" altLang="ja-JP" sz="1400" dirty="0" smtClean="0">
                <a:solidFill>
                  <a:srgbClr val="FF0000"/>
                </a:solidFill>
              </a:rPr>
              <a:t>Wealth</a:t>
            </a:r>
            <a:endParaRPr kumimoji="1" lang="ja-JP" altLang="en-US" sz="1400" dirty="0">
              <a:solidFill>
                <a:srgbClr val="FF0000"/>
              </a:solidFill>
            </a:endParaRPr>
          </a:p>
        </p:txBody>
      </p:sp>
      <p:sp>
        <p:nvSpPr>
          <p:cNvPr id="40" name="テキスト ボックス 39"/>
          <p:cNvSpPr txBox="1"/>
          <p:nvPr/>
        </p:nvSpPr>
        <p:spPr>
          <a:xfrm>
            <a:off x="4077732" y="3201964"/>
            <a:ext cx="799899" cy="307777"/>
          </a:xfrm>
          <a:prstGeom prst="rect">
            <a:avLst/>
          </a:prstGeom>
          <a:noFill/>
        </p:spPr>
        <p:txBody>
          <a:bodyPr wrap="none" rtlCol="0">
            <a:spAutoFit/>
          </a:bodyPr>
          <a:lstStyle/>
          <a:p>
            <a:r>
              <a:rPr lang="en-US" altLang="ja-JP" sz="1400" dirty="0" smtClean="0">
                <a:solidFill>
                  <a:srgbClr val="FF0000"/>
                </a:solidFill>
              </a:rPr>
              <a:t>Shortfall</a:t>
            </a:r>
            <a:endParaRPr kumimoji="1" lang="ja-JP" altLang="en-US" sz="1400" dirty="0">
              <a:solidFill>
                <a:srgbClr val="FF0000"/>
              </a:solidFill>
            </a:endParaRPr>
          </a:p>
        </p:txBody>
      </p:sp>
      <p:pic>
        <p:nvPicPr>
          <p:cNvPr id="2" name="録音されたサウンド">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9566845" y="60326"/>
            <a:ext cx="283712" cy="283712"/>
          </a:xfrm>
          <a:prstGeom prst="rect">
            <a:avLst/>
          </a:prstGeom>
        </p:spPr>
      </p:pic>
    </p:spTree>
    <p:extLst>
      <p:ext uri="{BB962C8B-B14F-4D97-AF65-F5344CB8AC3E}">
        <p14:creationId xmlns:p14="http://schemas.microsoft.com/office/powerpoint/2010/main" val="2785772117"/>
      </p:ext>
    </p:extLst>
  </p:cSld>
  <p:clrMapOvr>
    <a:masterClrMapping/>
  </p:clrMapOvr>
  <mc:AlternateContent xmlns:mc="http://schemas.openxmlformats.org/markup-compatibility/2006" xmlns:p14="http://schemas.microsoft.com/office/powerpoint/2010/main">
    <mc:Choice Requires="p14">
      <p:transition spd="slow" p14:dur="2000" advTm="33000"/>
    </mc:Choice>
    <mc:Fallback xmlns="">
      <p:transition spd="slow"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0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2800" dirty="0"/>
              <a:t>4.</a:t>
            </a:r>
            <a:r>
              <a:rPr lang="ja-JP" altLang="en-US" sz="2800" dirty="0"/>
              <a:t> </a:t>
            </a:r>
            <a:r>
              <a:rPr lang="en-US" altLang="ja-JP" sz="2800" dirty="0" smtClean="0"/>
              <a:t>Optimization model</a:t>
            </a:r>
            <a:r>
              <a:rPr lang="ja-JP" altLang="en-US" sz="2800" dirty="0"/>
              <a:t> </a:t>
            </a:r>
            <a:r>
              <a:rPr lang="en-US" altLang="ja-JP" sz="2800" dirty="0" smtClean="0"/>
              <a:t>(2): Formulation</a:t>
            </a:r>
            <a:endParaRPr lang="ja-JP" altLang="en-US" sz="2800" dirty="0" smtClean="0">
              <a:latin typeface="+mn-lt"/>
            </a:endParaRPr>
          </a:p>
        </p:txBody>
      </p:sp>
      <p:pic>
        <p:nvPicPr>
          <p:cNvPr id="20" name="図 1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58968" y="1007274"/>
            <a:ext cx="4928174" cy="5767601"/>
          </a:xfrm>
          <a:prstGeom prst="rect">
            <a:avLst/>
          </a:prstGeom>
          <a:noFill/>
          <a:ln>
            <a:noFill/>
          </a:ln>
        </p:spPr>
      </p:pic>
      <p:pic>
        <p:nvPicPr>
          <p:cNvPr id="14345" name="図 1434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458690" y="1083474"/>
            <a:ext cx="4244109" cy="5412628"/>
          </a:xfrm>
          <a:prstGeom prst="rect">
            <a:avLst/>
          </a:prstGeom>
          <a:solidFill>
            <a:schemeClr val="bg1"/>
          </a:solidFill>
          <a:ln>
            <a:noFill/>
          </a:ln>
        </p:spPr>
      </p:pic>
      <p:cxnSp>
        <p:nvCxnSpPr>
          <p:cNvPr id="14341" name="直線コネクタ 14340"/>
          <p:cNvCxnSpPr/>
          <p:nvPr/>
        </p:nvCxnSpPr>
        <p:spPr>
          <a:xfrm>
            <a:off x="5334000" y="1007275"/>
            <a:ext cx="0" cy="585072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17</a:t>
            </a:fld>
            <a:endParaRPr lang="ja-JP" altLang="en-US" dirty="0">
              <a:solidFill>
                <a:srgbClr val="4F81BD">
                  <a:lumMod val="75000"/>
                </a:srgbClr>
              </a:solidFill>
            </a:endParaRPr>
          </a:p>
        </p:txBody>
      </p:sp>
      <p:sp>
        <p:nvSpPr>
          <p:cNvPr id="7" name="テキスト ボックス 6"/>
          <p:cNvSpPr txBox="1"/>
          <p:nvPr/>
        </p:nvSpPr>
        <p:spPr>
          <a:xfrm>
            <a:off x="2552321" y="6496444"/>
            <a:ext cx="1494746" cy="338554"/>
          </a:xfrm>
          <a:prstGeom prst="rect">
            <a:avLst/>
          </a:prstGeom>
          <a:noFill/>
        </p:spPr>
        <p:txBody>
          <a:bodyPr wrap="square" rtlCol="0">
            <a:spAutoFit/>
          </a:bodyPr>
          <a:lstStyle/>
          <a:p>
            <a:r>
              <a:rPr lang="en-US" altLang="ja-JP" sz="1600" dirty="0" smtClean="0">
                <a:solidFill>
                  <a:srgbClr val="FF0000"/>
                </a:solidFill>
              </a:rPr>
              <a:t>Net </a:t>
            </a:r>
            <a:r>
              <a:rPr lang="en-US" altLang="ja-JP" sz="1600" dirty="0" err="1" smtClean="0">
                <a:solidFill>
                  <a:srgbClr val="FF0000"/>
                </a:solidFill>
              </a:rPr>
              <a:t>cashflow</a:t>
            </a:r>
            <a:endParaRPr kumimoji="1" lang="ja-JP" altLang="en-US" sz="1600" dirty="0">
              <a:solidFill>
                <a:srgbClr val="FF0000"/>
              </a:solidFill>
            </a:endParaRPr>
          </a:p>
        </p:txBody>
      </p:sp>
      <p:sp>
        <p:nvSpPr>
          <p:cNvPr id="8" name="テキスト ボックス 7"/>
          <p:cNvSpPr txBox="1"/>
          <p:nvPr/>
        </p:nvSpPr>
        <p:spPr>
          <a:xfrm>
            <a:off x="2950255" y="6166357"/>
            <a:ext cx="1494746" cy="338554"/>
          </a:xfrm>
          <a:prstGeom prst="rect">
            <a:avLst/>
          </a:prstGeom>
          <a:noFill/>
        </p:spPr>
        <p:txBody>
          <a:bodyPr wrap="square" rtlCol="0">
            <a:spAutoFit/>
          </a:bodyPr>
          <a:lstStyle/>
          <a:p>
            <a:r>
              <a:rPr lang="en-US" altLang="ja-JP" sz="1600" dirty="0">
                <a:solidFill>
                  <a:srgbClr val="FF0000"/>
                </a:solidFill>
              </a:rPr>
              <a:t>C</a:t>
            </a:r>
            <a:r>
              <a:rPr lang="en-US" altLang="ja-JP" sz="1600" dirty="0" smtClean="0">
                <a:solidFill>
                  <a:srgbClr val="FF0000"/>
                </a:solidFill>
              </a:rPr>
              <a:t>ash</a:t>
            </a:r>
            <a:r>
              <a:rPr lang="ja-JP" altLang="en-US" sz="1600" dirty="0" smtClean="0">
                <a:solidFill>
                  <a:srgbClr val="FF0000"/>
                </a:solidFill>
              </a:rPr>
              <a:t> </a:t>
            </a:r>
            <a:r>
              <a:rPr lang="en-US" altLang="ja-JP" sz="1600" dirty="0" smtClean="0">
                <a:solidFill>
                  <a:srgbClr val="FF0000"/>
                </a:solidFill>
              </a:rPr>
              <a:t>inflow (+)</a:t>
            </a:r>
            <a:endParaRPr kumimoji="1" lang="ja-JP" altLang="en-US" sz="1600" dirty="0">
              <a:solidFill>
                <a:srgbClr val="FF0000"/>
              </a:solidFill>
            </a:endParaRPr>
          </a:p>
        </p:txBody>
      </p:sp>
      <p:sp>
        <p:nvSpPr>
          <p:cNvPr id="9" name="テキスト ボックス 8"/>
          <p:cNvSpPr txBox="1"/>
          <p:nvPr/>
        </p:nvSpPr>
        <p:spPr>
          <a:xfrm>
            <a:off x="2958719" y="5703598"/>
            <a:ext cx="1604814" cy="338554"/>
          </a:xfrm>
          <a:prstGeom prst="rect">
            <a:avLst/>
          </a:prstGeom>
          <a:noFill/>
        </p:spPr>
        <p:txBody>
          <a:bodyPr wrap="square" rtlCol="0">
            <a:spAutoFit/>
          </a:bodyPr>
          <a:lstStyle/>
          <a:p>
            <a:r>
              <a:rPr lang="en-US" altLang="ja-JP" sz="1600" dirty="0">
                <a:solidFill>
                  <a:srgbClr val="FF0000"/>
                </a:solidFill>
              </a:rPr>
              <a:t>C</a:t>
            </a:r>
            <a:r>
              <a:rPr lang="en-US" altLang="ja-JP" sz="1600" dirty="0" smtClean="0">
                <a:solidFill>
                  <a:srgbClr val="FF0000"/>
                </a:solidFill>
              </a:rPr>
              <a:t>ash</a:t>
            </a:r>
            <a:r>
              <a:rPr lang="ja-JP" altLang="en-US" sz="1600" dirty="0" smtClean="0">
                <a:solidFill>
                  <a:srgbClr val="FF0000"/>
                </a:solidFill>
              </a:rPr>
              <a:t> </a:t>
            </a:r>
            <a:r>
              <a:rPr lang="en-US" altLang="ja-JP" sz="1600" dirty="0" smtClean="0">
                <a:solidFill>
                  <a:srgbClr val="FF0000"/>
                </a:solidFill>
              </a:rPr>
              <a:t>outflow (-)</a:t>
            </a:r>
            <a:endParaRPr kumimoji="1" lang="ja-JP" altLang="en-US" sz="1600" dirty="0">
              <a:solidFill>
                <a:srgbClr val="FF0000"/>
              </a:solidFill>
            </a:endParaRPr>
          </a:p>
        </p:txBody>
      </p:sp>
      <p:sp>
        <p:nvSpPr>
          <p:cNvPr id="10" name="テキスト ボックス 9"/>
          <p:cNvSpPr txBox="1"/>
          <p:nvPr/>
        </p:nvSpPr>
        <p:spPr>
          <a:xfrm>
            <a:off x="2623054" y="3955102"/>
            <a:ext cx="2634745" cy="338554"/>
          </a:xfrm>
          <a:prstGeom prst="rect">
            <a:avLst/>
          </a:prstGeom>
          <a:noFill/>
        </p:spPr>
        <p:txBody>
          <a:bodyPr wrap="square" rtlCol="0">
            <a:spAutoFit/>
          </a:bodyPr>
          <a:lstStyle/>
          <a:p>
            <a:r>
              <a:rPr lang="en-US" altLang="ja-JP" sz="1600" smtClean="0">
                <a:solidFill>
                  <a:srgbClr val="FF0000"/>
                </a:solidFill>
              </a:rPr>
              <a:t>Private pension: (-)out, (+) in</a:t>
            </a:r>
            <a:endParaRPr kumimoji="1" lang="ja-JP" altLang="en-US" sz="1600" dirty="0">
              <a:solidFill>
                <a:srgbClr val="FF0000"/>
              </a:solidFill>
            </a:endParaRPr>
          </a:p>
        </p:txBody>
      </p:sp>
      <p:sp>
        <p:nvSpPr>
          <p:cNvPr id="11" name="テキスト ボックス 10"/>
          <p:cNvSpPr txBox="1"/>
          <p:nvPr/>
        </p:nvSpPr>
        <p:spPr>
          <a:xfrm>
            <a:off x="2614581" y="4573187"/>
            <a:ext cx="2634745" cy="338554"/>
          </a:xfrm>
          <a:prstGeom prst="rect">
            <a:avLst/>
          </a:prstGeom>
          <a:noFill/>
        </p:spPr>
        <p:txBody>
          <a:bodyPr wrap="square" rtlCol="0">
            <a:spAutoFit/>
          </a:bodyPr>
          <a:lstStyle/>
          <a:p>
            <a:r>
              <a:rPr lang="en-US" altLang="ja-JP" sz="1600" dirty="0" smtClean="0">
                <a:solidFill>
                  <a:srgbClr val="FF0000"/>
                </a:solidFill>
              </a:rPr>
              <a:t>Life insurance:  (-)out, (+) in</a:t>
            </a:r>
            <a:endParaRPr kumimoji="1" lang="ja-JP" altLang="en-US" sz="1600" dirty="0">
              <a:solidFill>
                <a:srgbClr val="FF0000"/>
              </a:solidFill>
            </a:endParaRPr>
          </a:p>
        </p:txBody>
      </p:sp>
      <p:sp>
        <p:nvSpPr>
          <p:cNvPr id="4" name="正方形/長方形 3"/>
          <p:cNvSpPr/>
          <p:nvPr/>
        </p:nvSpPr>
        <p:spPr>
          <a:xfrm>
            <a:off x="508000" y="4021667"/>
            <a:ext cx="4665128" cy="543053"/>
          </a:xfrm>
          <a:prstGeom prst="rect">
            <a:avLst/>
          </a:prstGeom>
          <a:noFill/>
          <a:ln w="95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5" name="正方形/長方形 14"/>
          <p:cNvSpPr/>
          <p:nvPr/>
        </p:nvSpPr>
        <p:spPr>
          <a:xfrm>
            <a:off x="516461" y="4615522"/>
            <a:ext cx="4656667" cy="921678"/>
          </a:xfrm>
          <a:prstGeom prst="rect">
            <a:avLst/>
          </a:prstGeom>
          <a:noFill/>
          <a:ln w="95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6" name="正方形/長方形 15"/>
          <p:cNvSpPr/>
          <p:nvPr/>
        </p:nvSpPr>
        <p:spPr>
          <a:xfrm>
            <a:off x="508000" y="5588002"/>
            <a:ext cx="4656667" cy="541865"/>
          </a:xfrm>
          <a:prstGeom prst="rect">
            <a:avLst/>
          </a:prstGeom>
          <a:noFill/>
          <a:ln w="95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7" name="正方形/長方形 16"/>
          <p:cNvSpPr/>
          <p:nvPr/>
        </p:nvSpPr>
        <p:spPr>
          <a:xfrm>
            <a:off x="516462" y="6191591"/>
            <a:ext cx="4648206" cy="304511"/>
          </a:xfrm>
          <a:prstGeom prst="rect">
            <a:avLst/>
          </a:prstGeom>
          <a:noFill/>
          <a:ln w="95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8" name="正方形/長方形 17"/>
          <p:cNvSpPr/>
          <p:nvPr/>
        </p:nvSpPr>
        <p:spPr>
          <a:xfrm>
            <a:off x="516462" y="6540948"/>
            <a:ext cx="4648205" cy="233927"/>
          </a:xfrm>
          <a:prstGeom prst="rect">
            <a:avLst/>
          </a:prstGeom>
          <a:noFill/>
          <a:ln w="95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sp>
        <p:nvSpPr>
          <p:cNvPr id="19" name="テキスト ボックス 18"/>
          <p:cNvSpPr txBox="1"/>
          <p:nvPr/>
        </p:nvSpPr>
        <p:spPr>
          <a:xfrm>
            <a:off x="2990279" y="3121264"/>
            <a:ext cx="1767987" cy="338554"/>
          </a:xfrm>
          <a:prstGeom prst="rect">
            <a:avLst/>
          </a:prstGeom>
          <a:noFill/>
        </p:spPr>
        <p:txBody>
          <a:bodyPr wrap="square" rtlCol="0">
            <a:spAutoFit/>
          </a:bodyPr>
          <a:lstStyle/>
          <a:p>
            <a:r>
              <a:rPr lang="en-US" altLang="ja-JP" sz="1600" dirty="0" smtClean="0">
                <a:solidFill>
                  <a:srgbClr val="FF0000"/>
                </a:solidFill>
              </a:rPr>
              <a:t>Const. for LPM(1)</a:t>
            </a:r>
            <a:endParaRPr kumimoji="1" lang="ja-JP" altLang="en-US" sz="1600" dirty="0">
              <a:solidFill>
                <a:srgbClr val="FF0000"/>
              </a:solidFill>
            </a:endParaRPr>
          </a:p>
        </p:txBody>
      </p:sp>
      <p:sp>
        <p:nvSpPr>
          <p:cNvPr id="21" name="テキスト ボックス 20"/>
          <p:cNvSpPr txBox="1"/>
          <p:nvPr/>
        </p:nvSpPr>
        <p:spPr>
          <a:xfrm>
            <a:off x="2885599" y="1122872"/>
            <a:ext cx="1767987" cy="338554"/>
          </a:xfrm>
          <a:prstGeom prst="rect">
            <a:avLst/>
          </a:prstGeom>
          <a:noFill/>
        </p:spPr>
        <p:txBody>
          <a:bodyPr wrap="square" rtlCol="0">
            <a:spAutoFit/>
          </a:bodyPr>
          <a:lstStyle/>
          <a:p>
            <a:r>
              <a:rPr lang="en-US" altLang="ja-JP" sz="1600" dirty="0" smtClean="0">
                <a:solidFill>
                  <a:srgbClr val="FF0000"/>
                </a:solidFill>
              </a:rPr>
              <a:t>Average LPM(1)</a:t>
            </a:r>
            <a:endParaRPr kumimoji="1" lang="ja-JP" altLang="en-US" sz="1600" dirty="0">
              <a:solidFill>
                <a:srgbClr val="FF0000"/>
              </a:solidFill>
            </a:endParaRPr>
          </a:p>
        </p:txBody>
      </p:sp>
      <p:sp>
        <p:nvSpPr>
          <p:cNvPr id="22" name="テキスト ボックス 21"/>
          <p:cNvSpPr txBox="1"/>
          <p:nvPr/>
        </p:nvSpPr>
        <p:spPr>
          <a:xfrm>
            <a:off x="2052406" y="3531336"/>
            <a:ext cx="2316395" cy="338554"/>
          </a:xfrm>
          <a:prstGeom prst="rect">
            <a:avLst/>
          </a:prstGeom>
          <a:noFill/>
        </p:spPr>
        <p:txBody>
          <a:bodyPr wrap="square" rtlCol="0">
            <a:spAutoFit/>
          </a:bodyPr>
          <a:lstStyle/>
          <a:p>
            <a:r>
              <a:rPr lang="en-US" altLang="ja-JP" sz="1600" dirty="0">
                <a:solidFill>
                  <a:srgbClr val="FF0000"/>
                </a:solidFill>
              </a:rPr>
              <a:t>Non-negative </a:t>
            </a:r>
            <a:r>
              <a:rPr lang="en-US" altLang="ja-JP" sz="1600" dirty="0" smtClean="0">
                <a:solidFill>
                  <a:srgbClr val="FF0000"/>
                </a:solidFill>
              </a:rPr>
              <a:t>constrains</a:t>
            </a:r>
            <a:endParaRPr kumimoji="1" lang="ja-JP" altLang="en-US" sz="1600" dirty="0">
              <a:solidFill>
                <a:srgbClr val="FF0000"/>
              </a:solidFill>
            </a:endParaRPr>
          </a:p>
        </p:txBody>
      </p:sp>
      <p:pic>
        <p:nvPicPr>
          <p:cNvPr id="2" name="録音された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702799" y="33073"/>
            <a:ext cx="203201" cy="203201"/>
          </a:xfrm>
          <a:prstGeom prst="rect">
            <a:avLst/>
          </a:prstGeom>
        </p:spPr>
      </p:pic>
    </p:spTree>
    <p:extLst>
      <p:ext uri="{BB962C8B-B14F-4D97-AF65-F5344CB8AC3E}">
        <p14:creationId xmlns:p14="http://schemas.microsoft.com/office/powerpoint/2010/main" val="1878528834"/>
      </p:ext>
    </p:extLst>
  </p:cSld>
  <p:clrMapOvr>
    <a:masterClrMapping/>
  </p:clrMapOvr>
  <mc:AlternateContent xmlns:mc="http://schemas.openxmlformats.org/markup-compatibility/2006" xmlns:p14="http://schemas.microsoft.com/office/powerpoint/2010/main">
    <mc:Choice Requires="p14">
      <p:transition spd="slow" p14:dur="2000" advTm="35000"/>
    </mc:Choice>
    <mc:Fallback xmlns="">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4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2800" dirty="0">
                <a:latin typeface="+mn-lt"/>
              </a:rPr>
              <a:t>5</a:t>
            </a:r>
            <a:r>
              <a:rPr lang="en-US" altLang="ja-JP" sz="2800" dirty="0" smtClean="0">
                <a:latin typeface="+mn-lt"/>
              </a:rPr>
              <a:t>. </a:t>
            </a:r>
            <a:r>
              <a:rPr lang="en-US" altLang="ja-JP" sz="2800" dirty="0">
                <a:latin typeface="+mn-lt"/>
              </a:rPr>
              <a:t>Numerical </a:t>
            </a:r>
            <a:r>
              <a:rPr lang="en-US" altLang="ja-JP" sz="2800" dirty="0" smtClean="0">
                <a:latin typeface="+mn-lt"/>
              </a:rPr>
              <a:t>Analysis (1-1): Household Setting</a:t>
            </a:r>
            <a:endParaRPr lang="ja-JP" altLang="en-US" sz="28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18</a:t>
            </a:fld>
            <a:endParaRPr lang="ja-JP" altLang="en-US" dirty="0">
              <a:solidFill>
                <a:srgbClr val="4F81BD">
                  <a:lumMod val="75000"/>
                </a:srgbClr>
              </a:solidFill>
            </a:endParaRPr>
          </a:p>
        </p:txBody>
      </p:sp>
      <p:graphicFrame>
        <p:nvGraphicFramePr>
          <p:cNvPr id="4" name="表 3"/>
          <p:cNvGraphicFramePr>
            <a:graphicFrameLocks noGrp="1"/>
          </p:cNvGraphicFramePr>
          <p:nvPr>
            <p:extLst>
              <p:ext uri="{D42A27DB-BD31-4B8C-83A1-F6EECF244321}">
                <p14:modId xmlns:p14="http://schemas.microsoft.com/office/powerpoint/2010/main" val="1710756999"/>
              </p:ext>
            </p:extLst>
          </p:nvPr>
        </p:nvGraphicFramePr>
        <p:xfrm>
          <a:off x="272480" y="1380169"/>
          <a:ext cx="4175692" cy="4329260"/>
        </p:xfrm>
        <a:graphic>
          <a:graphicData uri="http://schemas.openxmlformats.org/drawingml/2006/table">
            <a:tbl>
              <a:tblPr firstRow="1" bandRow="1">
                <a:tableStyleId>{69012ECD-51FC-41F1-AA8D-1B2483CD663E}</a:tableStyleId>
              </a:tblPr>
              <a:tblGrid>
                <a:gridCol w="1693887">
                  <a:extLst>
                    <a:ext uri="{9D8B030D-6E8A-4147-A177-3AD203B41FA5}">
                      <a16:colId xmlns="" xmlns:a16="http://schemas.microsoft.com/office/drawing/2014/main" xmlns:a14="http://schemas.microsoft.com/office/drawing/2010/main" xmlns:mc="http://schemas.openxmlformats.org/markup-compatibility/2006" val="20000"/>
                    </a:ext>
                  </a:extLst>
                </a:gridCol>
                <a:gridCol w="1341230">
                  <a:extLst>
                    <a:ext uri="{9D8B030D-6E8A-4147-A177-3AD203B41FA5}">
                      <a16:colId xmlns="" xmlns:a16="http://schemas.microsoft.com/office/drawing/2014/main" xmlns:a14="http://schemas.microsoft.com/office/drawing/2010/main" xmlns:mc="http://schemas.openxmlformats.org/markup-compatibility/2006" val="20001"/>
                    </a:ext>
                  </a:extLst>
                </a:gridCol>
                <a:gridCol w="1140575">
                  <a:extLst>
                    <a:ext uri="{9D8B030D-6E8A-4147-A177-3AD203B41FA5}">
                      <a16:colId xmlns="" xmlns:a16="http://schemas.microsoft.com/office/drawing/2014/main" xmlns:a14="http://schemas.microsoft.com/office/drawing/2010/main" xmlns:mc="http://schemas.openxmlformats.org/markup-compatibility/2006" val="20002"/>
                    </a:ext>
                  </a:extLst>
                </a:gridCol>
              </a:tblGrid>
              <a:tr h="277519">
                <a:tc gridSpan="2">
                  <a:txBody>
                    <a:bodyPr/>
                    <a:lstStyle/>
                    <a:p>
                      <a:pPr algn="ctr"/>
                      <a:r>
                        <a:rPr kumimoji="1" lang="en-US" altLang="ja-JP" sz="1600" dirty="0" smtClean="0"/>
                        <a:t>Parameter</a:t>
                      </a:r>
                      <a:endParaRPr kumimoji="1" lang="ja-JP" altLang="en-US" sz="1600" dirty="0"/>
                    </a:p>
                  </a:txBody>
                  <a:tcPr marT="0" marB="0" anchor="ctr"/>
                </a:tc>
                <a:tc hMerge="1">
                  <a:txBody>
                    <a:bodyPr/>
                    <a:lstStyle/>
                    <a:p>
                      <a:endParaRPr kumimoji="1" lang="ja-JP" altLang="en-US"/>
                    </a:p>
                  </a:txBody>
                  <a:tcPr/>
                </a:tc>
                <a:tc>
                  <a:txBody>
                    <a:bodyPr/>
                    <a:lstStyle/>
                    <a:p>
                      <a:pPr algn="ctr"/>
                      <a:r>
                        <a:rPr kumimoji="1" lang="en-US" altLang="ja-JP" sz="1600" dirty="0" smtClean="0"/>
                        <a:t>Value</a:t>
                      </a:r>
                      <a:endParaRPr kumimoji="1" lang="ja-JP" altLang="en-US" sz="1600" dirty="0"/>
                    </a:p>
                  </a:txBody>
                  <a:tcPr marT="0" marB="0" anchor="ctr"/>
                </a:tc>
                <a:extLst>
                  <a:ext uri="{0D108BD9-81ED-4DB2-BD59-A6C34878D82A}">
                    <a16:rowId xmlns="" xmlns:a16="http://schemas.microsoft.com/office/drawing/2014/main" xmlns:a14="http://schemas.microsoft.com/office/drawing/2010/main" xmlns:mc="http://schemas.openxmlformats.org/markup-compatibility/2006" val="10000"/>
                  </a:ext>
                </a:extLst>
              </a:tr>
              <a:tr h="27751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Initial wealth (million yen)</a:t>
                      </a:r>
                      <a:endParaRPr kumimoji="1" lang="ja-JP" altLang="en-US" sz="1600" dirty="0" smtClean="0">
                        <a:solidFill>
                          <a:schemeClr val="tx1"/>
                        </a:solidFill>
                      </a:endParaRPr>
                    </a:p>
                  </a:txBody>
                  <a:tcPr marT="0" marB="0" anchor="ctr">
                    <a:lnR w="12700" cap="flat" cmpd="sng" algn="ctr">
                      <a:solidFill>
                        <a:schemeClr val="tx2">
                          <a:lumMod val="20000"/>
                          <a:lumOff val="80000"/>
                        </a:schemeClr>
                      </a:solidFill>
                      <a:prstDash val="solid"/>
                      <a:round/>
                      <a:headEnd type="none" w="med" len="med"/>
                      <a:tailEnd type="none" w="med" len="med"/>
                    </a:lnR>
                    <a:lnB w="12700" cap="flat" cmpd="sng" algn="ctr">
                      <a:solidFill>
                        <a:schemeClr val="tx2">
                          <a:lumMod val="20000"/>
                          <a:lumOff val="80000"/>
                        </a:schemeClr>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600" dirty="0" smtClean="0">
                          <a:solidFill>
                            <a:schemeClr val="tx1"/>
                          </a:solidFill>
                        </a:rPr>
                        <a:t>15.52</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xmlns:mc="http://schemas.openxmlformats.org/markup-compatibility/2006" val="10001"/>
                  </a:ext>
                </a:extLst>
              </a:tr>
              <a:tr h="435296">
                <a:tc rowSpan="2">
                  <a:txBody>
                    <a:bodyPr/>
                    <a:lstStyle/>
                    <a:p>
                      <a:pPr algn="ctr"/>
                      <a:r>
                        <a:rPr kumimoji="1" lang="en-US" altLang="ja-JP" sz="1600" dirty="0" smtClean="0"/>
                        <a:t>old-age basic pension</a:t>
                      </a:r>
                      <a:r>
                        <a:rPr kumimoji="1" lang="ja-JP" altLang="en-US" sz="1600" baseline="0" dirty="0" smtClean="0"/>
                        <a:t> </a:t>
                      </a:r>
                      <a:endParaRPr kumimoji="1" lang="en-US" altLang="ja-JP" sz="1600" baseline="0" dirty="0" smtClean="0"/>
                    </a:p>
                    <a:p>
                      <a:pPr algn="ctr"/>
                      <a:r>
                        <a:rPr kumimoji="1" lang="en-US" altLang="ja-JP" sz="1600" baseline="0" dirty="0" smtClean="0"/>
                        <a:t>(million yen)</a:t>
                      </a:r>
                      <a:endParaRPr kumimoji="1" lang="ja-JP" altLang="en-US" sz="1600" dirty="0"/>
                    </a:p>
                  </a:txBody>
                  <a:tcPr marT="0" marB="0"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householder</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0.78</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xmlns:mc="http://schemas.openxmlformats.org/markup-compatibility/2006" val="10002"/>
                  </a:ext>
                </a:extLst>
              </a:tr>
              <a:tr h="256594">
                <a:tc vMerge="1">
                  <a:txBody>
                    <a:bodyPr/>
                    <a:lstStyle/>
                    <a:p>
                      <a:endParaRPr kumimoji="1" lang="ja-JP" altLang="en-US" dirty="0"/>
                    </a:p>
                  </a:txBody>
                  <a:tcPr/>
                </a:tc>
                <a:tc>
                  <a:txBody>
                    <a:bodyPr/>
                    <a:lstStyle/>
                    <a:p>
                      <a:pPr algn="ctr"/>
                      <a:r>
                        <a:rPr kumimoji="1" lang="en-US" altLang="ja-JP" sz="1600" dirty="0" smtClean="0">
                          <a:solidFill>
                            <a:schemeClr val="tx1"/>
                          </a:solidFill>
                        </a:rPr>
                        <a:t>spouse</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0.78</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xmlns:mc="http://schemas.openxmlformats.org/markup-compatibility/2006" val="10003"/>
                  </a:ext>
                </a:extLst>
              </a:tr>
              <a:tr h="469586">
                <a:tc rowSpan="2">
                  <a:txBody>
                    <a:bodyPr/>
                    <a:lstStyle/>
                    <a:p>
                      <a:pPr algn="ctr"/>
                      <a:r>
                        <a:rPr kumimoji="1" lang="en-US" altLang="ja-JP" sz="1600" dirty="0" smtClean="0"/>
                        <a:t>old-age employee pension </a:t>
                      </a:r>
                    </a:p>
                    <a:p>
                      <a:pPr algn="ctr"/>
                      <a:r>
                        <a:rPr kumimoji="1" lang="en-US" altLang="ja-JP" sz="1600" baseline="0" dirty="0" smtClean="0"/>
                        <a:t>(million yen)</a:t>
                      </a:r>
                      <a:endParaRPr kumimoji="1" lang="ja-JP" altLang="en-US" sz="1600" dirty="0">
                        <a:solidFill>
                          <a:srgbClr val="FF0000"/>
                        </a:solidFill>
                      </a:endParaRPr>
                    </a:p>
                  </a:txBody>
                  <a:tcPr marT="0" marB="0"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householder</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1.22</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xmlns:mc="http://schemas.openxmlformats.org/markup-compatibility/2006" val="10004"/>
                  </a:ext>
                </a:extLst>
              </a:tr>
              <a:tr h="277519">
                <a:tc vMerge="1">
                  <a:txBody>
                    <a:bodyPr/>
                    <a:lstStyle/>
                    <a:p>
                      <a:endParaRPr kumimoji="1" lang="ja-JP" altLang="en-US"/>
                    </a:p>
                  </a:txBody>
                  <a:tcPr/>
                </a:tc>
                <a:tc>
                  <a:txBody>
                    <a:bodyPr/>
                    <a:lstStyle/>
                    <a:p>
                      <a:pPr algn="ctr"/>
                      <a:r>
                        <a:rPr kumimoji="1" lang="en-US" altLang="ja-JP" sz="1600" dirty="0" smtClean="0">
                          <a:solidFill>
                            <a:schemeClr val="tx1"/>
                          </a:solidFill>
                        </a:rPr>
                        <a:t>spouse</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ctr"/>
                      <a:r>
                        <a:rPr kumimoji="1" lang="en-US" altLang="ja-JP" sz="1600" dirty="0">
                          <a:solidFill>
                            <a:schemeClr val="tx1"/>
                          </a:solidFill>
                        </a:rPr>
                        <a:t>0</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xmlns:mc="http://schemas.openxmlformats.org/markup-compatibility/2006" val="10005"/>
                  </a:ext>
                </a:extLst>
              </a:tr>
              <a:tr h="277519">
                <a:tc gridSpan="2">
                  <a:txBody>
                    <a:bodyPr/>
                    <a:lstStyle/>
                    <a:p>
                      <a:pPr algn="ctr"/>
                      <a:r>
                        <a:rPr kumimoji="1" lang="en-US" altLang="ja-JP" sz="1600" dirty="0" smtClean="0">
                          <a:solidFill>
                            <a:schemeClr val="tx1"/>
                          </a:solidFill>
                        </a:rPr>
                        <a:t>Minimum living cost (million yen)</a:t>
                      </a:r>
                      <a:endParaRPr kumimoji="1" lang="ja-JP" altLang="en-US" sz="1600" dirty="0">
                        <a:solidFill>
                          <a:schemeClr val="tx1"/>
                        </a:solidFill>
                      </a:endParaRPr>
                    </a:p>
                  </a:txBody>
                  <a:tcPr marT="0" marB="0"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hMerge="1">
                  <a:txBody>
                    <a:bodyPr/>
                    <a:lstStyle/>
                    <a:p>
                      <a:pPr algn="ctr"/>
                      <a:endParaRPr kumimoji="1" lang="ja-JP" altLang="en-US" sz="1200" dirty="0">
                        <a:solidFill>
                          <a:schemeClr val="tx1"/>
                        </a:solidFill>
                      </a:endParaRPr>
                    </a:p>
                  </a:txBody>
                  <a:tcPr anchor="ctr">
                    <a:lnL w="12700" cap="flat" cmpd="sng" algn="ctr">
                      <a:solidFill>
                        <a:schemeClr val="tx2">
                          <a:lumMod val="20000"/>
                          <a:lumOff val="80000"/>
                        </a:schemeClr>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a:txBody>
                    <a:bodyPr/>
                    <a:lstStyle/>
                    <a:p>
                      <a:pPr algn="ctr"/>
                      <a:r>
                        <a:rPr kumimoji="1" lang="en-US" altLang="ja-JP" sz="1600" dirty="0" smtClean="0">
                          <a:solidFill>
                            <a:schemeClr val="tx1"/>
                          </a:solidFill>
                        </a:rPr>
                        <a:t>2.82</a:t>
                      </a:r>
                      <a:endParaRPr kumimoji="1" lang="en-US" altLang="ja-JP"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xmlns:mc="http://schemas.openxmlformats.org/markup-compatibility/2006" val="10006"/>
                  </a:ext>
                </a:extLst>
              </a:tr>
              <a:tr h="277519">
                <a:tc gridSpan="2">
                  <a:txBody>
                    <a:bodyPr/>
                    <a:lstStyle/>
                    <a:p>
                      <a:pPr algn="ctr"/>
                      <a:r>
                        <a:rPr kumimoji="1" lang="en-US" altLang="ja-JP" sz="1600" dirty="0" smtClean="0">
                          <a:solidFill>
                            <a:schemeClr val="tx1"/>
                          </a:solidFill>
                        </a:rPr>
                        <a:t>Medical expense</a:t>
                      </a:r>
                      <a:endParaRPr kumimoji="1" lang="ja-JP" altLang="en-US" sz="1600" dirty="0">
                        <a:solidFill>
                          <a:schemeClr val="tx1"/>
                        </a:solidFill>
                      </a:endParaRPr>
                    </a:p>
                  </a:txBody>
                  <a:tcPr marT="0" marB="0"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600" dirty="0" smtClean="0">
                          <a:solidFill>
                            <a:schemeClr val="tx1"/>
                          </a:solidFill>
                        </a:rPr>
                        <a:t>Age Dependent </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xmlns:mc="http://schemas.openxmlformats.org/markup-compatibility/2006" val="10007"/>
                  </a:ext>
                </a:extLst>
              </a:tr>
              <a:tr h="277519">
                <a:tc gridSpan="2">
                  <a:txBody>
                    <a:bodyPr/>
                    <a:lstStyle/>
                    <a:p>
                      <a:pPr algn="ctr"/>
                      <a:r>
                        <a:rPr kumimoji="1" lang="en-US" altLang="ja-JP" sz="1600" dirty="0" smtClean="0">
                          <a:solidFill>
                            <a:schemeClr val="tx1"/>
                          </a:solidFill>
                        </a:rPr>
                        <a:t>Number of paths</a:t>
                      </a:r>
                      <a:endParaRPr kumimoji="1" lang="ja-JP" altLang="en-US" sz="1600" dirty="0">
                        <a:solidFill>
                          <a:schemeClr val="tx1"/>
                        </a:solidFill>
                      </a:endParaRPr>
                    </a:p>
                  </a:txBody>
                  <a:tcPr marT="0" marB="0"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hMerge="1">
                  <a:txBody>
                    <a:bodyPr/>
                    <a:lstStyle/>
                    <a:p>
                      <a:pPr algn="ctr"/>
                      <a:endParaRPr kumimoji="1" lang="ja-JP" altLang="en-US" sz="1200" dirty="0"/>
                    </a:p>
                  </a:txBody>
                  <a:tcPr anchor="ctr"/>
                </a:tc>
                <a:tc>
                  <a:txBody>
                    <a:bodyPr/>
                    <a:lstStyle/>
                    <a:p>
                      <a:pPr algn="ctr"/>
                      <a:r>
                        <a:rPr kumimoji="1" lang="en-US" altLang="ja-JP" sz="1600" dirty="0">
                          <a:solidFill>
                            <a:schemeClr val="tx1"/>
                          </a:solidFill>
                        </a:rPr>
                        <a:t>10,000</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xmlns:mc="http://schemas.openxmlformats.org/markup-compatibility/2006" val="10011"/>
                  </a:ext>
                </a:extLst>
              </a:tr>
              <a:tr h="277519">
                <a:tc gridSpan="2">
                  <a:txBody>
                    <a:bodyPr/>
                    <a:lstStyle/>
                    <a:p>
                      <a:pPr algn="ctr"/>
                      <a:r>
                        <a:rPr kumimoji="1" lang="en-US" altLang="ja-JP" sz="1600" dirty="0" smtClean="0">
                          <a:solidFill>
                            <a:schemeClr val="tx1"/>
                          </a:solidFill>
                        </a:rPr>
                        <a:t>Inflation rate</a:t>
                      </a:r>
                      <a:endParaRPr kumimoji="1" lang="ja-JP" altLang="en-US" sz="1600" dirty="0">
                        <a:solidFill>
                          <a:schemeClr val="tx1"/>
                        </a:solidFill>
                      </a:endParaRPr>
                    </a:p>
                  </a:txBody>
                  <a:tcPr marT="0" marB="0"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600" dirty="0">
                          <a:solidFill>
                            <a:schemeClr val="tx1"/>
                          </a:solidFill>
                        </a:rPr>
                        <a:t>0.65%</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xmlns:mc="http://schemas.openxmlformats.org/markup-compatibility/2006" val="10012"/>
                  </a:ext>
                </a:extLst>
              </a:tr>
              <a:tr h="27751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amounts of private pension benefit per unit(million yen)</a:t>
                      </a:r>
                      <a:endParaRPr kumimoji="1" lang="ja-JP" altLang="en-US" sz="1600" dirty="0" smtClean="0">
                        <a:solidFill>
                          <a:schemeClr val="tx1"/>
                        </a:solidFill>
                      </a:endParaRPr>
                    </a:p>
                  </a:txBody>
                  <a:tcPr marT="0" marB="0"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600" dirty="0" smtClean="0">
                          <a:solidFill>
                            <a:schemeClr val="tx1"/>
                          </a:solidFill>
                        </a:rPr>
                        <a:t>0.9</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extLst>
                  <a:ext uri="{0D108BD9-81ED-4DB2-BD59-A6C34878D82A}">
                    <a16:rowId xmlns="" xmlns:a16="http://schemas.microsoft.com/office/drawing/2014/main" xmlns:a14="http://schemas.microsoft.com/office/drawing/2010/main" xmlns:mc="http://schemas.openxmlformats.org/markup-compatibility/2006" val="1086697666"/>
                  </a:ext>
                </a:extLst>
              </a:tr>
              <a:tr h="27751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amounts of life insurance money per unit(million yen)</a:t>
                      </a:r>
                      <a:endParaRPr kumimoji="1" lang="ja-JP" altLang="en-US" sz="1600" dirty="0" smtClean="0">
                        <a:solidFill>
                          <a:schemeClr val="tx1"/>
                        </a:solidFill>
                      </a:endParaRPr>
                    </a:p>
                  </a:txBody>
                  <a:tcPr marT="0" marB="0" anchor="ctr">
                    <a:lnR w="12700" cap="flat" cmpd="sng" algn="ctr">
                      <a:solidFill>
                        <a:schemeClr val="tx2">
                          <a:lumMod val="20000"/>
                          <a:lumOff val="80000"/>
                        </a:schemeClr>
                      </a:solidFill>
                      <a:prstDash val="solid"/>
                      <a:round/>
                      <a:headEnd type="none" w="med" len="med"/>
                      <a:tailEnd type="none" w="med" len="med"/>
                    </a:lnR>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sz="1600" dirty="0" smtClean="0">
                          <a:solidFill>
                            <a:schemeClr val="tx1"/>
                          </a:solidFill>
                        </a:rPr>
                        <a:t>10</a:t>
                      </a:r>
                      <a:endParaRPr kumimoji="1" lang="ja-JP" altLang="en-US" sz="1600" dirty="0">
                        <a:solidFill>
                          <a:schemeClr val="tx1"/>
                        </a:solidFill>
                      </a:endParaRPr>
                    </a:p>
                  </a:txBody>
                  <a:tcPr marT="0" marB="0" anchor="ctr">
                    <a:lnL w="12700" cap="flat" cmpd="sng" algn="ctr">
                      <a:solidFill>
                        <a:schemeClr val="tx2">
                          <a:lumMod val="20000"/>
                          <a:lumOff val="80000"/>
                        </a:schemeClr>
                      </a:solidFill>
                      <a:prstDash val="solid"/>
                      <a:round/>
                      <a:headEnd type="none" w="med" len="med"/>
                      <a:tailEnd type="none" w="med" len="med"/>
                    </a:lnL>
                    <a:lnT w="12700" cap="flat" cmpd="sng" algn="ctr">
                      <a:solidFill>
                        <a:schemeClr val="tx2">
                          <a:lumMod val="20000"/>
                          <a:lumOff val="80000"/>
                        </a:schemeClr>
                      </a:solidFill>
                      <a:prstDash val="solid"/>
                      <a:round/>
                      <a:headEnd type="none" w="med" len="med"/>
                      <a:tailEnd type="none" w="med" len="med"/>
                    </a:lnT>
                    <a:lnB w="12700" cap="flat" cmpd="sng" algn="ctr">
                      <a:solidFill>
                        <a:schemeClr val="tx2">
                          <a:lumMod val="20000"/>
                          <a:lumOff val="80000"/>
                        </a:schemeClr>
                      </a:solidFill>
                      <a:prstDash val="solid"/>
                      <a:round/>
                      <a:headEnd type="none" w="med" len="med"/>
                      <a:tailEnd type="none" w="med" len="med"/>
                    </a:lnB>
                  </a:tcPr>
                </a:tc>
              </a:tr>
            </a:tbl>
          </a:graphicData>
        </a:graphic>
      </p:graphicFrame>
      <p:sp>
        <p:nvSpPr>
          <p:cNvPr id="6" name="テキスト ボックス 5"/>
          <p:cNvSpPr txBox="1"/>
          <p:nvPr/>
        </p:nvSpPr>
        <p:spPr>
          <a:xfrm>
            <a:off x="272486" y="928360"/>
            <a:ext cx="2219582" cy="400110"/>
          </a:xfrm>
          <a:prstGeom prst="rect">
            <a:avLst/>
          </a:prstGeom>
          <a:noFill/>
        </p:spPr>
        <p:txBody>
          <a:bodyPr wrap="none" rtlCol="0">
            <a:spAutoFit/>
          </a:bodyPr>
          <a:lstStyle/>
          <a:p>
            <a:pPr marL="285750" indent="-285750">
              <a:buClr>
                <a:srgbClr val="0070C0"/>
              </a:buClr>
              <a:buFont typeface="Wingdings" panose="05000000000000000000" pitchFamily="2" charset="2"/>
              <a:buChar char="p"/>
            </a:pPr>
            <a:r>
              <a:rPr kumimoji="1" lang="en-US" altLang="ja-JP" sz="2000" dirty="0" smtClean="0">
                <a:solidFill>
                  <a:srgbClr val="0070C0"/>
                </a:solidFill>
              </a:rPr>
              <a:t>Base parameters</a:t>
            </a:r>
            <a:endParaRPr kumimoji="1" lang="ja-JP" altLang="en-US" sz="2000" dirty="0">
              <a:solidFill>
                <a:srgbClr val="0070C0"/>
              </a:solidFill>
            </a:endParaRPr>
          </a:p>
        </p:txBody>
      </p:sp>
      <p:sp>
        <p:nvSpPr>
          <p:cNvPr id="7" name="テキスト ボックス 6"/>
          <p:cNvSpPr txBox="1"/>
          <p:nvPr/>
        </p:nvSpPr>
        <p:spPr>
          <a:xfrm>
            <a:off x="4495799" y="958314"/>
            <a:ext cx="5720692" cy="400110"/>
          </a:xfrm>
          <a:prstGeom prst="rect">
            <a:avLst/>
          </a:prstGeom>
          <a:noFill/>
        </p:spPr>
        <p:txBody>
          <a:bodyPr wrap="square" rtlCol="0">
            <a:spAutoFit/>
          </a:bodyPr>
          <a:lstStyle/>
          <a:p>
            <a:pPr marL="285750" indent="-285750">
              <a:buClr>
                <a:srgbClr val="0070C0"/>
              </a:buClr>
              <a:buFont typeface="Wingdings" panose="05000000000000000000" pitchFamily="2" charset="2"/>
              <a:buChar char="p"/>
            </a:pPr>
            <a:r>
              <a:rPr lang="en-US" altLang="ja-JP" sz="2000" dirty="0" smtClean="0">
                <a:solidFill>
                  <a:srgbClr val="0070C0"/>
                </a:solidFill>
              </a:rPr>
              <a:t>Private pension premiums per unit (million yen)</a:t>
            </a:r>
            <a:endParaRPr kumimoji="1" lang="ja-JP" altLang="en-US" sz="2000" dirty="0"/>
          </a:p>
        </p:txBody>
      </p:sp>
      <p:sp>
        <p:nvSpPr>
          <p:cNvPr id="8" name="テキスト ボックス 7"/>
          <p:cNvSpPr txBox="1"/>
          <p:nvPr/>
        </p:nvSpPr>
        <p:spPr>
          <a:xfrm>
            <a:off x="4572000" y="4137622"/>
            <a:ext cx="5076825" cy="400110"/>
          </a:xfrm>
          <a:prstGeom prst="rect">
            <a:avLst/>
          </a:prstGeom>
          <a:noFill/>
        </p:spPr>
        <p:txBody>
          <a:bodyPr wrap="square" rtlCol="0">
            <a:spAutoFit/>
          </a:bodyPr>
          <a:lstStyle/>
          <a:p>
            <a:pPr marL="285750" indent="-285750">
              <a:buClr>
                <a:srgbClr val="0070C0"/>
              </a:buClr>
              <a:buFont typeface="Wingdings" panose="05000000000000000000" pitchFamily="2" charset="2"/>
              <a:buChar char="p"/>
            </a:pPr>
            <a:r>
              <a:rPr lang="en-US" altLang="ja-JP" sz="2000" dirty="0">
                <a:solidFill>
                  <a:srgbClr val="0070C0"/>
                </a:solidFill>
              </a:rPr>
              <a:t>L</a:t>
            </a:r>
            <a:r>
              <a:rPr lang="en-US" altLang="ja-JP" sz="2000" dirty="0" smtClean="0">
                <a:solidFill>
                  <a:srgbClr val="0070C0"/>
                </a:solidFill>
              </a:rPr>
              <a:t>ife insurance premiums(million yen)</a:t>
            </a:r>
            <a:endParaRPr kumimoji="1" lang="ja-JP" altLang="en-US" sz="1600" dirty="0"/>
          </a:p>
        </p:txBody>
      </p:sp>
      <p:sp>
        <p:nvSpPr>
          <p:cNvPr id="10" name="テキスト ボックス 9">
            <a:extLst>
              <a:ext uri="{FF2B5EF4-FFF2-40B4-BE49-F238E27FC236}">
                <a16:creationId xmlns="" xmlns:a16="http://schemas.microsoft.com/office/drawing/2014/main" id="{815751D4-7495-4905-89BF-FA63C1EE982F}"/>
              </a:ext>
            </a:extLst>
          </p:cNvPr>
          <p:cNvSpPr txBox="1"/>
          <p:nvPr/>
        </p:nvSpPr>
        <p:spPr>
          <a:xfrm>
            <a:off x="131812" y="5903893"/>
            <a:ext cx="4573538" cy="954107"/>
          </a:xfrm>
          <a:prstGeom prst="rect">
            <a:avLst/>
          </a:prstGeom>
          <a:noFill/>
        </p:spPr>
        <p:txBody>
          <a:bodyPr wrap="square" rtlCol="0">
            <a:spAutoFit/>
          </a:bodyPr>
          <a:lstStyle/>
          <a:p>
            <a:pPr marL="285750" indent="-285750">
              <a:buClr>
                <a:srgbClr val="0070C0"/>
              </a:buClr>
              <a:buFont typeface="Wingdings" panose="05000000000000000000" pitchFamily="2" charset="2"/>
              <a:buChar char="p"/>
            </a:pPr>
            <a:r>
              <a:rPr lang="en-US" altLang="ja-JP" sz="2000" dirty="0">
                <a:solidFill>
                  <a:srgbClr val="0070C0"/>
                </a:solidFill>
              </a:rPr>
              <a:t>M</a:t>
            </a:r>
            <a:r>
              <a:rPr lang="en-US" altLang="ja-JP" sz="2000" dirty="0" smtClean="0">
                <a:solidFill>
                  <a:srgbClr val="0070C0"/>
                </a:solidFill>
              </a:rPr>
              <a:t>athematical </a:t>
            </a:r>
            <a:r>
              <a:rPr lang="en-US" altLang="ja-JP" sz="2000" dirty="0">
                <a:solidFill>
                  <a:srgbClr val="0070C0"/>
                </a:solidFill>
              </a:rPr>
              <a:t>programming software</a:t>
            </a:r>
            <a:endParaRPr kumimoji="1" lang="en-US" altLang="ja-JP" sz="2000" dirty="0">
              <a:solidFill>
                <a:srgbClr val="0070C0"/>
              </a:solidFill>
            </a:endParaRPr>
          </a:p>
          <a:p>
            <a:pPr marL="742950" lvl="1" indent="-285750">
              <a:buClr>
                <a:srgbClr val="0070C0"/>
              </a:buClr>
              <a:buFont typeface="Wingdings" panose="05000000000000000000" pitchFamily="2" charset="2"/>
              <a:buChar char="Ø"/>
            </a:pPr>
            <a:r>
              <a:rPr kumimoji="1" lang="en-US" altLang="ja-JP" dirty="0"/>
              <a:t>Numerical Optimizer</a:t>
            </a:r>
            <a:r>
              <a:rPr lang="en-US" altLang="ja-JP" dirty="0"/>
              <a:t> </a:t>
            </a:r>
            <a:r>
              <a:rPr kumimoji="1" lang="en-US" altLang="ja-JP" dirty="0" err="1"/>
              <a:t>Ver</a:t>
            </a:r>
            <a:r>
              <a:rPr kumimoji="1" lang="en-US" altLang="ja-JP" dirty="0"/>
              <a:t> </a:t>
            </a:r>
            <a:r>
              <a:rPr lang="en-US" altLang="ja-JP" dirty="0" smtClean="0"/>
              <a:t>20</a:t>
            </a:r>
            <a:r>
              <a:rPr kumimoji="1" lang="en-US" altLang="ja-JP" dirty="0" smtClean="0"/>
              <a:t>.1.0</a:t>
            </a:r>
          </a:p>
          <a:p>
            <a:pPr lvl="1">
              <a:buClr>
                <a:srgbClr val="0070C0"/>
              </a:buClr>
            </a:pPr>
            <a:r>
              <a:rPr lang="ja-JP" altLang="en-US" dirty="0"/>
              <a:t>　</a:t>
            </a:r>
            <a:r>
              <a:rPr lang="ja-JP" altLang="en-US" dirty="0" smtClean="0"/>
              <a:t>　</a:t>
            </a:r>
            <a:r>
              <a:rPr kumimoji="1" lang="en-US" altLang="ja-JP" dirty="0" smtClean="0"/>
              <a:t> </a:t>
            </a:r>
            <a:r>
              <a:rPr lang="en-US" altLang="ja-JP" dirty="0"/>
              <a:t>(NTT DATA Mathematical System, Inc.)</a:t>
            </a:r>
            <a:endParaRPr kumimoji="1" lang="ja-JP" altLang="en-US" dirty="0"/>
          </a:p>
        </p:txBody>
      </p:sp>
      <p:sp>
        <p:nvSpPr>
          <p:cNvPr id="13" name="テキスト ボックス 12"/>
          <p:cNvSpPr txBox="1"/>
          <p:nvPr/>
        </p:nvSpPr>
        <p:spPr>
          <a:xfrm>
            <a:off x="4705350" y="2551442"/>
            <a:ext cx="4943475" cy="1477328"/>
          </a:xfrm>
          <a:prstGeom prst="rect">
            <a:avLst/>
          </a:prstGeom>
          <a:noFill/>
        </p:spPr>
        <p:txBody>
          <a:bodyPr wrap="square" rtlCol="0">
            <a:spAutoFit/>
          </a:bodyPr>
          <a:lstStyle/>
          <a:p>
            <a:pPr marL="285750" indent="-285750">
              <a:buClr>
                <a:srgbClr val="FF0000"/>
              </a:buClr>
              <a:buFont typeface="Wingdings" panose="05000000000000000000" pitchFamily="2" charset="2"/>
              <a:buChar char="l"/>
            </a:pPr>
            <a:r>
              <a:rPr lang="en-US" altLang="ja-JP" dirty="0" smtClean="0"/>
              <a:t>Virtual </a:t>
            </a:r>
            <a:r>
              <a:rPr lang="en-US" altLang="ja-JP" dirty="0"/>
              <a:t>private pensions </a:t>
            </a:r>
            <a:r>
              <a:rPr lang="en-US" altLang="ja-JP" dirty="0" smtClean="0"/>
              <a:t>are generated, based on  “&amp; </a:t>
            </a:r>
            <a:r>
              <a:rPr lang="en-US" altLang="ja-JP" dirty="0"/>
              <a:t>LIFE individual annuity </a:t>
            </a:r>
            <a:r>
              <a:rPr lang="en-US" altLang="ja-JP" dirty="0" smtClean="0"/>
              <a:t>insurance”, </a:t>
            </a:r>
            <a:r>
              <a:rPr lang="en-US" altLang="ja-JP" dirty="0"/>
              <a:t>life annuity with 10-year guaranteed </a:t>
            </a:r>
            <a:r>
              <a:rPr lang="en-US" altLang="ja-JP" dirty="0" smtClean="0"/>
              <a:t>period (Mitsui </a:t>
            </a:r>
            <a:r>
              <a:rPr lang="en-US" altLang="ja-JP" dirty="0"/>
              <a:t>Sumitomo </a:t>
            </a:r>
            <a:r>
              <a:rPr lang="en-US" altLang="ja-JP" dirty="0" err="1"/>
              <a:t>Aioi</a:t>
            </a:r>
            <a:r>
              <a:rPr lang="en-US" altLang="ja-JP" dirty="0"/>
              <a:t> Life Insurance Company, </a:t>
            </a:r>
            <a:r>
              <a:rPr lang="en-US" altLang="ja-JP" dirty="0" smtClean="0"/>
              <a:t>Limited, </a:t>
            </a:r>
            <a:r>
              <a:rPr lang="en-US" altLang="ja-JP" dirty="0"/>
              <a:t>and </a:t>
            </a:r>
            <a:r>
              <a:rPr lang="en-US" altLang="ja-JP" dirty="0" smtClean="0"/>
              <a:t>0.75% </a:t>
            </a:r>
            <a:r>
              <a:rPr lang="en-US" altLang="ja-JP" dirty="0"/>
              <a:t>guaranteed rate.</a:t>
            </a:r>
            <a:endParaRPr kumimoji="1" lang="ja-JP" altLang="en-US" dirty="0"/>
          </a:p>
        </p:txBody>
      </p:sp>
      <p:graphicFrame>
        <p:nvGraphicFramePr>
          <p:cNvPr id="2" name="表 1"/>
          <p:cNvGraphicFramePr>
            <a:graphicFrameLocks noGrp="1"/>
          </p:cNvGraphicFramePr>
          <p:nvPr>
            <p:extLst>
              <p:ext uri="{D42A27DB-BD31-4B8C-83A1-F6EECF244321}">
                <p14:modId xmlns:p14="http://schemas.microsoft.com/office/powerpoint/2010/main" val="2935142688"/>
              </p:ext>
            </p:extLst>
          </p:nvPr>
        </p:nvGraphicFramePr>
        <p:xfrm>
          <a:off x="4743450" y="1395145"/>
          <a:ext cx="4991099" cy="1112520"/>
        </p:xfrm>
        <a:graphic>
          <a:graphicData uri="http://schemas.openxmlformats.org/drawingml/2006/table">
            <a:tbl>
              <a:tblPr firstRow="1" bandRow="1">
                <a:tableStyleId>{5C22544A-7EE6-4342-B048-85BDC9FD1C3A}</a:tableStyleId>
              </a:tblPr>
              <a:tblGrid>
                <a:gridCol w="1039421"/>
                <a:gridCol w="824047"/>
                <a:gridCol w="608671"/>
                <a:gridCol w="646127"/>
                <a:gridCol w="608671"/>
                <a:gridCol w="589942"/>
                <a:gridCol w="674220"/>
              </a:tblGrid>
              <a:tr h="370840">
                <a:tc>
                  <a:txBody>
                    <a:bodyPr/>
                    <a:lstStyle/>
                    <a:p>
                      <a:r>
                        <a:rPr kumimoji="1" lang="en-US" altLang="ja-JP" dirty="0" smtClean="0"/>
                        <a:t>Maturity</a:t>
                      </a:r>
                      <a:endParaRPr kumimoji="1" lang="ja-JP" altLang="en-US" dirty="0"/>
                    </a:p>
                  </a:txBody>
                  <a:tcPr/>
                </a:tc>
                <a:tc>
                  <a:txBody>
                    <a:bodyPr/>
                    <a:lstStyle/>
                    <a:p>
                      <a:pPr algn="ctr"/>
                      <a:r>
                        <a:rPr kumimoji="1" lang="en-US" altLang="ja-JP" dirty="0" smtClean="0"/>
                        <a:t>life</a:t>
                      </a:r>
                      <a:endParaRPr kumimoji="1" lang="ja-JP" altLang="en-US" dirty="0"/>
                    </a:p>
                  </a:txBody>
                  <a:tcPr/>
                </a:tc>
                <a:tc>
                  <a:txBody>
                    <a:bodyPr/>
                    <a:lstStyle/>
                    <a:p>
                      <a:pPr algn="ctr"/>
                      <a:r>
                        <a:rPr kumimoji="1" lang="en-US" altLang="ja-JP" dirty="0" smtClean="0"/>
                        <a:t>1 </a:t>
                      </a:r>
                      <a:r>
                        <a:rPr kumimoji="1" lang="en-US" altLang="ja-JP" dirty="0" err="1" smtClean="0"/>
                        <a:t>yr</a:t>
                      </a:r>
                      <a:endParaRPr kumimoji="1" lang="ja-JP" altLang="en-US" dirty="0"/>
                    </a:p>
                  </a:txBody>
                  <a:tcPr/>
                </a:tc>
                <a:tc>
                  <a:txBody>
                    <a:bodyPr/>
                    <a:lstStyle/>
                    <a:p>
                      <a:pPr algn="ctr"/>
                      <a:r>
                        <a:rPr kumimoji="1" lang="en-US" altLang="ja-JP" dirty="0" smtClean="0"/>
                        <a:t>2 </a:t>
                      </a:r>
                      <a:r>
                        <a:rPr kumimoji="1" lang="en-US" altLang="ja-JP" dirty="0" err="1" smtClean="0"/>
                        <a:t>yr</a:t>
                      </a:r>
                      <a:endParaRPr kumimoji="1" lang="ja-JP" altLang="en-US" dirty="0"/>
                    </a:p>
                  </a:txBody>
                  <a:tcPr/>
                </a:tc>
                <a:tc>
                  <a:txBody>
                    <a:bodyPr/>
                    <a:lstStyle/>
                    <a:p>
                      <a:pPr algn="ctr"/>
                      <a:r>
                        <a:rPr kumimoji="1" lang="en-US" altLang="ja-JP" dirty="0" smtClean="0"/>
                        <a:t>3 </a:t>
                      </a:r>
                      <a:r>
                        <a:rPr kumimoji="1" lang="en-US" altLang="ja-JP" dirty="0" err="1" smtClean="0"/>
                        <a:t>yr</a:t>
                      </a:r>
                      <a:endParaRPr kumimoji="1" lang="ja-JP" altLang="en-US" dirty="0"/>
                    </a:p>
                  </a:txBody>
                  <a:tcPr/>
                </a:tc>
                <a:tc>
                  <a:txBody>
                    <a:bodyPr/>
                    <a:lstStyle/>
                    <a:p>
                      <a:pPr algn="ctr"/>
                      <a:r>
                        <a:rPr kumimoji="1" lang="en-US" altLang="ja-JP" dirty="0" smtClean="0"/>
                        <a:t>4 </a:t>
                      </a:r>
                      <a:r>
                        <a:rPr kumimoji="1" lang="en-US" altLang="ja-JP" dirty="0" err="1" smtClean="0"/>
                        <a:t>yr</a:t>
                      </a:r>
                      <a:endParaRPr kumimoji="1" lang="ja-JP" altLang="en-US" dirty="0"/>
                    </a:p>
                  </a:txBody>
                  <a:tcPr/>
                </a:tc>
                <a:tc>
                  <a:txBody>
                    <a:bodyPr/>
                    <a:lstStyle/>
                    <a:p>
                      <a:pPr algn="ctr"/>
                      <a:r>
                        <a:rPr kumimoji="1" lang="en-US" altLang="ja-JP" dirty="0" smtClean="0"/>
                        <a:t>5 </a:t>
                      </a:r>
                      <a:r>
                        <a:rPr kumimoji="1" lang="en-US" altLang="ja-JP" dirty="0" err="1" smtClean="0"/>
                        <a:t>yr</a:t>
                      </a:r>
                      <a:endParaRPr kumimoji="1" lang="ja-JP" altLang="en-US" dirty="0"/>
                    </a:p>
                  </a:txBody>
                  <a:tcPr/>
                </a:tc>
              </a:tr>
              <a:tr h="370840">
                <a:tc>
                  <a:txBody>
                    <a:bodyPr/>
                    <a:lstStyle/>
                    <a:p>
                      <a:r>
                        <a:rPr kumimoji="1" lang="en-US" altLang="ja-JP" dirty="0" smtClean="0"/>
                        <a:t>Male</a:t>
                      </a:r>
                      <a:endParaRPr kumimoji="1" lang="ja-JP" altLang="en-US" dirty="0"/>
                    </a:p>
                  </a:txBody>
                  <a:tcPr/>
                </a:tc>
                <a:tc>
                  <a:txBody>
                    <a:bodyPr/>
                    <a:lstStyle/>
                    <a:p>
                      <a:pPr algn="ctr"/>
                      <a:r>
                        <a:rPr kumimoji="1" lang="en-US" altLang="ja-JP" dirty="0" smtClean="0"/>
                        <a:t>21.195</a:t>
                      </a:r>
                      <a:endParaRPr kumimoji="1" lang="ja-JP" altLang="en-US" dirty="0"/>
                    </a:p>
                  </a:txBody>
                  <a:tcPr/>
                </a:tc>
                <a:tc>
                  <a:txBody>
                    <a:bodyPr/>
                    <a:lstStyle/>
                    <a:p>
                      <a:pPr algn="ctr"/>
                      <a:r>
                        <a:rPr kumimoji="1" lang="en-US" altLang="ja-JP" dirty="0" smtClean="0"/>
                        <a:t>0.9</a:t>
                      </a:r>
                      <a:endParaRPr kumimoji="1" lang="ja-JP" altLang="en-US" dirty="0"/>
                    </a:p>
                  </a:txBody>
                  <a:tcPr/>
                </a:tc>
                <a:tc>
                  <a:txBody>
                    <a:bodyPr/>
                    <a:lstStyle/>
                    <a:p>
                      <a:pPr algn="ctr"/>
                      <a:r>
                        <a:rPr kumimoji="1" lang="en-US" altLang="ja-JP" dirty="0" smtClean="0"/>
                        <a:t>1.8</a:t>
                      </a:r>
                      <a:endParaRPr kumimoji="1" lang="ja-JP" altLang="en-US" dirty="0"/>
                    </a:p>
                  </a:txBody>
                  <a:tcPr/>
                </a:tc>
                <a:tc>
                  <a:txBody>
                    <a:bodyPr/>
                    <a:lstStyle/>
                    <a:p>
                      <a:pPr algn="ctr"/>
                      <a:r>
                        <a:rPr kumimoji="1" lang="en-US" altLang="ja-JP" dirty="0" smtClean="0"/>
                        <a:t>2.7</a:t>
                      </a:r>
                      <a:endParaRPr kumimoji="1" lang="ja-JP" altLang="en-US" dirty="0"/>
                    </a:p>
                  </a:txBody>
                  <a:tcPr/>
                </a:tc>
                <a:tc>
                  <a:txBody>
                    <a:bodyPr/>
                    <a:lstStyle/>
                    <a:p>
                      <a:pPr algn="ctr"/>
                      <a:r>
                        <a:rPr kumimoji="1" lang="en-US" altLang="ja-JP" dirty="0" smtClean="0"/>
                        <a:t>3.6</a:t>
                      </a:r>
                      <a:endParaRPr kumimoji="1" lang="ja-JP" altLang="en-US" dirty="0"/>
                    </a:p>
                  </a:txBody>
                  <a:tcPr/>
                </a:tc>
                <a:tc>
                  <a:txBody>
                    <a:bodyPr/>
                    <a:lstStyle/>
                    <a:p>
                      <a:pPr algn="ctr"/>
                      <a:r>
                        <a:rPr kumimoji="1" lang="en-US" altLang="ja-JP" dirty="0" smtClean="0"/>
                        <a:t>4.5</a:t>
                      </a:r>
                      <a:endParaRPr kumimoji="1" lang="ja-JP" altLang="en-US" dirty="0"/>
                    </a:p>
                  </a:txBody>
                  <a:tcPr/>
                </a:tc>
              </a:tr>
              <a:tr h="370840">
                <a:tc>
                  <a:txBody>
                    <a:bodyPr/>
                    <a:lstStyle/>
                    <a:p>
                      <a:r>
                        <a:rPr kumimoji="1" lang="en-US" altLang="ja-JP" dirty="0" smtClean="0"/>
                        <a:t>Female</a:t>
                      </a:r>
                      <a:endParaRPr kumimoji="1" lang="ja-JP" altLang="en-US" dirty="0"/>
                    </a:p>
                  </a:txBody>
                  <a:tcPr/>
                </a:tc>
                <a:tc>
                  <a:txBody>
                    <a:bodyPr/>
                    <a:lstStyle/>
                    <a:p>
                      <a:pPr algn="ctr"/>
                      <a:r>
                        <a:rPr kumimoji="1" lang="en-US" altLang="ja-JP" dirty="0" smtClean="0"/>
                        <a:t>27.785</a:t>
                      </a:r>
                      <a:endParaRPr kumimoji="1" lang="ja-JP" altLang="en-US" dirty="0"/>
                    </a:p>
                  </a:txBody>
                  <a:tcPr/>
                </a:tc>
                <a:tc>
                  <a:txBody>
                    <a:bodyPr/>
                    <a:lstStyle/>
                    <a:p>
                      <a:pPr algn="ctr"/>
                      <a:r>
                        <a:rPr kumimoji="1" lang="en-US" altLang="ja-JP" dirty="0" smtClean="0"/>
                        <a:t>0.9</a:t>
                      </a:r>
                      <a:endParaRPr kumimoji="1" lang="ja-JP" altLang="en-US" dirty="0"/>
                    </a:p>
                  </a:txBody>
                  <a:tcPr/>
                </a:tc>
                <a:tc>
                  <a:txBody>
                    <a:bodyPr/>
                    <a:lstStyle/>
                    <a:p>
                      <a:pPr algn="ctr"/>
                      <a:r>
                        <a:rPr kumimoji="1" lang="en-US" altLang="ja-JP" dirty="0" smtClean="0"/>
                        <a:t>1.8</a:t>
                      </a:r>
                      <a:endParaRPr kumimoji="1" lang="ja-JP" altLang="en-US" dirty="0"/>
                    </a:p>
                  </a:txBody>
                  <a:tcPr/>
                </a:tc>
                <a:tc>
                  <a:txBody>
                    <a:bodyPr/>
                    <a:lstStyle/>
                    <a:p>
                      <a:pPr algn="ctr"/>
                      <a:r>
                        <a:rPr kumimoji="1" lang="en-US" altLang="ja-JP" dirty="0" smtClean="0"/>
                        <a:t>2.7</a:t>
                      </a:r>
                      <a:endParaRPr kumimoji="1" lang="ja-JP" altLang="en-US" dirty="0"/>
                    </a:p>
                  </a:txBody>
                  <a:tcPr/>
                </a:tc>
                <a:tc>
                  <a:txBody>
                    <a:bodyPr/>
                    <a:lstStyle/>
                    <a:p>
                      <a:pPr algn="ctr"/>
                      <a:r>
                        <a:rPr kumimoji="1" lang="en-US" altLang="ja-JP" dirty="0" smtClean="0"/>
                        <a:t>3.6</a:t>
                      </a:r>
                      <a:endParaRPr kumimoji="1" lang="ja-JP" altLang="en-US" dirty="0"/>
                    </a:p>
                  </a:txBody>
                  <a:tcPr/>
                </a:tc>
                <a:tc>
                  <a:txBody>
                    <a:bodyPr/>
                    <a:lstStyle/>
                    <a:p>
                      <a:pPr algn="ctr"/>
                      <a:r>
                        <a:rPr kumimoji="1" lang="en-US" altLang="ja-JP" dirty="0" smtClean="0"/>
                        <a:t>4.5</a:t>
                      </a:r>
                      <a:endParaRPr kumimoji="1" lang="ja-JP" altLang="en-US" dirty="0"/>
                    </a:p>
                  </a:txBody>
                  <a:tcPr/>
                </a:tc>
              </a:tr>
            </a:tbl>
          </a:graphicData>
        </a:graphic>
      </p:graphicFrame>
      <p:sp>
        <p:nvSpPr>
          <p:cNvPr id="14" name="テキスト ボックス 13"/>
          <p:cNvSpPr txBox="1"/>
          <p:nvPr/>
        </p:nvSpPr>
        <p:spPr>
          <a:xfrm>
            <a:off x="4848225" y="5693114"/>
            <a:ext cx="3552826" cy="646331"/>
          </a:xfrm>
          <a:prstGeom prst="rect">
            <a:avLst/>
          </a:prstGeom>
          <a:noFill/>
        </p:spPr>
        <p:txBody>
          <a:bodyPr wrap="square" rtlCol="0">
            <a:spAutoFit/>
          </a:bodyPr>
          <a:lstStyle/>
          <a:p>
            <a:pPr marL="285750" indent="-285750">
              <a:buClr>
                <a:srgbClr val="FF0000"/>
              </a:buClr>
              <a:buFont typeface="Wingdings" panose="05000000000000000000" pitchFamily="2" charset="2"/>
              <a:buChar char="l"/>
            </a:pPr>
            <a:r>
              <a:rPr lang="en-US" altLang="ja-JP" dirty="0" smtClean="0">
                <a:solidFill>
                  <a:srgbClr val="0070C0"/>
                </a:solidFill>
              </a:rPr>
              <a:t>“Bridge”, </a:t>
            </a:r>
            <a:r>
              <a:rPr lang="en-US" altLang="ja-JP" dirty="0">
                <a:solidFill>
                  <a:srgbClr val="0070C0"/>
                </a:solidFill>
              </a:rPr>
              <a:t>15-year term </a:t>
            </a:r>
            <a:r>
              <a:rPr lang="en-US" altLang="ja-JP" dirty="0" smtClean="0">
                <a:solidFill>
                  <a:srgbClr val="0070C0"/>
                </a:solidFill>
              </a:rPr>
              <a:t>insurance (OLIX </a:t>
            </a:r>
            <a:r>
              <a:rPr lang="en-US" altLang="ja-JP" dirty="0">
                <a:solidFill>
                  <a:srgbClr val="0070C0"/>
                </a:solidFill>
              </a:rPr>
              <a:t>life insurance </a:t>
            </a:r>
            <a:r>
              <a:rPr lang="en-US" altLang="ja-JP" dirty="0" smtClean="0">
                <a:solidFill>
                  <a:srgbClr val="0070C0"/>
                </a:solidFill>
              </a:rPr>
              <a:t>corporation)</a:t>
            </a:r>
            <a:endParaRPr kumimoji="1" lang="ja-JP" altLang="en-US" sz="1400" dirty="0"/>
          </a:p>
        </p:txBody>
      </p:sp>
      <p:graphicFrame>
        <p:nvGraphicFramePr>
          <p:cNvPr id="3" name="表 2"/>
          <p:cNvGraphicFramePr>
            <a:graphicFrameLocks noGrp="1"/>
          </p:cNvGraphicFramePr>
          <p:nvPr>
            <p:extLst>
              <p:ext uri="{D42A27DB-BD31-4B8C-83A1-F6EECF244321}">
                <p14:modId xmlns:p14="http://schemas.microsoft.com/office/powerpoint/2010/main" val="3302509705"/>
              </p:ext>
            </p:extLst>
          </p:nvPr>
        </p:nvGraphicFramePr>
        <p:xfrm>
          <a:off x="5270504" y="4537732"/>
          <a:ext cx="2797174" cy="1112520"/>
        </p:xfrm>
        <a:graphic>
          <a:graphicData uri="http://schemas.openxmlformats.org/drawingml/2006/table">
            <a:tbl>
              <a:tblPr firstRow="1" bandRow="1">
                <a:tableStyleId>{5C22544A-7EE6-4342-B048-85BDC9FD1C3A}</a:tableStyleId>
              </a:tblPr>
              <a:tblGrid>
                <a:gridCol w="863599"/>
                <a:gridCol w="847725"/>
                <a:gridCol w="1085850"/>
              </a:tblGrid>
              <a:tr h="370840">
                <a:tc>
                  <a:txBody>
                    <a:bodyPr/>
                    <a:lstStyle/>
                    <a:p>
                      <a:pPr algn="ctr"/>
                      <a:endParaRPr kumimoji="1" lang="ja-JP" altLang="en-US" sz="1800" dirty="0"/>
                    </a:p>
                  </a:txBody>
                  <a:tcPr anchor="ctr"/>
                </a:tc>
                <a:tc>
                  <a:txBody>
                    <a:bodyPr/>
                    <a:lstStyle/>
                    <a:p>
                      <a:pPr algn="ctr"/>
                      <a:r>
                        <a:rPr kumimoji="1" lang="en-US" altLang="ja-JP" sz="1800" dirty="0" smtClean="0"/>
                        <a:t>Term</a:t>
                      </a:r>
                      <a:endParaRPr kumimoji="1" lang="ja-JP" altLang="en-US" sz="1800" dirty="0"/>
                    </a:p>
                  </a:txBody>
                  <a:tcPr anchor="ctr"/>
                </a:tc>
                <a:tc>
                  <a:txBody>
                    <a:bodyPr/>
                    <a:lstStyle/>
                    <a:p>
                      <a:pPr algn="ctr"/>
                      <a:r>
                        <a:rPr kumimoji="1" lang="en-US" altLang="ja-JP" sz="1800" dirty="0" smtClean="0"/>
                        <a:t>Premium</a:t>
                      </a:r>
                      <a:endParaRPr kumimoji="1" lang="ja-JP" altLang="en-US" sz="1800" dirty="0"/>
                    </a:p>
                  </a:txBody>
                  <a:tcPr anchor="ctr"/>
                </a:tc>
              </a:tr>
              <a:tr h="370840">
                <a:tc>
                  <a:txBody>
                    <a:bodyPr/>
                    <a:lstStyle/>
                    <a:p>
                      <a:pPr algn="ctr"/>
                      <a:r>
                        <a:rPr kumimoji="1" lang="en-US" altLang="ja-JP" sz="1800" dirty="0" smtClean="0"/>
                        <a:t>Male</a:t>
                      </a:r>
                      <a:endParaRPr kumimoji="1" lang="ja-JP" altLang="en-US" sz="1800" dirty="0"/>
                    </a:p>
                  </a:txBody>
                  <a:tcPr anchor="ctr"/>
                </a:tc>
                <a:tc>
                  <a:txBody>
                    <a:bodyPr/>
                    <a:lstStyle/>
                    <a:p>
                      <a:pPr algn="ctr"/>
                      <a:r>
                        <a:rPr kumimoji="1" lang="en-US" altLang="ja-JP" sz="1800" dirty="0" smtClean="0"/>
                        <a:t>15 </a:t>
                      </a:r>
                      <a:r>
                        <a:rPr kumimoji="1" lang="en-US" altLang="ja-JP" sz="1800" dirty="0" err="1" smtClean="0"/>
                        <a:t>yr</a:t>
                      </a:r>
                      <a:endParaRPr kumimoji="1" lang="ja-JP" altLang="en-US" sz="1800" dirty="0"/>
                    </a:p>
                  </a:txBody>
                  <a:tcPr anchor="ctr"/>
                </a:tc>
                <a:tc>
                  <a:txBody>
                    <a:bodyPr/>
                    <a:lstStyle/>
                    <a:p>
                      <a:pPr algn="ctr"/>
                      <a:r>
                        <a:rPr kumimoji="1" lang="en-US" altLang="ja-JP" sz="1800" dirty="0" smtClean="0"/>
                        <a:t>0.2367 </a:t>
                      </a:r>
                      <a:endParaRPr kumimoji="1" lang="en-US" altLang="ja-JP" sz="1800" dirty="0"/>
                    </a:p>
                  </a:txBody>
                  <a:tcPr anchor="ctr"/>
                </a:tc>
              </a:tr>
              <a:tr h="370840">
                <a:tc>
                  <a:txBody>
                    <a:bodyPr/>
                    <a:lstStyle/>
                    <a:p>
                      <a:pPr algn="ctr"/>
                      <a:r>
                        <a:rPr kumimoji="1" lang="en-US" altLang="ja-JP" sz="1800" dirty="0" smtClean="0"/>
                        <a:t>Female</a:t>
                      </a:r>
                    </a:p>
                  </a:txBody>
                  <a:tcPr anchor="ctr"/>
                </a:tc>
                <a:tc>
                  <a:txBody>
                    <a:bodyPr/>
                    <a:lstStyle/>
                    <a:p>
                      <a:pPr algn="ctr"/>
                      <a:r>
                        <a:rPr kumimoji="1" lang="en-US" altLang="ja-JP" sz="1800" dirty="0" smtClean="0"/>
                        <a:t>15</a:t>
                      </a:r>
                      <a:r>
                        <a:rPr kumimoji="1" lang="ja-JP" altLang="en-US" sz="1800" baseline="0" dirty="0" smtClean="0"/>
                        <a:t> </a:t>
                      </a:r>
                      <a:r>
                        <a:rPr kumimoji="1" lang="en-US" altLang="ja-JP" sz="1800" baseline="0" dirty="0" err="1" smtClean="0"/>
                        <a:t>yr</a:t>
                      </a:r>
                      <a:endParaRPr kumimoji="1" lang="ja-JP" altLang="en-US" sz="1800" dirty="0"/>
                    </a:p>
                  </a:txBody>
                  <a:tcPr anchor="ctr"/>
                </a:tc>
                <a:tc>
                  <a:txBody>
                    <a:bodyPr/>
                    <a:lstStyle/>
                    <a:p>
                      <a:pPr algn="ctr"/>
                      <a:r>
                        <a:rPr kumimoji="1" lang="en-US" altLang="ja-JP" sz="1800" dirty="0" smtClean="0"/>
                        <a:t>0.1165</a:t>
                      </a:r>
                      <a:endParaRPr kumimoji="1" lang="en-US" altLang="ja-JP" sz="1800" dirty="0"/>
                    </a:p>
                  </a:txBody>
                  <a:tcPr anchor="ctr"/>
                </a:tc>
              </a:tr>
            </a:tbl>
          </a:graphicData>
        </a:graphic>
      </p:graphicFrame>
      <p:pic>
        <p:nvPicPr>
          <p:cNvPr id="11"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83473" y="1"/>
            <a:ext cx="243682" cy="243682"/>
          </a:xfrm>
          <a:prstGeom prst="rect">
            <a:avLst/>
          </a:prstGeom>
        </p:spPr>
      </p:pic>
    </p:spTree>
    <p:extLst>
      <p:ext uri="{BB962C8B-B14F-4D97-AF65-F5344CB8AC3E}">
        <p14:creationId xmlns:p14="http://schemas.microsoft.com/office/powerpoint/2010/main" val="1878528834"/>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020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2800" dirty="0"/>
              <a:t>5</a:t>
            </a:r>
            <a:r>
              <a:rPr lang="en-US" altLang="ja-JP" sz="2800" dirty="0" smtClean="0"/>
              <a:t>. </a:t>
            </a:r>
            <a:r>
              <a:rPr lang="en-US" altLang="ja-JP" sz="2800" dirty="0"/>
              <a:t>Numerical </a:t>
            </a:r>
            <a:r>
              <a:rPr lang="en-US" altLang="ja-JP" sz="2800" dirty="0" smtClean="0"/>
              <a:t>Analysis (1-2): Investment Setting</a:t>
            </a:r>
            <a:endParaRPr lang="ja-JP" altLang="en-US" sz="2800" dirty="0" smtClean="0">
              <a:latin typeface="+mn-lt"/>
            </a:endParaRPr>
          </a:p>
        </p:txBody>
      </p:sp>
      <p:sp>
        <p:nvSpPr>
          <p:cNvPr id="4" name="テキスト ボックス 3"/>
          <p:cNvSpPr txBox="1"/>
          <p:nvPr/>
        </p:nvSpPr>
        <p:spPr>
          <a:xfrm>
            <a:off x="272480" y="992791"/>
            <a:ext cx="8083944" cy="2062103"/>
          </a:xfrm>
          <a:prstGeom prst="rect">
            <a:avLst/>
          </a:prstGeom>
          <a:noFill/>
        </p:spPr>
        <p:txBody>
          <a:bodyPr wrap="none" rtlCol="0">
            <a:spAutoFit/>
          </a:bodyPr>
          <a:lstStyle/>
          <a:p>
            <a:pPr marL="285750" indent="-285750">
              <a:buClr>
                <a:srgbClr val="0070C0"/>
              </a:buClr>
              <a:buFont typeface="Wingdings" panose="05000000000000000000" pitchFamily="2" charset="2"/>
              <a:buChar char="p"/>
            </a:pPr>
            <a:r>
              <a:rPr lang="ja-JP" altLang="en-US" sz="2000" dirty="0">
                <a:solidFill>
                  <a:srgbClr val="0070C0"/>
                </a:solidFill>
              </a:rPr>
              <a:t> </a:t>
            </a:r>
            <a:r>
              <a:rPr lang="en-US" altLang="ja-JP" sz="2000" dirty="0" smtClean="0">
                <a:solidFill>
                  <a:srgbClr val="0070C0"/>
                </a:solidFill>
              </a:rPr>
              <a:t>Investment </a:t>
            </a:r>
            <a:r>
              <a:rPr lang="en-US" altLang="ja-JP" sz="2000" dirty="0">
                <a:solidFill>
                  <a:srgbClr val="0070C0"/>
                </a:solidFill>
              </a:rPr>
              <a:t>assets</a:t>
            </a:r>
          </a:p>
          <a:p>
            <a:pPr marL="742950" lvl="1" indent="-285750">
              <a:buClr>
                <a:srgbClr val="0070C0"/>
              </a:buClr>
              <a:buFont typeface="Wingdings" panose="05000000000000000000" pitchFamily="2" charset="2"/>
              <a:buChar char="Ø"/>
            </a:pPr>
            <a:r>
              <a:rPr kumimoji="1" lang="en-US" altLang="ja-JP" dirty="0" smtClean="0"/>
              <a:t>Domestic stock (DS)</a:t>
            </a:r>
            <a:r>
              <a:rPr kumimoji="1" lang="ja-JP" altLang="en-US" dirty="0" smtClean="0"/>
              <a:t>：</a:t>
            </a:r>
            <a:r>
              <a:rPr kumimoji="1" lang="en-US" altLang="ja-JP" dirty="0"/>
              <a:t>TOPIX</a:t>
            </a:r>
          </a:p>
          <a:p>
            <a:pPr marL="742950" lvl="1" indent="-285750">
              <a:buClr>
                <a:srgbClr val="0070C0"/>
              </a:buClr>
              <a:buFont typeface="Wingdings" panose="05000000000000000000" pitchFamily="2" charset="2"/>
              <a:buChar char="Ø"/>
            </a:pPr>
            <a:r>
              <a:rPr lang="en-US" altLang="ja-JP" dirty="0" smtClean="0"/>
              <a:t>Domestic bond (DB) </a:t>
            </a:r>
            <a:r>
              <a:rPr lang="ja-JP" altLang="en-US" dirty="0" smtClean="0"/>
              <a:t>：</a:t>
            </a:r>
            <a:r>
              <a:rPr lang="en-US" altLang="ja-JP" dirty="0"/>
              <a:t>FTSE Japan GBI LCL</a:t>
            </a:r>
          </a:p>
          <a:p>
            <a:pPr marL="742950" lvl="1" indent="-285750">
              <a:buClr>
                <a:srgbClr val="0070C0"/>
              </a:buClr>
              <a:buFont typeface="Wingdings" panose="05000000000000000000" pitchFamily="2" charset="2"/>
              <a:buChar char="Ø"/>
            </a:pPr>
            <a:r>
              <a:rPr kumimoji="1" lang="en-US" altLang="ja-JP" dirty="0" smtClean="0"/>
              <a:t>Foreign stock (FS) </a:t>
            </a:r>
            <a:r>
              <a:rPr kumimoji="1" lang="ja-JP" altLang="en-US" dirty="0" smtClean="0"/>
              <a:t>：</a:t>
            </a:r>
            <a:r>
              <a:rPr kumimoji="1" lang="en-US" altLang="ja-JP" dirty="0" smtClean="0"/>
              <a:t>MSCI International index</a:t>
            </a:r>
            <a:endParaRPr kumimoji="1" lang="en-US" altLang="ja-JP" dirty="0"/>
          </a:p>
          <a:p>
            <a:pPr marL="742950" lvl="1" indent="-285750">
              <a:buClr>
                <a:srgbClr val="0070C0"/>
              </a:buClr>
              <a:buFont typeface="Wingdings" panose="05000000000000000000" pitchFamily="2" charset="2"/>
              <a:buChar char="Ø"/>
            </a:pPr>
            <a:r>
              <a:rPr lang="en-US" altLang="ja-JP" dirty="0" smtClean="0"/>
              <a:t>Foreign bond (FB) </a:t>
            </a:r>
            <a:r>
              <a:rPr lang="ja-JP" altLang="en-US" dirty="0" smtClean="0"/>
              <a:t>：</a:t>
            </a:r>
            <a:r>
              <a:rPr lang="en-US" altLang="ja-JP" dirty="0"/>
              <a:t>FTSE Non-JPY World Government Bond Index in JPY </a:t>
            </a:r>
            <a:r>
              <a:rPr lang="en-US" altLang="ja-JP" dirty="0" smtClean="0"/>
              <a:t>term</a:t>
            </a:r>
            <a:endParaRPr lang="en-US" altLang="ja-JP" dirty="0"/>
          </a:p>
          <a:p>
            <a:pPr marL="742950" lvl="1" indent="-285750">
              <a:buClr>
                <a:srgbClr val="0070C0"/>
              </a:buClr>
              <a:buFont typeface="Wingdings" panose="05000000000000000000" pitchFamily="2" charset="2"/>
              <a:buChar char="Ø"/>
            </a:pPr>
            <a:r>
              <a:rPr lang="en-US" altLang="ja-JP" dirty="0" smtClean="0"/>
              <a:t>Risk-free asset</a:t>
            </a:r>
            <a:r>
              <a:rPr lang="ja-JP" altLang="en-US" dirty="0" smtClean="0"/>
              <a:t>：</a:t>
            </a:r>
            <a:r>
              <a:rPr lang="en-US" altLang="ja-JP" dirty="0" smtClean="0"/>
              <a:t>Spot rate of one-year Japanese GBI</a:t>
            </a:r>
            <a:endParaRPr lang="en-US" altLang="ja-JP" dirty="0"/>
          </a:p>
          <a:p>
            <a:pPr marL="742950" lvl="1" indent="-285750">
              <a:buClr>
                <a:srgbClr val="0070C0"/>
              </a:buClr>
              <a:buFont typeface="Wingdings" panose="05000000000000000000" pitchFamily="2" charset="2"/>
              <a:buChar char="Ø"/>
            </a:pPr>
            <a:r>
              <a:rPr kumimoji="1" lang="en-US" altLang="ja-JP" dirty="0" smtClean="0"/>
              <a:t>Data period: historical annual rate of return from 1993 to 2015</a:t>
            </a:r>
            <a:endParaRPr kumimoji="1" lang="ja-JP" altLang="en-US" dirty="0"/>
          </a:p>
        </p:txBody>
      </p:sp>
      <p:sp>
        <p:nvSpPr>
          <p:cNvPr id="6" name="テキスト ボックス 5"/>
          <p:cNvSpPr txBox="1"/>
          <p:nvPr/>
        </p:nvSpPr>
        <p:spPr>
          <a:xfrm>
            <a:off x="272480" y="4090433"/>
            <a:ext cx="5380175" cy="2769989"/>
          </a:xfrm>
          <a:prstGeom prst="rect">
            <a:avLst/>
          </a:prstGeom>
          <a:noFill/>
        </p:spPr>
        <p:txBody>
          <a:bodyPr wrap="square" rtlCol="0">
            <a:spAutoFit/>
          </a:bodyPr>
          <a:lstStyle/>
          <a:p>
            <a:pPr marL="285750" indent="-285750">
              <a:buClr>
                <a:srgbClr val="0070C0"/>
              </a:buClr>
              <a:buFont typeface="Wingdings" panose="05000000000000000000" pitchFamily="2" charset="2"/>
              <a:buChar char="p"/>
            </a:pPr>
            <a:r>
              <a:rPr lang="en-US" altLang="ja-JP" sz="2000" dirty="0" smtClean="0">
                <a:solidFill>
                  <a:srgbClr val="0070C0"/>
                </a:solidFill>
              </a:rPr>
              <a:t>Investment weights</a:t>
            </a:r>
            <a:endParaRPr lang="en-US" altLang="ja-JP" sz="2000" dirty="0">
              <a:solidFill>
                <a:srgbClr val="0070C0"/>
              </a:solidFill>
            </a:endParaRPr>
          </a:p>
          <a:p>
            <a:pPr marL="742950" lvl="1" indent="-285750">
              <a:buClr>
                <a:srgbClr val="0070C0"/>
              </a:buClr>
              <a:buFont typeface="Wingdings" panose="05000000000000000000" pitchFamily="2" charset="2"/>
              <a:buChar char="Ø"/>
            </a:pPr>
            <a:r>
              <a:rPr lang="en-US" altLang="ja-JP" dirty="0" smtClean="0"/>
              <a:t>Investment </a:t>
            </a:r>
            <a:r>
              <a:rPr lang="en-US" altLang="ja-JP" dirty="0"/>
              <a:t>rule of the </a:t>
            </a:r>
            <a:r>
              <a:rPr lang="en-US" altLang="ja-JP" dirty="0" smtClean="0"/>
              <a:t>“100 minus age” % </a:t>
            </a:r>
            <a:r>
              <a:rPr lang="en-US" altLang="ja-JP" dirty="0"/>
              <a:t>for stock, </a:t>
            </a:r>
            <a:r>
              <a:rPr lang="en-US" altLang="ja-JP" dirty="0" smtClean="0"/>
              <a:t>“age</a:t>
            </a:r>
            <a:r>
              <a:rPr lang="en-US" altLang="ja-JP" dirty="0"/>
              <a:t>” </a:t>
            </a:r>
            <a:r>
              <a:rPr lang="en-US" altLang="ja-JP" dirty="0" smtClean="0"/>
              <a:t>% </a:t>
            </a:r>
            <a:r>
              <a:rPr lang="en-US" altLang="ja-JP" dirty="0"/>
              <a:t>for </a:t>
            </a:r>
            <a:r>
              <a:rPr lang="en-US" altLang="ja-JP" dirty="0" smtClean="0"/>
              <a:t>bond, which </a:t>
            </a:r>
            <a:r>
              <a:rPr lang="en-US" altLang="ja-JP" dirty="0"/>
              <a:t>is a well-known simple method for risky assets in the U.S</a:t>
            </a:r>
            <a:r>
              <a:rPr lang="en-US" altLang="ja-JP" dirty="0" smtClean="0"/>
              <a:t>.</a:t>
            </a:r>
          </a:p>
          <a:p>
            <a:pPr marL="742950" lvl="1" indent="-285750">
              <a:buClr>
                <a:srgbClr val="0070C0"/>
              </a:buClr>
              <a:buFont typeface="Wingdings" panose="05000000000000000000" pitchFamily="2" charset="2"/>
              <a:buChar char="Ø"/>
            </a:pPr>
            <a:r>
              <a:rPr lang="en-US" altLang="ja-JP" dirty="0"/>
              <a:t>We set the fraction between </a:t>
            </a:r>
            <a:r>
              <a:rPr lang="en-US" altLang="ja-JP" dirty="0" smtClean="0"/>
              <a:t>domestic and foreign assets in </a:t>
            </a:r>
            <a:r>
              <a:rPr lang="en-US" altLang="ja-JP" dirty="0"/>
              <a:t>reference to asset mix of the </a:t>
            </a:r>
            <a:r>
              <a:rPr lang="en-US" altLang="ja-JP" dirty="0" smtClean="0"/>
              <a:t>Government </a:t>
            </a:r>
            <a:r>
              <a:rPr lang="en-US" altLang="ja-JP" dirty="0"/>
              <a:t>Pension Investment Fund in </a:t>
            </a:r>
            <a:r>
              <a:rPr lang="en-US" altLang="ja-JP" dirty="0" smtClean="0"/>
              <a:t>Japan</a:t>
            </a:r>
            <a:endParaRPr lang="en-US" altLang="ja-JP" dirty="0"/>
          </a:p>
          <a:p>
            <a:pPr marL="1200150" lvl="2" indent="-285750">
              <a:spcBef>
                <a:spcPts val="600"/>
              </a:spcBef>
              <a:buClr>
                <a:srgbClr val="0070C0"/>
              </a:buClr>
              <a:buFont typeface="Wingdings" panose="05000000000000000000" pitchFamily="2" charset="2"/>
              <a:buChar char="Ø"/>
            </a:pPr>
            <a:r>
              <a:rPr lang="en-US" altLang="ja-JP" dirty="0" smtClean="0"/>
              <a:t>Stock: DS</a:t>
            </a:r>
            <a:r>
              <a:rPr lang="ja-JP" altLang="en-US" dirty="0" smtClean="0"/>
              <a:t>：</a:t>
            </a:r>
            <a:r>
              <a:rPr lang="en-US" altLang="ja-JP" dirty="0" smtClean="0"/>
              <a:t>FS</a:t>
            </a:r>
            <a:r>
              <a:rPr lang="ja-JP" altLang="en-US" dirty="0" smtClean="0"/>
              <a:t>＝</a:t>
            </a:r>
            <a:r>
              <a:rPr lang="en-US" altLang="ja-JP" dirty="0"/>
              <a:t>1</a:t>
            </a:r>
            <a:r>
              <a:rPr lang="ja-JP" altLang="en-US" dirty="0"/>
              <a:t>：</a:t>
            </a:r>
            <a:r>
              <a:rPr lang="en-US" altLang="ja-JP" dirty="0" smtClean="0"/>
              <a:t>1</a:t>
            </a:r>
            <a:r>
              <a:rPr lang="ja-JP" altLang="en-US" dirty="0"/>
              <a:t>　</a:t>
            </a:r>
            <a:endParaRPr lang="en-US" altLang="ja-JP" dirty="0" smtClean="0"/>
          </a:p>
          <a:p>
            <a:pPr marL="1200150" lvl="2" indent="-285750">
              <a:spcBef>
                <a:spcPts val="600"/>
              </a:spcBef>
              <a:buClr>
                <a:srgbClr val="0070C0"/>
              </a:buClr>
              <a:buFont typeface="Wingdings" panose="05000000000000000000" pitchFamily="2" charset="2"/>
              <a:buChar char="Ø"/>
            </a:pPr>
            <a:r>
              <a:rPr lang="en-US" altLang="ja-JP" dirty="0" smtClean="0"/>
              <a:t>Bond: DB</a:t>
            </a:r>
            <a:r>
              <a:rPr lang="ja-JP" altLang="en-US" dirty="0" smtClean="0"/>
              <a:t>：</a:t>
            </a:r>
            <a:r>
              <a:rPr lang="en-US" altLang="ja-JP" dirty="0" smtClean="0"/>
              <a:t>FB</a:t>
            </a:r>
            <a:r>
              <a:rPr lang="ja-JP" altLang="en-US" dirty="0" smtClean="0"/>
              <a:t>＝</a:t>
            </a:r>
            <a:r>
              <a:rPr lang="en-US" altLang="ja-JP" dirty="0"/>
              <a:t>7</a:t>
            </a:r>
            <a:r>
              <a:rPr lang="ja-JP" altLang="en-US" dirty="0"/>
              <a:t>：</a:t>
            </a:r>
            <a:r>
              <a:rPr lang="en-US" altLang="ja-JP" dirty="0" smtClean="0"/>
              <a:t>3</a:t>
            </a:r>
            <a:endParaRPr lang="en-US" altLang="ja-JP" dirty="0"/>
          </a:p>
        </p:txBody>
      </p:sp>
      <p:pic>
        <p:nvPicPr>
          <p:cNvPr id="7" name="図 6"/>
          <p:cNvPicPr>
            <a:picLocks noChangeAspect="1"/>
          </p:cNvPicPr>
          <p:nvPr/>
        </p:nvPicPr>
        <p:blipFill>
          <a:blip r:embed="rId5"/>
          <a:stretch>
            <a:fillRect/>
          </a:stretch>
        </p:blipFill>
        <p:spPr>
          <a:xfrm>
            <a:off x="5845225" y="4088681"/>
            <a:ext cx="3589719" cy="2627017"/>
          </a:xfrm>
          <a:prstGeom prst="rect">
            <a:avLst/>
          </a:prstGeom>
        </p:spPr>
      </p:pic>
      <p:sp>
        <p:nvSpPr>
          <p:cNvPr id="9" name="テキスト ボックス 8"/>
          <p:cNvSpPr txBox="1"/>
          <p:nvPr/>
        </p:nvSpPr>
        <p:spPr>
          <a:xfrm>
            <a:off x="6422461" y="5503183"/>
            <a:ext cx="748025" cy="400110"/>
          </a:xfrm>
          <a:prstGeom prst="rect">
            <a:avLst/>
          </a:prstGeom>
          <a:noFill/>
        </p:spPr>
        <p:txBody>
          <a:bodyPr wrap="none" rtlCol="0">
            <a:spAutoFit/>
          </a:bodyPr>
          <a:lstStyle/>
          <a:p>
            <a:r>
              <a:rPr kumimoji="1" lang="en-US" altLang="ja-JP" sz="2000" dirty="0" smtClean="0">
                <a:solidFill>
                  <a:schemeClr val="bg1"/>
                </a:solidFill>
              </a:rPr>
              <a:t>Stock</a:t>
            </a:r>
            <a:endParaRPr kumimoji="1" lang="ja-JP" altLang="en-US" sz="2000" dirty="0">
              <a:solidFill>
                <a:schemeClr val="bg1"/>
              </a:solidFill>
            </a:endParaRPr>
          </a:p>
        </p:txBody>
      </p:sp>
      <p:sp>
        <p:nvSpPr>
          <p:cNvPr id="10" name="テキスト ボックス 9"/>
          <p:cNvSpPr txBox="1"/>
          <p:nvPr/>
        </p:nvSpPr>
        <p:spPr>
          <a:xfrm>
            <a:off x="7118542" y="4421025"/>
            <a:ext cx="837089" cy="461665"/>
          </a:xfrm>
          <a:prstGeom prst="rect">
            <a:avLst/>
          </a:prstGeom>
          <a:noFill/>
        </p:spPr>
        <p:txBody>
          <a:bodyPr wrap="none" rtlCol="0">
            <a:spAutoFit/>
          </a:bodyPr>
          <a:lstStyle/>
          <a:p>
            <a:r>
              <a:rPr lang="en-US" altLang="ja-JP" sz="2400" dirty="0" smtClean="0">
                <a:solidFill>
                  <a:schemeClr val="bg1"/>
                </a:solidFill>
              </a:rPr>
              <a:t>Bond</a:t>
            </a:r>
            <a:endParaRPr kumimoji="1" lang="ja-JP" altLang="en-US" sz="2400" dirty="0">
              <a:solidFill>
                <a:schemeClr val="bg1"/>
              </a:solidFill>
            </a:endParaRPr>
          </a:p>
        </p:txBody>
      </p:sp>
      <p:cxnSp>
        <p:nvCxnSpPr>
          <p:cNvPr id="11" name="直線コネクタ 10"/>
          <p:cNvCxnSpPr/>
          <p:nvPr/>
        </p:nvCxnSpPr>
        <p:spPr>
          <a:xfrm>
            <a:off x="6350780" y="5340946"/>
            <a:ext cx="2936655" cy="600817"/>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aphicFrame>
        <p:nvGraphicFramePr>
          <p:cNvPr id="12" name="表 11"/>
          <p:cNvGraphicFramePr>
            <a:graphicFrameLocks noGrp="1"/>
          </p:cNvGraphicFramePr>
          <p:nvPr>
            <p:extLst>
              <p:ext uri="{D42A27DB-BD31-4B8C-83A1-F6EECF244321}">
                <p14:modId xmlns:p14="http://schemas.microsoft.com/office/powerpoint/2010/main" val="2971009479"/>
              </p:ext>
            </p:extLst>
          </p:nvPr>
        </p:nvGraphicFramePr>
        <p:xfrm>
          <a:off x="1458914" y="3092998"/>
          <a:ext cx="4754850" cy="866967"/>
        </p:xfrm>
        <a:graphic>
          <a:graphicData uri="http://schemas.openxmlformats.org/drawingml/2006/table">
            <a:tbl>
              <a:tblPr firstRow="1">
                <a:tableStyleId>{69012ECD-51FC-41F1-AA8D-1B2483CD663E}</a:tableStyleId>
              </a:tblPr>
              <a:tblGrid>
                <a:gridCol w="1722063">
                  <a:extLst>
                    <a:ext uri="{9D8B030D-6E8A-4147-A177-3AD203B41FA5}">
                      <a16:colId xmlns="" xmlns:a16="http://schemas.microsoft.com/office/drawing/2014/main" val="3651916255"/>
                    </a:ext>
                  </a:extLst>
                </a:gridCol>
                <a:gridCol w="757961">
                  <a:extLst>
                    <a:ext uri="{9D8B030D-6E8A-4147-A177-3AD203B41FA5}">
                      <a16:colId xmlns="" xmlns:a16="http://schemas.microsoft.com/office/drawing/2014/main" val="3127286272"/>
                    </a:ext>
                  </a:extLst>
                </a:gridCol>
                <a:gridCol w="716511">
                  <a:extLst>
                    <a:ext uri="{9D8B030D-6E8A-4147-A177-3AD203B41FA5}">
                      <a16:colId xmlns="" xmlns:a16="http://schemas.microsoft.com/office/drawing/2014/main" val="489209774"/>
                    </a:ext>
                  </a:extLst>
                </a:gridCol>
                <a:gridCol w="769803">
                  <a:extLst>
                    <a:ext uri="{9D8B030D-6E8A-4147-A177-3AD203B41FA5}">
                      <a16:colId xmlns="" xmlns:a16="http://schemas.microsoft.com/office/drawing/2014/main" val="2539406584"/>
                    </a:ext>
                  </a:extLst>
                </a:gridCol>
                <a:gridCol w="788512">
                  <a:extLst>
                    <a:ext uri="{9D8B030D-6E8A-4147-A177-3AD203B41FA5}">
                      <a16:colId xmlns="" xmlns:a16="http://schemas.microsoft.com/office/drawing/2014/main" val="1515554454"/>
                    </a:ext>
                  </a:extLst>
                </a:gridCol>
              </a:tblGrid>
              <a:tr h="196249">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ctr" fontAlgn="ctr"/>
                      <a:r>
                        <a:rPr lang="en-US" altLang="ja-JP" sz="1600" u="none" strike="noStrike" dirty="0" smtClean="0">
                          <a:effectLst/>
                        </a:rPr>
                        <a:t>DS</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ctr" fontAlgn="ctr"/>
                      <a:r>
                        <a:rPr lang="en-US" altLang="ja-JP" sz="1600" u="none" strike="noStrike" dirty="0" smtClean="0">
                          <a:effectLst/>
                        </a:rPr>
                        <a:t>DB</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ctr" fontAlgn="ctr"/>
                      <a:r>
                        <a:rPr lang="en-US" altLang="ja-JP" sz="1600" u="none" strike="noStrike" dirty="0" smtClean="0">
                          <a:effectLst/>
                        </a:rPr>
                        <a:t>FS</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ctr" fontAlgn="ctr"/>
                      <a:r>
                        <a:rPr lang="en-US" altLang="ja-JP" sz="1600" u="none" strike="noStrike" dirty="0" smtClean="0">
                          <a:effectLst/>
                        </a:rPr>
                        <a:t>FB</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extLst>
                  <a:ext uri="{0D108BD9-81ED-4DB2-BD59-A6C34878D82A}">
                    <a16:rowId xmlns="" xmlns:a16="http://schemas.microsoft.com/office/drawing/2014/main" val="535852491"/>
                  </a:ext>
                </a:extLst>
              </a:tr>
              <a:tr h="196249">
                <a:tc>
                  <a:txBody>
                    <a:bodyPr/>
                    <a:lstStyle/>
                    <a:p>
                      <a:pPr algn="l" fontAlgn="ctr"/>
                      <a:r>
                        <a:rPr lang="en-US" altLang="ja-JP" sz="1600" u="none" strike="noStrike" dirty="0" smtClean="0">
                          <a:effectLst/>
                        </a:rPr>
                        <a:t> Expected return</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r" fontAlgn="ctr"/>
                      <a:r>
                        <a:rPr lang="en-US" altLang="ja-JP" sz="1600" u="none" strike="noStrike" dirty="0">
                          <a:effectLst/>
                        </a:rPr>
                        <a:t>3.13%</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r" fontAlgn="ctr"/>
                      <a:r>
                        <a:rPr lang="en-US" altLang="ja-JP" sz="1600" u="none" strike="noStrike" dirty="0">
                          <a:effectLst/>
                        </a:rPr>
                        <a:t>2.73%</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r" fontAlgn="ctr"/>
                      <a:r>
                        <a:rPr lang="en-US" altLang="ja-JP" sz="1600" u="none" strike="noStrike" dirty="0">
                          <a:effectLst/>
                        </a:rPr>
                        <a:t>7.52%</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r" fontAlgn="ctr"/>
                      <a:r>
                        <a:rPr lang="en-US" altLang="ja-JP" sz="1600" u="none" strike="noStrike" dirty="0">
                          <a:effectLst/>
                        </a:rPr>
                        <a:t>6.79%</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extLst>
                  <a:ext uri="{0D108BD9-81ED-4DB2-BD59-A6C34878D82A}">
                    <a16:rowId xmlns="" xmlns:a16="http://schemas.microsoft.com/office/drawing/2014/main" val="488069862"/>
                  </a:ext>
                </a:extLst>
              </a:tr>
              <a:tr h="379287">
                <a:tc>
                  <a:txBody>
                    <a:bodyPr/>
                    <a:lstStyle/>
                    <a:p>
                      <a:pPr algn="l" fontAlgn="ctr"/>
                      <a:r>
                        <a:rPr lang="en-US" altLang="ja-JP" sz="1600" u="none" strike="noStrike" dirty="0" smtClean="0">
                          <a:effectLst/>
                        </a:rPr>
                        <a:t> Standard deviation</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r" fontAlgn="ctr"/>
                      <a:r>
                        <a:rPr lang="en-US" altLang="ja-JP" sz="1600" u="none" strike="noStrike" dirty="0">
                          <a:effectLst/>
                        </a:rPr>
                        <a:t>24.43%</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r" fontAlgn="ctr"/>
                      <a:r>
                        <a:rPr lang="en-US" altLang="ja-JP" sz="1600" u="none" strike="noStrike" dirty="0">
                          <a:effectLst/>
                        </a:rPr>
                        <a:t>3.08%</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r" fontAlgn="ctr"/>
                      <a:r>
                        <a:rPr lang="en-US" altLang="ja-JP" sz="1600" u="none" strike="noStrike" dirty="0">
                          <a:effectLst/>
                        </a:rPr>
                        <a:t>18.53%</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tc>
                  <a:txBody>
                    <a:bodyPr/>
                    <a:lstStyle/>
                    <a:p>
                      <a:pPr algn="r" fontAlgn="ctr"/>
                      <a:r>
                        <a:rPr lang="en-US" altLang="ja-JP" sz="1600" u="none" strike="noStrike" dirty="0">
                          <a:effectLst/>
                        </a:rPr>
                        <a:t>12.41%</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36000" marR="72000" marT="0" marB="0" anchor="ctr"/>
                </a:tc>
                <a:extLst>
                  <a:ext uri="{0D108BD9-81ED-4DB2-BD59-A6C34878D82A}">
                    <a16:rowId xmlns="" xmlns:a16="http://schemas.microsoft.com/office/drawing/2014/main" val="1328060684"/>
                  </a:ext>
                </a:extLst>
              </a:tr>
            </a:tbl>
          </a:graphicData>
        </a:graphic>
      </p:graphicFrame>
      <p:sp>
        <p:nvSpPr>
          <p:cNvPr id="2" name="テキスト ボックス 1"/>
          <p:cNvSpPr txBox="1"/>
          <p:nvPr/>
        </p:nvSpPr>
        <p:spPr>
          <a:xfrm rot="-5400000">
            <a:off x="5363972" y="4826325"/>
            <a:ext cx="1022659" cy="338554"/>
          </a:xfrm>
          <a:prstGeom prst="rect">
            <a:avLst/>
          </a:prstGeom>
          <a:solidFill>
            <a:schemeClr val="bg1"/>
          </a:solidFill>
        </p:spPr>
        <p:txBody>
          <a:bodyPr wrap="square" rtlCol="0">
            <a:spAutoFit/>
          </a:bodyPr>
          <a:lstStyle/>
          <a:p>
            <a:pPr algn="ctr"/>
            <a:r>
              <a:rPr kumimoji="1" lang="en-US" altLang="ja-JP" sz="1600" dirty="0" smtClean="0"/>
              <a:t>weights</a:t>
            </a:r>
            <a:endParaRPr kumimoji="1" lang="ja-JP" altLang="en-US" sz="1600" dirty="0" smtClean="0"/>
          </a:p>
        </p:txBody>
      </p:sp>
      <p:sp>
        <p:nvSpPr>
          <p:cNvPr id="3" name="テキスト ボックス 2"/>
          <p:cNvSpPr txBox="1"/>
          <p:nvPr/>
        </p:nvSpPr>
        <p:spPr>
          <a:xfrm>
            <a:off x="7604316" y="6184409"/>
            <a:ext cx="373019" cy="215444"/>
          </a:xfrm>
          <a:prstGeom prst="rect">
            <a:avLst/>
          </a:prstGeom>
          <a:solidFill>
            <a:schemeClr val="bg1"/>
          </a:solidFill>
        </p:spPr>
        <p:txBody>
          <a:bodyPr wrap="square" lIns="0" tIns="0" rIns="0" bIns="0" rtlCol="0">
            <a:spAutoFit/>
          </a:bodyPr>
          <a:lstStyle/>
          <a:p>
            <a:pPr algn="ctr"/>
            <a:r>
              <a:rPr kumimoji="1" lang="en-US" altLang="ja-JP" sz="1400" dirty="0" smtClean="0"/>
              <a:t>Age</a:t>
            </a:r>
            <a:endParaRPr kumimoji="1" lang="ja-JP" altLang="en-US" sz="1400" dirty="0" smtClean="0"/>
          </a:p>
        </p:txBody>
      </p:sp>
      <p:sp>
        <p:nvSpPr>
          <p:cNvPr id="15" name="テキスト ボックス 14"/>
          <p:cNvSpPr txBox="1"/>
          <p:nvPr/>
        </p:nvSpPr>
        <p:spPr>
          <a:xfrm>
            <a:off x="7803907" y="6412552"/>
            <a:ext cx="282965" cy="215444"/>
          </a:xfrm>
          <a:prstGeom prst="rect">
            <a:avLst/>
          </a:prstGeom>
          <a:solidFill>
            <a:schemeClr val="bg1"/>
          </a:solidFill>
        </p:spPr>
        <p:txBody>
          <a:bodyPr wrap="square" lIns="0" tIns="0" rIns="0" bIns="0" rtlCol="0">
            <a:spAutoFit/>
          </a:bodyPr>
          <a:lstStyle/>
          <a:p>
            <a:pPr algn="ctr"/>
            <a:r>
              <a:rPr kumimoji="1" lang="en-US" altLang="ja-JP" sz="1400" dirty="0" smtClean="0"/>
              <a:t>DB</a:t>
            </a:r>
            <a:endParaRPr kumimoji="1" lang="ja-JP" altLang="en-US" sz="1400" dirty="0" smtClean="0"/>
          </a:p>
        </p:txBody>
      </p:sp>
      <p:sp>
        <p:nvSpPr>
          <p:cNvPr id="16" name="テキスト ボックス 15"/>
          <p:cNvSpPr txBox="1"/>
          <p:nvPr/>
        </p:nvSpPr>
        <p:spPr>
          <a:xfrm>
            <a:off x="8238574" y="6415727"/>
            <a:ext cx="282965" cy="215444"/>
          </a:xfrm>
          <a:prstGeom prst="rect">
            <a:avLst/>
          </a:prstGeom>
          <a:solidFill>
            <a:schemeClr val="bg1"/>
          </a:solidFill>
        </p:spPr>
        <p:txBody>
          <a:bodyPr wrap="square" lIns="0" tIns="0" rIns="0" bIns="0" rtlCol="0">
            <a:spAutoFit/>
          </a:bodyPr>
          <a:lstStyle/>
          <a:p>
            <a:pPr algn="ctr"/>
            <a:r>
              <a:rPr lang="en-US" altLang="ja-JP" sz="1400" dirty="0"/>
              <a:t>F</a:t>
            </a:r>
            <a:r>
              <a:rPr kumimoji="1" lang="en-US" altLang="ja-JP" sz="1400" dirty="0" smtClean="0"/>
              <a:t>B</a:t>
            </a:r>
            <a:endParaRPr kumimoji="1" lang="ja-JP" altLang="en-US" sz="1400" dirty="0" smtClean="0"/>
          </a:p>
        </p:txBody>
      </p:sp>
      <p:sp>
        <p:nvSpPr>
          <p:cNvPr id="17" name="テキスト ボックス 16"/>
          <p:cNvSpPr txBox="1"/>
          <p:nvPr/>
        </p:nvSpPr>
        <p:spPr>
          <a:xfrm>
            <a:off x="6944288" y="6412552"/>
            <a:ext cx="282965" cy="215444"/>
          </a:xfrm>
          <a:prstGeom prst="rect">
            <a:avLst/>
          </a:prstGeom>
          <a:solidFill>
            <a:schemeClr val="bg1"/>
          </a:solidFill>
        </p:spPr>
        <p:txBody>
          <a:bodyPr wrap="square" lIns="0" tIns="0" rIns="0" bIns="0" rtlCol="0">
            <a:spAutoFit/>
          </a:bodyPr>
          <a:lstStyle/>
          <a:p>
            <a:pPr algn="ctr"/>
            <a:r>
              <a:rPr kumimoji="1" lang="en-US" altLang="ja-JP" sz="1400" dirty="0" smtClean="0"/>
              <a:t>DS</a:t>
            </a:r>
            <a:endParaRPr kumimoji="1" lang="ja-JP" altLang="en-US" sz="1400" dirty="0" smtClean="0"/>
          </a:p>
        </p:txBody>
      </p:sp>
      <p:sp>
        <p:nvSpPr>
          <p:cNvPr id="18" name="テキスト ボックス 17"/>
          <p:cNvSpPr txBox="1"/>
          <p:nvPr/>
        </p:nvSpPr>
        <p:spPr>
          <a:xfrm>
            <a:off x="7371226" y="6412552"/>
            <a:ext cx="282965" cy="215444"/>
          </a:xfrm>
          <a:prstGeom prst="rect">
            <a:avLst/>
          </a:prstGeom>
          <a:solidFill>
            <a:schemeClr val="bg1"/>
          </a:solidFill>
        </p:spPr>
        <p:txBody>
          <a:bodyPr wrap="square" lIns="0" tIns="0" rIns="0" bIns="0" rtlCol="0">
            <a:spAutoFit/>
          </a:bodyPr>
          <a:lstStyle/>
          <a:p>
            <a:pPr algn="ctr"/>
            <a:r>
              <a:rPr lang="en-US" altLang="ja-JP" sz="1400" dirty="0" smtClean="0"/>
              <a:t>FS</a:t>
            </a:r>
            <a:endParaRPr kumimoji="1" lang="ja-JP" altLang="en-US" sz="1400" dirty="0" smtClean="0"/>
          </a:p>
        </p:txBody>
      </p:sp>
      <p:sp>
        <p:nvSpPr>
          <p:cNvPr id="5" name="スライド番号プレースホルダ 3"/>
          <p:cNvSpPr>
            <a:spLocks noGrp="1"/>
          </p:cNvSpPr>
          <p:nvPr>
            <p:ph type="sldNum" sz="quarter" idx="10"/>
          </p:nvPr>
        </p:nvSpPr>
        <p:spPr>
          <a:xfrm>
            <a:off x="9240513" y="6439403"/>
            <a:ext cx="662523" cy="365125"/>
          </a:xfrm>
        </p:spPr>
        <p:txBody>
          <a:bodyPr/>
          <a:lstStyle/>
          <a:p>
            <a:pPr>
              <a:defRPr/>
            </a:pPr>
            <a:fld id="{C5124B8B-79E1-4471-94E3-C963B45630E5}" type="slidenum">
              <a:rPr lang="ja-JP" altLang="en-US">
                <a:solidFill>
                  <a:srgbClr val="4F81BD">
                    <a:lumMod val="75000"/>
                  </a:srgbClr>
                </a:solidFill>
              </a:rPr>
              <a:pPr>
                <a:defRPr/>
              </a:pPr>
              <a:t>19</a:t>
            </a:fld>
            <a:endParaRPr lang="ja-JP" altLang="en-US" dirty="0">
              <a:solidFill>
                <a:srgbClr val="4F81BD">
                  <a:lumMod val="75000"/>
                </a:srgbClr>
              </a:solidFill>
            </a:endParaRPr>
          </a:p>
        </p:txBody>
      </p:sp>
      <p:pic>
        <p:nvPicPr>
          <p:cNvPr id="8"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45384" y="24607"/>
            <a:ext cx="243682" cy="243682"/>
          </a:xfrm>
          <a:prstGeom prst="rect">
            <a:avLst/>
          </a:prstGeom>
        </p:spPr>
      </p:pic>
    </p:spTree>
    <p:extLst>
      <p:ext uri="{BB962C8B-B14F-4D97-AF65-F5344CB8AC3E}">
        <p14:creationId xmlns:p14="http://schemas.microsoft.com/office/powerpoint/2010/main" val="1878528834"/>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588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 xmlns:a16="http://schemas.microsoft.com/office/drawing/2014/main" id="{9E976024-D870-47C3-BDE2-EF3B1C22B0CC}"/>
              </a:ext>
            </a:extLst>
          </p:cNvPr>
          <p:cNvSpPr txBox="1">
            <a:spLocks/>
          </p:cNvSpPr>
          <p:nvPr/>
        </p:nvSpPr>
        <p:spPr>
          <a:xfrm>
            <a:off x="268295" y="657225"/>
            <a:ext cx="5641777"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kumimoji="0" lang="en-US" sz="3600" b="1" dirty="0">
                <a:solidFill>
                  <a:srgbClr val="C00000"/>
                </a:solidFill>
                <a:latin typeface="Verdana" panose="020B0604030504040204" pitchFamily="34" charset="0"/>
                <a:ea typeface="Verdana" panose="020B0604030504040204" pitchFamily="34" charset="0"/>
              </a:rPr>
              <a:t>About the speaker</a:t>
            </a:r>
          </a:p>
        </p:txBody>
      </p:sp>
      <p:sp>
        <p:nvSpPr>
          <p:cNvPr id="8" name="Textplatzhalter 3">
            <a:extLst>
              <a:ext uri="{FF2B5EF4-FFF2-40B4-BE49-F238E27FC236}">
                <a16:creationId xmlns="" xmlns:a16="http://schemas.microsoft.com/office/drawing/2014/main" id="{073B1EFB-FC39-44C7-B40D-025DCA75AD34}"/>
              </a:ext>
            </a:extLst>
          </p:cNvPr>
          <p:cNvSpPr txBox="1">
            <a:spLocks/>
          </p:cNvSpPr>
          <p:nvPr/>
        </p:nvSpPr>
        <p:spPr>
          <a:xfrm>
            <a:off x="2231461" y="2080427"/>
            <a:ext cx="7055768" cy="1696977"/>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kumimoji="0" lang="en-US" sz="2000" b="1" dirty="0" smtClean="0">
                <a:solidFill>
                  <a:srgbClr val="00457C"/>
                </a:solidFill>
                <a:latin typeface="Verdana" panose="020B0604030504040204" pitchFamily="34" charset="0"/>
                <a:ea typeface="Verdana" panose="020B0604030504040204" pitchFamily="34" charset="0"/>
              </a:rPr>
              <a:t>Norio </a:t>
            </a:r>
            <a:r>
              <a:rPr kumimoji="0" lang="en-US" sz="2000" b="1" dirty="0" err="1" smtClean="0">
                <a:solidFill>
                  <a:srgbClr val="00457C"/>
                </a:solidFill>
                <a:latin typeface="Verdana" panose="020B0604030504040204" pitchFamily="34" charset="0"/>
                <a:ea typeface="Verdana" panose="020B0604030504040204" pitchFamily="34" charset="0"/>
              </a:rPr>
              <a:t>Hibiki</a:t>
            </a:r>
            <a:r>
              <a:rPr kumimoji="0" lang="en-US" sz="2000" dirty="0" smtClean="0">
                <a:solidFill>
                  <a:prstClr val="black"/>
                </a:solidFill>
                <a:latin typeface="Verdana" panose="020B0604030504040204" pitchFamily="34" charset="0"/>
                <a:ea typeface="Verdana" panose="020B0604030504040204" pitchFamily="34" charset="0"/>
              </a:rPr>
              <a:t> </a:t>
            </a:r>
            <a:endParaRPr kumimoji="0" lang="en-US" sz="2000" dirty="0">
              <a:solidFill>
                <a:prstClr val="black"/>
              </a:solidFill>
              <a:latin typeface="Verdana" panose="020B0604030504040204" pitchFamily="34" charset="0"/>
              <a:ea typeface="Verdana" panose="020B0604030504040204" pitchFamily="34" charset="0"/>
            </a:endParaRPr>
          </a:p>
          <a:p>
            <a:pPr>
              <a:defRPr/>
            </a:pPr>
            <a:r>
              <a:rPr kumimoji="0" lang="en-US" sz="1600" dirty="0" smtClean="0">
                <a:solidFill>
                  <a:prstClr val="black"/>
                </a:solidFill>
                <a:latin typeface="Verdana" panose="020B0604030504040204" pitchFamily="34" charset="0"/>
                <a:ea typeface="Verdana" panose="020B0604030504040204" pitchFamily="34" charset="0"/>
              </a:rPr>
              <a:t>Professor </a:t>
            </a:r>
            <a:endParaRPr kumimoji="0" lang="en-US" sz="1600" dirty="0">
              <a:solidFill>
                <a:prstClr val="black"/>
              </a:solidFill>
              <a:latin typeface="Verdana" panose="020B0604030504040204" pitchFamily="34" charset="0"/>
              <a:ea typeface="Verdana" panose="020B0604030504040204" pitchFamily="34" charset="0"/>
            </a:endParaRPr>
          </a:p>
          <a:p>
            <a:pPr>
              <a:defRPr/>
            </a:pPr>
            <a:r>
              <a:rPr kumimoji="0" lang="en-US" sz="1600" dirty="0" smtClean="0">
                <a:solidFill>
                  <a:prstClr val="black"/>
                </a:solidFill>
                <a:latin typeface="Verdana" panose="020B0604030504040204" pitchFamily="34" charset="0"/>
                <a:ea typeface="Verdana" panose="020B0604030504040204" pitchFamily="34" charset="0"/>
              </a:rPr>
              <a:t>Major research field: Financial Engineering</a:t>
            </a:r>
            <a:r>
              <a:rPr kumimoji="0" lang="ja-JP" altLang="en-US" sz="1600" dirty="0">
                <a:solidFill>
                  <a:prstClr val="black"/>
                </a:solidFill>
                <a:latin typeface="Verdana" panose="020B0604030504040204" pitchFamily="34" charset="0"/>
                <a:ea typeface="Verdana" panose="020B0604030504040204" pitchFamily="34" charset="0"/>
              </a:rPr>
              <a:t> </a:t>
            </a:r>
            <a:r>
              <a:rPr kumimoji="0" lang="en-US" altLang="ja-JP" sz="1600" dirty="0" smtClean="0">
                <a:solidFill>
                  <a:prstClr val="black"/>
                </a:solidFill>
                <a:latin typeface="Verdana" panose="020B0604030504040204" pitchFamily="34" charset="0"/>
                <a:ea typeface="Verdana" panose="020B0604030504040204" pitchFamily="34" charset="0"/>
              </a:rPr>
              <a:t>(asset allocation, risk management, household finance, pension)</a:t>
            </a:r>
            <a:endParaRPr kumimoji="0" lang="en-US" sz="1600" dirty="0" smtClean="0">
              <a:solidFill>
                <a:prstClr val="black"/>
              </a:solidFill>
              <a:latin typeface="Verdana" panose="020B0604030504040204" pitchFamily="34" charset="0"/>
              <a:ea typeface="Verdana" panose="020B0604030504040204" pitchFamily="34" charset="0"/>
            </a:endParaRPr>
          </a:p>
          <a:p>
            <a:pPr>
              <a:defRPr/>
            </a:pPr>
            <a:r>
              <a:rPr kumimoji="0" lang="en-US" sz="1600" dirty="0" smtClean="0">
                <a:solidFill>
                  <a:prstClr val="black"/>
                </a:solidFill>
                <a:latin typeface="Verdana" panose="020B0604030504040204" pitchFamily="34" charset="0"/>
                <a:ea typeface="Verdana" panose="020B0604030504040204" pitchFamily="34" charset="0"/>
              </a:rPr>
              <a:t>Awarded for the best scientific paper at the PBSS Colloquium, St. John’s 2016</a:t>
            </a:r>
            <a:endParaRPr kumimoji="0" lang="en-US" sz="1600" dirty="0">
              <a:solidFill>
                <a:prstClr val="black"/>
              </a:solidFill>
              <a:latin typeface="Verdana" panose="020B0604030504040204" pitchFamily="34" charset="0"/>
              <a:ea typeface="Verdana" panose="020B0604030504040204" pitchFamily="34" charset="0"/>
            </a:endParaRPr>
          </a:p>
        </p:txBody>
      </p:sp>
      <p:sp>
        <p:nvSpPr>
          <p:cNvPr id="9" name="Textplatzhalter 3">
            <a:extLst>
              <a:ext uri="{FF2B5EF4-FFF2-40B4-BE49-F238E27FC236}">
                <a16:creationId xmlns="" xmlns:a16="http://schemas.microsoft.com/office/drawing/2014/main" id="{D33C1A04-A548-4AAC-A569-92514281C3EE}"/>
              </a:ext>
            </a:extLst>
          </p:cNvPr>
          <p:cNvSpPr txBox="1">
            <a:spLocks/>
          </p:cNvSpPr>
          <p:nvPr/>
        </p:nvSpPr>
        <p:spPr>
          <a:xfrm>
            <a:off x="2231460" y="4192542"/>
            <a:ext cx="7055769" cy="1869594"/>
          </a:xfrm>
          <a:prstGeom prst="rect">
            <a:avLst/>
          </a:prstGeom>
          <a:noFill/>
        </p:spPr>
        <p:txBody>
          <a:bodyPr>
            <a:normAutofit lnSpcReduction="10000"/>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panose="05000000000000000000" pitchFamily="2" charset="2"/>
              <a:buNone/>
              <a:defRPr/>
            </a:pPr>
            <a:r>
              <a:rPr kumimoji="0" lang="en-US" sz="1800" b="1" dirty="0" smtClean="0">
                <a:solidFill>
                  <a:srgbClr val="00457C"/>
                </a:solidFill>
              </a:rPr>
              <a:t>Department of Industrial and Systems Engineering, </a:t>
            </a:r>
          </a:p>
          <a:p>
            <a:pPr marL="0" indent="0">
              <a:buFont typeface="Wingdings" panose="05000000000000000000" pitchFamily="2" charset="2"/>
              <a:buNone/>
              <a:defRPr/>
            </a:pPr>
            <a:r>
              <a:rPr kumimoji="0" lang="en-US" sz="1800" b="1" dirty="0" smtClean="0">
                <a:solidFill>
                  <a:srgbClr val="00457C"/>
                </a:solidFill>
              </a:rPr>
              <a:t>Keio University (Japan)</a:t>
            </a:r>
            <a:endParaRPr kumimoji="0" lang="en-US" sz="1800" b="1" dirty="0">
              <a:solidFill>
                <a:srgbClr val="00457C"/>
              </a:solidFill>
            </a:endParaRPr>
          </a:p>
          <a:p>
            <a:pPr>
              <a:buFont typeface="Arial" panose="020B0604020202020204" pitchFamily="34" charset="0"/>
              <a:buChar char="•"/>
              <a:defRPr/>
            </a:pPr>
            <a:r>
              <a:rPr kumimoji="0" lang="en-US" sz="1600" dirty="0" smtClean="0">
                <a:solidFill>
                  <a:prstClr val="black"/>
                </a:solidFill>
              </a:rPr>
              <a:t>Department was founded in 1959.</a:t>
            </a:r>
          </a:p>
          <a:p>
            <a:pPr>
              <a:buFont typeface="Arial" panose="020B0604020202020204" pitchFamily="34" charset="0"/>
              <a:buChar char="•"/>
              <a:defRPr/>
            </a:pPr>
            <a:r>
              <a:rPr kumimoji="0" lang="en-US" altLang="ja-JP" sz="1600" dirty="0">
                <a:solidFill>
                  <a:prstClr val="black"/>
                </a:solidFill>
              </a:rPr>
              <a:t>R</a:t>
            </a:r>
            <a:r>
              <a:rPr kumimoji="0" lang="en-US" sz="1600" dirty="0" smtClean="0">
                <a:solidFill>
                  <a:prstClr val="black"/>
                </a:solidFill>
              </a:rPr>
              <a:t>esearch fields </a:t>
            </a:r>
            <a:r>
              <a:rPr kumimoji="0" lang="en-US" altLang="ja-JP" sz="1600" dirty="0">
                <a:solidFill>
                  <a:prstClr val="black"/>
                </a:solidFill>
              </a:rPr>
              <a:t>of</a:t>
            </a:r>
            <a:r>
              <a:rPr kumimoji="0" lang="en-US" altLang="ja-JP" sz="1600" dirty="0" smtClean="0">
                <a:solidFill>
                  <a:prstClr val="black"/>
                </a:solidFill>
              </a:rPr>
              <a:t> </a:t>
            </a:r>
            <a:r>
              <a:rPr kumimoji="0" lang="en-US" altLang="ja-JP" sz="1600" dirty="0">
                <a:solidFill>
                  <a:prstClr val="black"/>
                </a:solidFill>
              </a:rPr>
              <a:t>my department </a:t>
            </a:r>
            <a:r>
              <a:rPr kumimoji="0" lang="en-US" sz="1600" dirty="0" smtClean="0">
                <a:solidFill>
                  <a:prstClr val="black"/>
                </a:solidFill>
              </a:rPr>
              <a:t>are applied statistics, operations research, financial engineering, economics, computer science, system and human engineering, production management, and so on. </a:t>
            </a:r>
            <a:endParaRPr kumimoji="0" lang="en-US" sz="1600" dirty="0">
              <a:solidFill>
                <a:prstClr val="black"/>
              </a:solidFill>
            </a:endParaRPr>
          </a:p>
        </p:txBody>
      </p:sp>
      <p:cxnSp>
        <p:nvCxnSpPr>
          <p:cNvPr id="10" name="Gerader Verbinder 8">
            <a:extLst>
              <a:ext uri="{FF2B5EF4-FFF2-40B4-BE49-F238E27FC236}">
                <a16:creationId xmlns="" xmlns:a16="http://schemas.microsoft.com/office/drawing/2014/main" id="{7C1D4B8F-E217-43A8-ADB9-8ECBD8B38648}"/>
              </a:ext>
            </a:extLst>
          </p:cNvPr>
          <p:cNvCxnSpPr/>
          <p:nvPr/>
        </p:nvCxnSpPr>
        <p:spPr>
          <a:xfrm>
            <a:off x="896288" y="3914791"/>
            <a:ext cx="553085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1" name="Grafik 7">
            <a:extLst>
              <a:ext uri="{FF2B5EF4-FFF2-40B4-BE49-F238E27FC236}">
                <a16:creationId xmlns="" xmlns:a16="http://schemas.microsoft.com/office/drawing/2014/main" id="{AD4603DC-D952-4329-864F-6A4CCE54DDD6}"/>
              </a:ext>
            </a:extLst>
          </p:cNvPr>
          <p:cNvPicPr>
            <a:picLocks noChangeAspect="1"/>
          </p:cNvPicPr>
          <p:nvPr/>
        </p:nvPicPr>
        <p:blipFill>
          <a:blip r:embed="rId4"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1008098" y="2342103"/>
            <a:ext cx="805920" cy="990352"/>
          </a:xfrm>
          <a:prstGeom prst="rect">
            <a:avLst/>
          </a:prstGeom>
          <a:ln>
            <a:noFill/>
          </a:ln>
          <a:effectLst>
            <a:outerShdw blurRad="292100" dist="139700" dir="2700000" algn="tl" rotWithShape="0">
              <a:srgbClr val="333333">
                <a:alpha val="65000"/>
              </a:srgbClr>
            </a:outerShdw>
          </a:effec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882" y="2006600"/>
            <a:ext cx="1427231" cy="1813139"/>
          </a:xfrm>
          <a:prstGeom prst="rect">
            <a:avLst/>
          </a:prstGeom>
        </p:spPr>
      </p:pic>
      <p:pic>
        <p:nvPicPr>
          <p:cNvPr id="1026" name="Picture 2" descr="C:\Users\hibik\Desktop\png\Ba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00" y="4200692"/>
            <a:ext cx="1443413" cy="1700887"/>
          </a:xfrm>
          <a:prstGeom prst="rect">
            <a:avLst/>
          </a:prstGeom>
          <a:solidFill>
            <a:schemeClr val="bg1"/>
          </a:solidFill>
        </p:spPr>
      </p:pic>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65741" y="70230"/>
            <a:ext cx="243681" cy="243681"/>
          </a:xfrm>
          <a:prstGeom prst="rect">
            <a:avLst/>
          </a:prstGeom>
        </p:spPr>
      </p:pic>
      <p:pic>
        <p:nvPicPr>
          <p:cNvPr id="12" name="Picture 3" descr="A close up of a logo&#10;&#10;Description automatically generated">
            <a:extLst>
              <a:ext uri="{FF2B5EF4-FFF2-40B4-BE49-F238E27FC236}">
                <a16:creationId xmlns:a16="http://schemas.microsoft.com/office/drawing/2014/main" xmlns="" id="{90B6CF9A-E214-4E3A-B837-96950E39E6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1053" y="318013"/>
            <a:ext cx="3111621" cy="1375850"/>
          </a:xfrm>
          <a:prstGeom prst="rect">
            <a:avLst/>
          </a:prstGeom>
        </p:spPr>
      </p:pic>
    </p:spTree>
    <p:extLst>
      <p:ext uri="{BB962C8B-B14F-4D97-AF65-F5344CB8AC3E}">
        <p14:creationId xmlns:p14="http://schemas.microsoft.com/office/powerpoint/2010/main" val="127871242"/>
      </p:ext>
    </p:extLst>
  </p:cSld>
  <p:clrMapOvr>
    <a:masterClrMapping/>
  </p:clrMapOvr>
  <mc:AlternateContent xmlns:mc="http://schemas.openxmlformats.org/markup-compatibility/2006">
    <mc:Choice xmlns:p14="http://schemas.microsoft.com/office/powerpoint/2010/main" Requires="p14">
      <p:transition spd="slow" p14:dur="2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2800" dirty="0">
                <a:latin typeface="+mn-lt"/>
              </a:rPr>
              <a:t>5</a:t>
            </a:r>
            <a:r>
              <a:rPr lang="en-US" altLang="ja-JP" sz="2800" dirty="0" smtClean="0">
                <a:latin typeface="+mn-lt"/>
              </a:rPr>
              <a:t>.</a:t>
            </a:r>
            <a:r>
              <a:rPr lang="ja-JP" altLang="en-US" sz="2800" dirty="0" smtClean="0">
                <a:latin typeface="+mn-lt"/>
              </a:rPr>
              <a:t> </a:t>
            </a:r>
            <a:r>
              <a:rPr lang="en-US" altLang="ja-JP" sz="2800" dirty="0"/>
              <a:t>Numerical </a:t>
            </a:r>
            <a:r>
              <a:rPr lang="en-US" altLang="ja-JP" sz="2800" dirty="0" smtClean="0"/>
              <a:t>Analysis (2):  </a:t>
            </a:r>
            <a:r>
              <a:rPr lang="en-US" altLang="ja-JP" sz="2800" dirty="0"/>
              <a:t>Basic Analysis</a:t>
            </a:r>
            <a:endParaRPr lang="ja-JP" altLang="en-US" sz="2800" dirty="0" smtClean="0">
              <a:latin typeface="+mn-lt"/>
            </a:endParaRPr>
          </a:p>
        </p:txBody>
      </p:sp>
      <p:sp>
        <p:nvSpPr>
          <p:cNvPr id="5" name="スライド番号プレースホルダ 3"/>
          <p:cNvSpPr>
            <a:spLocks noGrp="1"/>
          </p:cNvSpPr>
          <p:nvPr>
            <p:ph type="sldNum" sz="quarter" idx="10"/>
          </p:nvPr>
        </p:nvSpPr>
        <p:spPr>
          <a:xfrm>
            <a:off x="9355667" y="6448260"/>
            <a:ext cx="509632" cy="365125"/>
          </a:xfrm>
        </p:spPr>
        <p:txBody>
          <a:bodyPr/>
          <a:lstStyle/>
          <a:p>
            <a:pPr>
              <a:defRPr/>
            </a:pPr>
            <a:fld id="{C5124B8B-79E1-4471-94E3-C963B45630E5}" type="slidenum">
              <a:rPr lang="ja-JP" altLang="en-US">
                <a:solidFill>
                  <a:srgbClr val="4F81BD">
                    <a:lumMod val="75000"/>
                  </a:srgbClr>
                </a:solidFill>
              </a:rPr>
              <a:pPr>
                <a:defRPr/>
              </a:pPr>
              <a:t>20</a:t>
            </a:fld>
            <a:endParaRPr lang="ja-JP" altLang="en-US" dirty="0">
              <a:solidFill>
                <a:srgbClr val="4F81BD">
                  <a:lumMod val="75000"/>
                </a:srgbClr>
              </a:solidFill>
            </a:endParaRPr>
          </a:p>
        </p:txBody>
      </p:sp>
      <p:sp>
        <p:nvSpPr>
          <p:cNvPr id="8" name="AutoShape 3">
            <a:extLst>
              <a:ext uri="{FF2B5EF4-FFF2-40B4-BE49-F238E27FC236}">
                <a16:creationId xmlns="" xmlns:a16="http://schemas.microsoft.com/office/drawing/2014/main" id="{061870B2-D7AD-4869-991E-E35F8D2ACD36}"/>
              </a:ext>
            </a:extLst>
          </p:cNvPr>
          <p:cNvSpPr>
            <a:spLocks noChangeArrowheads="1"/>
          </p:cNvSpPr>
          <p:nvPr/>
        </p:nvSpPr>
        <p:spPr bwMode="auto">
          <a:xfrm>
            <a:off x="289561" y="1019033"/>
            <a:ext cx="4341388" cy="358790"/>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dirty="0" smtClean="0">
                <a:solidFill>
                  <a:schemeClr val="bg1"/>
                </a:solidFill>
                <a:latin typeface="+mj-lt"/>
              </a:rPr>
              <a:t>LPM(1) for each pensionable age</a:t>
            </a:r>
            <a:endParaRPr lang="ja-JP" altLang="en-US" dirty="0">
              <a:solidFill>
                <a:schemeClr val="bg1"/>
              </a:solidFill>
              <a:latin typeface="+mj-lt"/>
            </a:endParaRPr>
          </a:p>
        </p:txBody>
      </p:sp>
      <p:sp>
        <p:nvSpPr>
          <p:cNvPr id="9" name="AutoShape 3">
            <a:extLst>
              <a:ext uri="{FF2B5EF4-FFF2-40B4-BE49-F238E27FC236}">
                <a16:creationId xmlns="" xmlns:a16="http://schemas.microsoft.com/office/drawing/2014/main" id="{061870B2-D7AD-4869-991E-E35F8D2ACD36}"/>
              </a:ext>
            </a:extLst>
          </p:cNvPr>
          <p:cNvSpPr>
            <a:spLocks noChangeArrowheads="1"/>
          </p:cNvSpPr>
          <p:nvPr/>
        </p:nvSpPr>
        <p:spPr bwMode="auto">
          <a:xfrm>
            <a:off x="4949025" y="1019033"/>
            <a:ext cx="4282267" cy="358790"/>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dirty="0" smtClean="0">
                <a:solidFill>
                  <a:schemeClr val="bg1"/>
                </a:solidFill>
              </a:rPr>
              <a:t>Expected wealth </a:t>
            </a:r>
            <a:r>
              <a:rPr lang="en-US" altLang="ja-JP" dirty="0">
                <a:solidFill>
                  <a:schemeClr val="bg1"/>
                </a:solidFill>
              </a:rPr>
              <a:t>for each pensionable age</a:t>
            </a:r>
            <a:endParaRPr lang="ja-JP" altLang="en-US" dirty="0">
              <a:solidFill>
                <a:schemeClr val="bg1"/>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626625449"/>
              </p:ext>
            </p:extLst>
          </p:nvPr>
        </p:nvGraphicFramePr>
        <p:xfrm>
          <a:off x="211667" y="4050017"/>
          <a:ext cx="3556000" cy="2560320"/>
        </p:xfrm>
        <a:graphic>
          <a:graphicData uri="http://schemas.openxmlformats.org/drawingml/2006/table">
            <a:tbl>
              <a:tblPr firstRow="1" bandRow="1">
                <a:tableStyleId>{69012ECD-51FC-41F1-AA8D-1B2483CD663E}</a:tableStyleId>
              </a:tblPr>
              <a:tblGrid>
                <a:gridCol w="674175">
                  <a:extLst>
                    <a:ext uri="{9D8B030D-6E8A-4147-A177-3AD203B41FA5}">
                      <a16:colId xmlns="" xmlns:a16="http://schemas.microsoft.com/office/drawing/2014/main" val="1161308943"/>
                    </a:ext>
                  </a:extLst>
                </a:gridCol>
                <a:gridCol w="1010692">
                  <a:extLst>
                    <a:ext uri="{9D8B030D-6E8A-4147-A177-3AD203B41FA5}">
                      <a16:colId xmlns="" xmlns:a16="http://schemas.microsoft.com/office/drawing/2014/main" val="1161791843"/>
                    </a:ext>
                  </a:extLst>
                </a:gridCol>
                <a:gridCol w="990600">
                  <a:extLst>
                    <a:ext uri="{9D8B030D-6E8A-4147-A177-3AD203B41FA5}">
                      <a16:colId xmlns="" xmlns:a16="http://schemas.microsoft.com/office/drawing/2014/main" val="1427311012"/>
                    </a:ext>
                  </a:extLst>
                </a:gridCol>
                <a:gridCol w="880533"/>
              </a:tblGrid>
              <a:tr h="394691">
                <a:tc>
                  <a:txBody>
                    <a:bodyPr/>
                    <a:lstStyle/>
                    <a:p>
                      <a:endParaRPr kumimoji="1" lang="ja-JP" altLang="en-US" sz="1200" dirty="0"/>
                    </a:p>
                  </a:txBody>
                  <a:tcPr marL="36000" marR="36000" anchor="ctr"/>
                </a:tc>
                <a:tc>
                  <a:txBody>
                    <a:bodyPr/>
                    <a:lstStyle/>
                    <a:p>
                      <a:pPr algn="ctr"/>
                      <a:r>
                        <a:rPr kumimoji="1" lang="en-US" altLang="ja-JP" sz="1400" dirty="0" smtClean="0"/>
                        <a:t>Pensionable</a:t>
                      </a:r>
                      <a:endParaRPr kumimoji="1" lang="en-US" altLang="ja-JP" sz="1400" dirty="0"/>
                    </a:p>
                    <a:p>
                      <a:pPr algn="ctr"/>
                      <a:r>
                        <a:rPr kumimoji="1" lang="en-US" altLang="ja-JP" sz="1400" dirty="0" smtClean="0"/>
                        <a:t>age</a:t>
                      </a:r>
                      <a:endParaRPr kumimoji="1" lang="ja-JP" altLang="en-US" sz="1400" dirty="0"/>
                    </a:p>
                  </a:txBody>
                  <a:tcPr marL="36000" marR="36000" anchor="ctr"/>
                </a:tc>
                <a:tc>
                  <a:txBody>
                    <a:bodyPr/>
                    <a:lstStyle/>
                    <a:p>
                      <a:pPr algn="ctr"/>
                      <a:r>
                        <a:rPr kumimoji="1" lang="en-US" altLang="ja-JP" sz="1400" dirty="0" smtClean="0"/>
                        <a:t>Maturity of</a:t>
                      </a:r>
                      <a:endParaRPr kumimoji="1" lang="en-US" altLang="ja-JP" sz="1400" dirty="0"/>
                    </a:p>
                    <a:p>
                      <a:pPr algn="ctr"/>
                      <a:r>
                        <a:rPr kumimoji="1" lang="en-US" altLang="ja-JP" sz="1400" dirty="0" smtClean="0"/>
                        <a:t>Private annuity</a:t>
                      </a:r>
                      <a:endParaRPr kumimoji="1" lang="ja-JP" altLang="en-US" sz="1400" dirty="0"/>
                    </a:p>
                  </a:txBody>
                  <a:tcPr marL="36000" marR="36000" anchor="ctr"/>
                </a:tc>
                <a:tc>
                  <a:txBody>
                    <a:bodyPr/>
                    <a:lstStyle/>
                    <a:p>
                      <a:pPr algn="ctr"/>
                      <a:r>
                        <a:rPr kumimoji="1" lang="en-US" altLang="ja-JP" sz="1400" dirty="0" smtClean="0"/>
                        <a:t>Objective function </a:t>
                      </a:r>
                    </a:p>
                    <a:p>
                      <a:pPr algn="ctr"/>
                      <a:r>
                        <a:rPr kumimoji="1" lang="en-US" altLang="ja-JP" sz="1400" dirty="0" smtClean="0"/>
                        <a:t>value</a:t>
                      </a:r>
                      <a:endParaRPr kumimoji="1" lang="ja-JP" altLang="en-US" sz="1400" dirty="0"/>
                    </a:p>
                  </a:txBody>
                  <a:tcPr marL="36000" marR="36000" anchor="ctr"/>
                </a:tc>
                <a:extLst>
                  <a:ext uri="{0D108BD9-81ED-4DB2-BD59-A6C34878D82A}">
                    <a16:rowId xmlns="" xmlns:a16="http://schemas.microsoft.com/office/drawing/2014/main" val="4183626416"/>
                  </a:ext>
                </a:extLst>
              </a:tr>
              <a:tr h="236815">
                <a:tc>
                  <a:txBody>
                    <a:bodyPr/>
                    <a:lstStyle/>
                    <a:p>
                      <a:r>
                        <a:rPr kumimoji="1" lang="en-US" altLang="ja-JP" sz="1400" dirty="0" smtClean="0"/>
                        <a:t>Normal</a:t>
                      </a:r>
                      <a:endParaRPr kumimoji="1" lang="ja-JP" altLang="en-US" sz="1400" dirty="0"/>
                    </a:p>
                  </a:txBody>
                  <a:tcPr marL="36000" marR="36000" anchor="ctr"/>
                </a:tc>
                <a:tc>
                  <a:txBody>
                    <a:bodyPr/>
                    <a:lstStyle/>
                    <a:p>
                      <a:pPr algn="ctr"/>
                      <a:r>
                        <a:rPr kumimoji="1" lang="en-US" altLang="ja-JP" sz="1400" dirty="0" smtClean="0"/>
                        <a:t>Age 65</a:t>
                      </a:r>
                      <a:endParaRPr kumimoji="1" lang="ja-JP" altLang="en-US" sz="1400" dirty="0"/>
                    </a:p>
                  </a:txBody>
                  <a:tcPr marL="36000" marR="36000" anchor="ctr"/>
                </a:tc>
                <a:tc>
                  <a:txBody>
                    <a:bodyPr/>
                    <a:lstStyle/>
                    <a:p>
                      <a:pPr algn="ctr"/>
                      <a:r>
                        <a:rPr kumimoji="1" lang="en-US" altLang="ja-JP" sz="1400" dirty="0" smtClean="0"/>
                        <a:t>life</a:t>
                      </a:r>
                      <a:endParaRPr kumimoji="1" lang="ja-JP" altLang="en-US" sz="1400" dirty="0"/>
                    </a:p>
                  </a:txBody>
                  <a:tcPr marL="36000" marR="36000" anchor="ctr"/>
                </a:tc>
                <a:tc>
                  <a:txBody>
                    <a:bodyPr/>
                    <a:lstStyle/>
                    <a:p>
                      <a:pPr algn="ctr"/>
                      <a:r>
                        <a:rPr kumimoji="1" lang="en-US" altLang="ja-JP" sz="1400" dirty="0" smtClean="0"/>
                        <a:t>0.2807</a:t>
                      </a:r>
                      <a:endParaRPr kumimoji="1" lang="ja-JP" altLang="en-US" sz="1400" dirty="0"/>
                    </a:p>
                  </a:txBody>
                  <a:tcPr marL="36000" marR="36000" anchor="ctr"/>
                </a:tc>
                <a:extLst>
                  <a:ext uri="{0D108BD9-81ED-4DB2-BD59-A6C34878D82A}">
                    <a16:rowId xmlns="" xmlns:a16="http://schemas.microsoft.com/office/drawing/2014/main" val="1254628461"/>
                  </a:ext>
                </a:extLst>
              </a:tr>
              <a:tr h="236815">
                <a:tc>
                  <a:txBody>
                    <a:bodyPr/>
                    <a:lstStyle/>
                    <a:p>
                      <a:r>
                        <a:rPr kumimoji="1" lang="en-US" altLang="ja-JP" sz="1400" dirty="0" smtClean="0"/>
                        <a:t>Case 1</a:t>
                      </a:r>
                      <a:endParaRPr kumimoji="1" lang="ja-JP" altLang="en-US" sz="1400" dirty="0"/>
                    </a:p>
                  </a:txBody>
                  <a:tcPr marL="36000" marR="36000" anchor="ctr"/>
                </a:tc>
                <a:tc>
                  <a:txBody>
                    <a:bodyPr/>
                    <a:lstStyle/>
                    <a:p>
                      <a:pPr algn="ctr"/>
                      <a:r>
                        <a:rPr kumimoji="1" lang="en-US" altLang="ja-JP" sz="1400" dirty="0" smtClean="0"/>
                        <a:t>Age 66</a:t>
                      </a:r>
                      <a:endParaRPr kumimoji="1" lang="en-US" altLang="ja-JP" sz="1400" dirty="0"/>
                    </a:p>
                  </a:txBody>
                  <a:tcPr marL="36000" marR="36000" anchor="ctr"/>
                </a:tc>
                <a:tc>
                  <a:txBody>
                    <a:bodyPr/>
                    <a:lstStyle/>
                    <a:p>
                      <a:pPr algn="ctr"/>
                      <a:r>
                        <a:rPr kumimoji="1" lang="en-US" altLang="ja-JP" sz="1400" dirty="0" smtClean="0"/>
                        <a:t>1 year</a:t>
                      </a:r>
                      <a:endParaRPr kumimoji="1" lang="ja-JP" altLang="en-US" sz="1400" dirty="0"/>
                    </a:p>
                  </a:txBody>
                  <a:tcPr marL="36000" marR="36000" anchor="ctr"/>
                </a:tc>
                <a:tc>
                  <a:txBody>
                    <a:bodyPr/>
                    <a:lstStyle/>
                    <a:p>
                      <a:pPr algn="ctr"/>
                      <a:r>
                        <a:rPr kumimoji="1" lang="en-US" altLang="ja-JP" sz="1400" dirty="0" smtClean="0"/>
                        <a:t>0.0587</a:t>
                      </a:r>
                      <a:endParaRPr kumimoji="1" lang="ja-JP" altLang="en-US" sz="1400" dirty="0"/>
                    </a:p>
                  </a:txBody>
                  <a:tcPr marL="36000" marR="36000" anchor="ctr"/>
                </a:tc>
                <a:extLst>
                  <a:ext uri="{0D108BD9-81ED-4DB2-BD59-A6C34878D82A}">
                    <a16:rowId xmlns="" xmlns:a16="http://schemas.microsoft.com/office/drawing/2014/main" val="732011489"/>
                  </a:ext>
                </a:extLst>
              </a:tr>
              <a:tr h="236815">
                <a:tc>
                  <a:txBody>
                    <a:bodyPr/>
                    <a:lstStyle/>
                    <a:p>
                      <a:r>
                        <a:rPr kumimoji="1" lang="en-US" altLang="ja-JP" sz="1400" dirty="0" smtClean="0"/>
                        <a:t>Case 2</a:t>
                      </a:r>
                      <a:endParaRPr kumimoji="1" lang="ja-JP" altLang="en-US" sz="1400" dirty="0"/>
                    </a:p>
                  </a:txBody>
                  <a:tcPr marL="36000" marR="36000" anchor="ctr"/>
                </a:tc>
                <a:tc>
                  <a:txBody>
                    <a:bodyPr/>
                    <a:lstStyle/>
                    <a:p>
                      <a:pPr algn="ctr"/>
                      <a:r>
                        <a:rPr kumimoji="1" lang="en-US" altLang="ja-JP" sz="1400" dirty="0" smtClean="0"/>
                        <a:t>Age 67</a:t>
                      </a:r>
                      <a:endParaRPr kumimoji="1" lang="ja-JP" altLang="en-US" sz="1400" dirty="0"/>
                    </a:p>
                  </a:txBody>
                  <a:tcPr marL="36000" marR="36000" anchor="ctr"/>
                </a:tc>
                <a:tc>
                  <a:txBody>
                    <a:bodyPr/>
                    <a:lstStyle/>
                    <a:p>
                      <a:pPr algn="ctr"/>
                      <a:r>
                        <a:rPr kumimoji="1" lang="en-US" altLang="ja-JP" sz="1400" dirty="0" smtClean="0"/>
                        <a:t>2 year</a:t>
                      </a:r>
                      <a:endParaRPr kumimoji="1" lang="ja-JP" altLang="en-US" sz="1400" dirty="0"/>
                    </a:p>
                  </a:txBody>
                  <a:tcPr marL="36000" marR="36000" anchor="ctr"/>
                </a:tc>
                <a:tc>
                  <a:txBody>
                    <a:bodyPr/>
                    <a:lstStyle/>
                    <a:p>
                      <a:pPr algn="ctr"/>
                      <a:r>
                        <a:rPr kumimoji="1" lang="en-US" altLang="ja-JP" sz="1400" dirty="0" smtClean="0"/>
                        <a:t>0.0169</a:t>
                      </a:r>
                      <a:endParaRPr kumimoji="1" lang="ja-JP" altLang="en-US" sz="1400" dirty="0"/>
                    </a:p>
                  </a:txBody>
                  <a:tcPr marL="36000" marR="36000" anchor="ctr"/>
                </a:tc>
                <a:extLst>
                  <a:ext uri="{0D108BD9-81ED-4DB2-BD59-A6C34878D82A}">
                    <a16:rowId xmlns="" xmlns:a16="http://schemas.microsoft.com/office/drawing/2014/main" val="1627784150"/>
                  </a:ext>
                </a:extLst>
              </a:tr>
              <a:tr h="236815">
                <a:tc>
                  <a:txBody>
                    <a:bodyPr/>
                    <a:lstStyle/>
                    <a:p>
                      <a:r>
                        <a:rPr kumimoji="1" lang="en-US" altLang="ja-JP" sz="1400" dirty="0" smtClean="0"/>
                        <a:t>Case 3</a:t>
                      </a:r>
                      <a:endParaRPr kumimoji="1" lang="ja-JP" altLang="en-US" sz="1400" dirty="0"/>
                    </a:p>
                  </a:txBody>
                  <a:tcPr marL="36000" marR="36000" anchor="ctr"/>
                </a:tc>
                <a:tc>
                  <a:txBody>
                    <a:bodyPr/>
                    <a:lstStyle/>
                    <a:p>
                      <a:pPr algn="ctr"/>
                      <a:r>
                        <a:rPr kumimoji="1" lang="en-US" altLang="ja-JP" sz="1400" dirty="0" smtClean="0"/>
                        <a:t>Age 68</a:t>
                      </a:r>
                      <a:endParaRPr kumimoji="1" lang="ja-JP" altLang="en-US" sz="1400" dirty="0"/>
                    </a:p>
                  </a:txBody>
                  <a:tcPr marL="36000" marR="36000" anchor="ctr"/>
                </a:tc>
                <a:tc>
                  <a:txBody>
                    <a:bodyPr/>
                    <a:lstStyle/>
                    <a:p>
                      <a:pPr algn="ctr"/>
                      <a:r>
                        <a:rPr kumimoji="1" lang="en-US" altLang="ja-JP" sz="1400" dirty="0" smtClean="0"/>
                        <a:t>3</a:t>
                      </a:r>
                      <a:r>
                        <a:rPr kumimoji="1" lang="ja-JP" altLang="en-US" sz="1400" baseline="0" dirty="0" smtClean="0"/>
                        <a:t> </a:t>
                      </a:r>
                      <a:r>
                        <a:rPr kumimoji="1" lang="en-US" altLang="ja-JP" sz="1400" dirty="0" smtClean="0"/>
                        <a:t>year</a:t>
                      </a:r>
                      <a:endParaRPr kumimoji="1" lang="ja-JP" altLang="en-US" sz="1400" dirty="0"/>
                    </a:p>
                  </a:txBody>
                  <a:tcPr marL="36000" marR="36000" anchor="ctr"/>
                </a:tc>
                <a:tc>
                  <a:txBody>
                    <a:bodyPr/>
                    <a:lstStyle/>
                    <a:p>
                      <a:pPr algn="ctr"/>
                      <a:r>
                        <a:rPr kumimoji="1" lang="en-US" altLang="ja-JP" sz="1400" b="1" dirty="0" smtClean="0">
                          <a:solidFill>
                            <a:srgbClr val="FF0000"/>
                          </a:solidFill>
                        </a:rPr>
                        <a:t>0.0131</a:t>
                      </a:r>
                      <a:endParaRPr kumimoji="1" lang="ja-JP" altLang="en-US" sz="1400" b="1" dirty="0">
                        <a:solidFill>
                          <a:srgbClr val="FF0000"/>
                        </a:solidFill>
                      </a:endParaRPr>
                    </a:p>
                  </a:txBody>
                  <a:tcPr marL="36000" marR="36000" anchor="ctr"/>
                </a:tc>
                <a:extLst>
                  <a:ext uri="{0D108BD9-81ED-4DB2-BD59-A6C34878D82A}">
                    <a16:rowId xmlns="" xmlns:a16="http://schemas.microsoft.com/office/drawing/2014/main" val="534902885"/>
                  </a:ext>
                </a:extLst>
              </a:tr>
              <a:tr h="236815">
                <a:tc>
                  <a:txBody>
                    <a:bodyPr/>
                    <a:lstStyle/>
                    <a:p>
                      <a:r>
                        <a:rPr kumimoji="1" lang="en-US" altLang="ja-JP" sz="1400" dirty="0" smtClean="0"/>
                        <a:t>Case 4</a:t>
                      </a:r>
                      <a:endParaRPr kumimoji="1" lang="en-US" altLang="ja-JP" sz="1400" dirty="0"/>
                    </a:p>
                  </a:txBody>
                  <a:tcPr marL="36000" marR="36000" anchor="ctr"/>
                </a:tc>
                <a:tc>
                  <a:txBody>
                    <a:bodyPr/>
                    <a:lstStyle/>
                    <a:p>
                      <a:pPr algn="ctr"/>
                      <a:r>
                        <a:rPr kumimoji="1" lang="en-US" altLang="ja-JP" sz="1400" dirty="0" smtClean="0"/>
                        <a:t>Age 69</a:t>
                      </a:r>
                      <a:endParaRPr kumimoji="1" lang="en-US" altLang="ja-JP" sz="1400" dirty="0"/>
                    </a:p>
                  </a:txBody>
                  <a:tcPr marL="36000" marR="36000" anchor="ctr"/>
                </a:tc>
                <a:tc>
                  <a:txBody>
                    <a:bodyPr/>
                    <a:lstStyle/>
                    <a:p>
                      <a:pPr algn="ctr"/>
                      <a:r>
                        <a:rPr kumimoji="1" lang="en-US" altLang="ja-JP" sz="1400" dirty="0" smtClean="0"/>
                        <a:t>4</a:t>
                      </a:r>
                      <a:r>
                        <a:rPr kumimoji="1" lang="ja-JP" altLang="en-US" sz="1400" baseline="0" dirty="0" smtClean="0"/>
                        <a:t> </a:t>
                      </a:r>
                      <a:r>
                        <a:rPr kumimoji="1" lang="en-US" altLang="ja-JP" sz="1400" dirty="0" smtClean="0"/>
                        <a:t>year</a:t>
                      </a:r>
                      <a:endParaRPr kumimoji="1" lang="ja-JP" altLang="en-US" sz="1400" dirty="0"/>
                    </a:p>
                  </a:txBody>
                  <a:tcPr marL="36000" marR="36000" anchor="ctr"/>
                </a:tc>
                <a:tc>
                  <a:txBody>
                    <a:bodyPr/>
                    <a:lstStyle/>
                    <a:p>
                      <a:pPr algn="ctr"/>
                      <a:r>
                        <a:rPr kumimoji="1" lang="en-US" altLang="ja-JP" sz="1400" dirty="0" smtClean="0"/>
                        <a:t>0.0505</a:t>
                      </a:r>
                      <a:endParaRPr kumimoji="1" lang="ja-JP" altLang="en-US" sz="1400" dirty="0"/>
                    </a:p>
                  </a:txBody>
                  <a:tcPr marL="36000" marR="36000" anchor="ctr"/>
                </a:tc>
                <a:extLst>
                  <a:ext uri="{0D108BD9-81ED-4DB2-BD59-A6C34878D82A}">
                    <a16:rowId xmlns="" xmlns:a16="http://schemas.microsoft.com/office/drawing/2014/main" val="319220696"/>
                  </a:ext>
                </a:extLst>
              </a:tr>
              <a:tr h="236815">
                <a:tc>
                  <a:txBody>
                    <a:bodyPr/>
                    <a:lstStyle/>
                    <a:p>
                      <a:r>
                        <a:rPr kumimoji="1" lang="en-US" altLang="ja-JP" sz="1400" dirty="0" smtClean="0"/>
                        <a:t>Case 5</a:t>
                      </a:r>
                      <a:endParaRPr kumimoji="1" lang="ja-JP" altLang="en-US" sz="1400" dirty="0"/>
                    </a:p>
                  </a:txBody>
                  <a:tcPr marL="36000" marR="36000" anchor="ctr"/>
                </a:tc>
                <a:tc>
                  <a:txBody>
                    <a:bodyPr/>
                    <a:lstStyle/>
                    <a:p>
                      <a:pPr algn="ctr"/>
                      <a:r>
                        <a:rPr kumimoji="1" lang="en-US" altLang="ja-JP" sz="1400" dirty="0" smtClean="0"/>
                        <a:t>Age 70</a:t>
                      </a:r>
                      <a:endParaRPr kumimoji="1" lang="ja-JP" altLang="en-US" sz="1400" dirty="0"/>
                    </a:p>
                  </a:txBody>
                  <a:tcPr marL="36000" marR="36000" anchor="ctr"/>
                </a:tc>
                <a:tc>
                  <a:txBody>
                    <a:bodyPr/>
                    <a:lstStyle/>
                    <a:p>
                      <a:pPr algn="ctr"/>
                      <a:r>
                        <a:rPr kumimoji="1" lang="en-US" altLang="ja-JP" sz="1400" dirty="0" smtClean="0"/>
                        <a:t>5</a:t>
                      </a:r>
                      <a:r>
                        <a:rPr kumimoji="1" lang="ja-JP" altLang="en-US" sz="1400" baseline="0" dirty="0" smtClean="0"/>
                        <a:t> </a:t>
                      </a:r>
                      <a:r>
                        <a:rPr kumimoji="1" lang="en-US" altLang="ja-JP" sz="1400" dirty="0" smtClean="0"/>
                        <a:t>year</a:t>
                      </a:r>
                      <a:endParaRPr kumimoji="1" lang="ja-JP" altLang="en-US" sz="1400" dirty="0"/>
                    </a:p>
                  </a:txBody>
                  <a:tcPr marL="36000" marR="36000" anchor="ctr"/>
                </a:tc>
                <a:tc>
                  <a:txBody>
                    <a:bodyPr/>
                    <a:lstStyle/>
                    <a:p>
                      <a:pPr algn="ctr"/>
                      <a:r>
                        <a:rPr kumimoji="1" lang="en-US" altLang="ja-JP" sz="1400" dirty="0" smtClean="0"/>
                        <a:t>2.1702</a:t>
                      </a:r>
                      <a:endParaRPr kumimoji="1" lang="ja-JP" altLang="en-US" sz="1400" dirty="0"/>
                    </a:p>
                  </a:txBody>
                  <a:tcPr marL="36000" marR="36000" anchor="ctr"/>
                </a:tc>
                <a:extLst>
                  <a:ext uri="{0D108BD9-81ED-4DB2-BD59-A6C34878D82A}">
                    <a16:rowId xmlns="" xmlns:a16="http://schemas.microsoft.com/office/drawing/2014/main" val="2439774225"/>
                  </a:ext>
                </a:extLst>
              </a:tr>
            </a:tbl>
          </a:graphicData>
        </a:graphic>
      </p:graphicFrame>
      <p:sp>
        <p:nvSpPr>
          <p:cNvPr id="13" name="テキスト ボックス 12"/>
          <p:cNvSpPr txBox="1"/>
          <p:nvPr/>
        </p:nvSpPr>
        <p:spPr>
          <a:xfrm>
            <a:off x="3884370" y="4035842"/>
            <a:ext cx="5877693" cy="1815882"/>
          </a:xfrm>
          <a:prstGeom prst="rect">
            <a:avLst/>
          </a:prstGeom>
          <a:solidFill>
            <a:srgbClr val="E2F1F6"/>
          </a:solidFill>
        </p:spPr>
        <p:txBody>
          <a:bodyPr wrap="square" rtlCol="0">
            <a:spAutoFit/>
          </a:bodyPr>
          <a:lstStyle/>
          <a:p>
            <a:pPr marL="285750" indent="-285750">
              <a:spcBef>
                <a:spcPts val="600"/>
              </a:spcBef>
              <a:buClr>
                <a:srgbClr val="0070C0"/>
              </a:buClr>
              <a:buFont typeface="Wingdings" panose="05000000000000000000" pitchFamily="2" charset="2"/>
              <a:buChar char="ü"/>
            </a:pPr>
            <a:r>
              <a:rPr lang="en-US" altLang="ja-JP" sz="1700" dirty="0" smtClean="0"/>
              <a:t>Normal Case</a:t>
            </a:r>
            <a:r>
              <a:rPr lang="en-US" altLang="ja-JP" sz="1700" dirty="0"/>
              <a:t>: H</a:t>
            </a:r>
            <a:r>
              <a:rPr lang="en-US" altLang="ja-JP" sz="1700" dirty="0" smtClean="0"/>
              <a:t>ousehold </a:t>
            </a:r>
            <a:r>
              <a:rPr lang="en-US" altLang="ja-JP" sz="1700" dirty="0"/>
              <a:t>is exposed to longevity risk at the end period because the public pension benefits are not enough to live for the </a:t>
            </a:r>
            <a:r>
              <a:rPr lang="en-US" altLang="ja-JP" sz="1700" dirty="0" smtClean="0"/>
              <a:t>whole period</a:t>
            </a:r>
          </a:p>
          <a:p>
            <a:pPr marL="285750" indent="-285750">
              <a:spcBef>
                <a:spcPts val="600"/>
              </a:spcBef>
              <a:buClr>
                <a:srgbClr val="0070C0"/>
              </a:buClr>
              <a:buFont typeface="Wingdings" panose="05000000000000000000" pitchFamily="2" charset="2"/>
              <a:buChar char="ü"/>
            </a:pPr>
            <a:r>
              <a:rPr lang="en-US" altLang="ja-JP" sz="1700" dirty="0" smtClean="0"/>
              <a:t>Case 5</a:t>
            </a:r>
            <a:r>
              <a:rPr lang="en-US" altLang="ja-JP" sz="1700" dirty="0"/>
              <a:t>: </a:t>
            </a:r>
            <a:r>
              <a:rPr lang="en-US" altLang="ja-JP" sz="1700" dirty="0" smtClean="0"/>
              <a:t>Savings </a:t>
            </a:r>
            <a:r>
              <a:rPr lang="en-US" altLang="ja-JP" sz="1700" dirty="0"/>
              <a:t>are </a:t>
            </a:r>
            <a:r>
              <a:rPr lang="en-US" altLang="ja-JP" sz="1700" dirty="0" smtClean="0"/>
              <a:t>likely to be exhausted </a:t>
            </a:r>
            <a:r>
              <a:rPr lang="en-US" altLang="ja-JP" sz="1700" dirty="0"/>
              <a:t>before </a:t>
            </a:r>
            <a:r>
              <a:rPr lang="en-US" altLang="ja-JP" sz="1700" dirty="0" smtClean="0"/>
              <a:t>the receipts</a:t>
            </a:r>
          </a:p>
          <a:p>
            <a:pPr marL="285750" indent="-285750">
              <a:spcBef>
                <a:spcPts val="600"/>
              </a:spcBef>
              <a:buClr>
                <a:srgbClr val="0070C0"/>
              </a:buClr>
              <a:buFont typeface="Wingdings" panose="05000000000000000000" pitchFamily="2" charset="2"/>
              <a:buChar char="ü"/>
            </a:pPr>
            <a:r>
              <a:rPr lang="en-US" altLang="ja-JP" sz="1700" dirty="0"/>
              <a:t>Case 1 to </a:t>
            </a:r>
            <a:r>
              <a:rPr lang="en-US" altLang="ja-JP" sz="1700" dirty="0" smtClean="0"/>
              <a:t>4</a:t>
            </a:r>
            <a:r>
              <a:rPr lang="ja-JP" altLang="en-US" sz="1700" dirty="0" smtClean="0"/>
              <a:t>：</a:t>
            </a:r>
            <a:r>
              <a:rPr lang="en-US" altLang="ja-JP" sz="1700" dirty="0"/>
              <a:t>L</a:t>
            </a:r>
            <a:r>
              <a:rPr lang="en-US" altLang="ja-JP" sz="1700" dirty="0" smtClean="0"/>
              <a:t>ongevity </a:t>
            </a:r>
            <a:r>
              <a:rPr lang="en-US" altLang="ja-JP" sz="1700" dirty="0"/>
              <a:t>risk can be hedged more appropriately due to sufficient income after the start of </a:t>
            </a:r>
            <a:r>
              <a:rPr lang="en-US" altLang="ja-JP" sz="1700" dirty="0" smtClean="0"/>
              <a:t>receipt</a:t>
            </a:r>
            <a:endParaRPr kumimoji="1" lang="ja-JP" altLang="en-US" sz="1700" dirty="0"/>
          </a:p>
        </p:txBody>
      </p:sp>
      <p:sp>
        <p:nvSpPr>
          <p:cNvPr id="14" name="テキスト ボックス 13"/>
          <p:cNvSpPr txBox="1"/>
          <p:nvPr/>
        </p:nvSpPr>
        <p:spPr>
          <a:xfrm>
            <a:off x="4104504" y="5980781"/>
            <a:ext cx="5005629" cy="707886"/>
          </a:xfrm>
          <a:prstGeom prst="rect">
            <a:avLst/>
          </a:prstGeom>
          <a:solidFill>
            <a:schemeClr val="bg1"/>
          </a:solidFill>
          <a:ln w="19050" cmpd="dbl">
            <a:solidFill>
              <a:srgbClr val="0070C0"/>
            </a:solidFill>
          </a:ln>
        </p:spPr>
        <p:txBody>
          <a:bodyPr wrap="square" rtlCol="0">
            <a:spAutoFit/>
          </a:bodyPr>
          <a:lstStyle/>
          <a:p>
            <a:r>
              <a:rPr lang="en-US" altLang="ja-JP" sz="2000" b="1" dirty="0">
                <a:solidFill>
                  <a:srgbClr val="0070C0"/>
                </a:solidFill>
              </a:rPr>
              <a:t>We find the deferred receipt of public </a:t>
            </a:r>
            <a:r>
              <a:rPr lang="en-US" altLang="ja-JP" sz="2000" b="1" dirty="0" smtClean="0">
                <a:solidFill>
                  <a:srgbClr val="0070C0"/>
                </a:solidFill>
              </a:rPr>
              <a:t>pension </a:t>
            </a:r>
            <a:r>
              <a:rPr lang="en-US" altLang="ja-JP" sz="2000" b="1" dirty="0">
                <a:solidFill>
                  <a:srgbClr val="0070C0"/>
                </a:solidFill>
              </a:rPr>
              <a:t>is effective for hedging longevity </a:t>
            </a:r>
            <a:r>
              <a:rPr lang="en-US" altLang="ja-JP" sz="2000" b="1" dirty="0" smtClean="0">
                <a:solidFill>
                  <a:srgbClr val="0070C0"/>
                </a:solidFill>
              </a:rPr>
              <a:t>risk.</a:t>
            </a:r>
          </a:p>
        </p:txBody>
      </p:sp>
      <p:graphicFrame>
        <p:nvGraphicFramePr>
          <p:cNvPr id="16" name="グラフ 15"/>
          <p:cNvGraphicFramePr>
            <a:graphicFrameLocks/>
          </p:cNvGraphicFramePr>
          <p:nvPr>
            <p:extLst>
              <p:ext uri="{D42A27DB-BD31-4B8C-83A1-F6EECF244321}">
                <p14:modId xmlns:p14="http://schemas.microsoft.com/office/powerpoint/2010/main" val="2914205151"/>
              </p:ext>
            </p:extLst>
          </p:nvPr>
        </p:nvGraphicFramePr>
        <p:xfrm>
          <a:off x="228603" y="1362435"/>
          <a:ext cx="4402347" cy="25542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p:cNvGraphicFramePr>
            <a:graphicFrameLocks/>
          </p:cNvGraphicFramePr>
          <p:nvPr>
            <p:extLst>
              <p:ext uri="{D42A27DB-BD31-4B8C-83A1-F6EECF244321}">
                <p14:modId xmlns:p14="http://schemas.microsoft.com/office/powerpoint/2010/main" val="343771713"/>
              </p:ext>
            </p:extLst>
          </p:nvPr>
        </p:nvGraphicFramePr>
        <p:xfrm>
          <a:off x="4977487" y="1362434"/>
          <a:ext cx="4282267" cy="2539006"/>
        </p:xfrm>
        <a:graphic>
          <a:graphicData uri="http://schemas.openxmlformats.org/drawingml/2006/chart">
            <c:chart xmlns:c="http://schemas.openxmlformats.org/drawingml/2006/chart" xmlns:r="http://schemas.openxmlformats.org/officeDocument/2006/relationships" r:id="rId6"/>
          </a:graphicData>
        </a:graphic>
      </p:graphicFrame>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00406" y="77259"/>
            <a:ext cx="243682" cy="243682"/>
          </a:xfrm>
          <a:prstGeom prst="rect">
            <a:avLst/>
          </a:prstGeom>
        </p:spPr>
      </p:pic>
    </p:spTree>
    <p:extLst>
      <p:ext uri="{BB962C8B-B14F-4D97-AF65-F5344CB8AC3E}">
        <p14:creationId xmlns:p14="http://schemas.microsoft.com/office/powerpoint/2010/main" val="3472049389"/>
      </p:ext>
    </p:extLst>
  </p:cSld>
  <p:clrMapOvr>
    <a:masterClrMapping/>
  </p:clrMapOvr>
  <mc:AlternateContent xmlns:mc="http://schemas.openxmlformats.org/markup-compatibility/2006">
    <mc:Choice xmlns:p14="http://schemas.microsoft.com/office/powerpoint/2010/main" Requires="p14">
      <p:transition spd="slow" p14:dur="2000" advTm="53000"/>
    </mc:Choice>
    <mc:Fallback>
      <p:transition spd="slow" advTm="5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8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0"/>
            <a:ext cx="9519220" cy="812800"/>
          </a:xfrm>
        </p:spPr>
        <p:txBody>
          <a:bodyPr>
            <a:noAutofit/>
          </a:bodyPr>
          <a:lstStyle/>
          <a:p>
            <a:pPr eaLnBrk="1" hangingPunct="1"/>
            <a:r>
              <a:rPr lang="en-US" altLang="ja-JP" sz="2800" dirty="0">
                <a:latin typeface="+mn-lt"/>
              </a:rPr>
              <a:t>5</a:t>
            </a:r>
            <a:r>
              <a:rPr lang="en-US" altLang="ja-JP" sz="2800" dirty="0" smtClean="0">
                <a:latin typeface="+mn-lt"/>
              </a:rPr>
              <a:t>.</a:t>
            </a:r>
            <a:r>
              <a:rPr lang="ja-JP" altLang="en-US" sz="2800" dirty="0" smtClean="0">
                <a:latin typeface="+mn-lt"/>
              </a:rPr>
              <a:t> </a:t>
            </a:r>
            <a:r>
              <a:rPr lang="en-US" altLang="ja-JP" sz="2800" dirty="0"/>
              <a:t>Numerical </a:t>
            </a:r>
            <a:r>
              <a:rPr lang="en-US" altLang="ja-JP" sz="2800" dirty="0" smtClean="0"/>
              <a:t>Analysis (3): </a:t>
            </a:r>
            <a:br>
              <a:rPr lang="en-US" altLang="ja-JP" sz="2800" dirty="0" smtClean="0"/>
            </a:br>
            <a:r>
              <a:rPr lang="en-US" altLang="ja-JP" sz="2800" dirty="0"/>
              <a:t> </a:t>
            </a:r>
            <a:r>
              <a:rPr lang="en-US" altLang="ja-JP" sz="2800" dirty="0" smtClean="0"/>
              <a:t>       </a:t>
            </a:r>
            <a:r>
              <a:rPr lang="en-US" altLang="ja-JP" sz="2800" dirty="0" smtClean="0">
                <a:latin typeface="+mn-lt"/>
              </a:rPr>
              <a:t>Sensitivity </a:t>
            </a:r>
            <a:r>
              <a:rPr lang="en-US" altLang="ja-JP" sz="2800" dirty="0">
                <a:latin typeface="+mn-lt"/>
              </a:rPr>
              <a:t>analysis of </a:t>
            </a:r>
            <a:r>
              <a:rPr lang="en-US" altLang="ja-JP" sz="2800" dirty="0" smtClean="0">
                <a:latin typeface="+mn-lt"/>
              </a:rPr>
              <a:t>increment </a:t>
            </a:r>
            <a:r>
              <a:rPr lang="en-US" altLang="ja-JP" sz="2800" dirty="0">
                <a:latin typeface="+mn-lt"/>
              </a:rPr>
              <a:t>rate for deferred pension</a:t>
            </a:r>
            <a:endParaRPr lang="ja-JP" altLang="en-US" sz="2800" dirty="0" smtClean="0">
              <a:latin typeface="+mn-lt"/>
            </a:endParaRPr>
          </a:p>
        </p:txBody>
      </p:sp>
      <p:grpSp>
        <p:nvGrpSpPr>
          <p:cNvPr id="4" name="グループ化 3">
            <a:extLst>
              <a:ext uri="{FF2B5EF4-FFF2-40B4-BE49-F238E27FC236}">
                <a16:creationId xmlns="" xmlns:a16="http://schemas.microsoft.com/office/drawing/2014/main" id="{54E25AA4-AC62-4B65-906D-A2ABFD9D2D61}"/>
              </a:ext>
            </a:extLst>
          </p:cNvPr>
          <p:cNvGrpSpPr/>
          <p:nvPr/>
        </p:nvGrpSpPr>
        <p:grpSpPr>
          <a:xfrm>
            <a:off x="272480" y="985058"/>
            <a:ext cx="9361040" cy="401648"/>
            <a:chOff x="681262" y="3789040"/>
            <a:chExt cx="8543476" cy="1939682"/>
          </a:xfrm>
        </p:grpSpPr>
        <p:sp>
          <p:nvSpPr>
            <p:cNvPr id="6" name="正方形/長方形 5">
              <a:extLst>
                <a:ext uri="{FF2B5EF4-FFF2-40B4-BE49-F238E27FC236}">
                  <a16:creationId xmlns="" xmlns:a16="http://schemas.microsoft.com/office/drawing/2014/main" id="{7942BDDF-9397-4CD5-BEFE-11CE69D69CC8}"/>
                </a:ext>
              </a:extLst>
            </p:cNvPr>
            <p:cNvSpPr/>
            <p:nvPr/>
          </p:nvSpPr>
          <p:spPr bwMode="auto">
            <a:xfrm>
              <a:off x="681262" y="3789040"/>
              <a:ext cx="8543476" cy="1939682"/>
            </a:xfrm>
            <a:prstGeom prst="rect">
              <a:avLst/>
            </a:prstGeom>
            <a:noFill/>
            <a:ln w="31750" cap="flat" cmpd="dbl"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742946" fontAlgn="base">
                <a:lnSpc>
                  <a:spcPct val="140000"/>
                </a:lnSpc>
                <a:spcBef>
                  <a:spcPct val="10000"/>
                </a:spcBef>
                <a:spcAft>
                  <a:spcPct val="0"/>
                </a:spcAft>
                <a:defRPr/>
              </a:pPr>
              <a:endParaRPr kumimoji="0" lang="en-US" altLang="ja-JP" sz="900" b="1" kern="0" dirty="0" smtClean="0">
                <a:solidFill>
                  <a:srgbClr val="4D4D4D"/>
                </a:solidFill>
                <a:latin typeface="Arial" charset="0"/>
                <a:cs typeface="メイリオ" pitchFamily="50" charset="-128"/>
              </a:endParaRPr>
            </a:p>
            <a:p>
              <a:pPr defTabSz="742946" fontAlgn="base">
                <a:lnSpc>
                  <a:spcPct val="140000"/>
                </a:lnSpc>
                <a:spcBef>
                  <a:spcPct val="10000"/>
                </a:spcBef>
                <a:spcAft>
                  <a:spcPct val="0"/>
                </a:spcAft>
                <a:defRPr/>
              </a:pPr>
              <a:endParaRPr kumimoji="0" lang="en-US" altLang="ja-JP" sz="900" b="1" kern="0" dirty="0">
                <a:solidFill>
                  <a:srgbClr val="4D4D4D"/>
                </a:solidFill>
                <a:latin typeface="Arial" charset="0"/>
                <a:cs typeface="メイリオ" pitchFamily="50" charset="-128"/>
              </a:endParaRPr>
            </a:p>
          </p:txBody>
        </p:sp>
        <p:sp>
          <p:nvSpPr>
            <p:cNvPr id="7" name="AutoShape 3">
              <a:extLst>
                <a:ext uri="{FF2B5EF4-FFF2-40B4-BE49-F238E27FC236}">
                  <a16:creationId xmlns="" xmlns:a16="http://schemas.microsoft.com/office/drawing/2014/main" id="{34FA7AB5-E5A6-4F49-95BF-CAB7032E89F9}"/>
                </a:ext>
              </a:extLst>
            </p:cNvPr>
            <p:cNvSpPr>
              <a:spLocks noChangeArrowheads="1"/>
            </p:cNvSpPr>
            <p:nvPr/>
          </p:nvSpPr>
          <p:spPr bwMode="auto">
            <a:xfrm>
              <a:off x="718373" y="4098933"/>
              <a:ext cx="8469256" cy="148635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buClr>
                  <a:srgbClr val="0070C0"/>
                </a:buClr>
              </a:pPr>
              <a:r>
                <a:rPr lang="en-US" altLang="ja-JP" sz="2000" b="1" dirty="0" smtClean="0">
                  <a:solidFill>
                    <a:srgbClr val="0070C0"/>
                  </a:solidFill>
                </a:rPr>
                <a:t>We </a:t>
              </a:r>
              <a:r>
                <a:rPr lang="en-US" altLang="ja-JP" sz="2000" b="1" dirty="0">
                  <a:solidFill>
                    <a:srgbClr val="0070C0"/>
                  </a:solidFill>
                </a:rPr>
                <a:t>examine the impact </a:t>
              </a:r>
              <a:r>
                <a:rPr lang="en-US" altLang="ja-JP" sz="2000" b="1" dirty="0" smtClean="0">
                  <a:solidFill>
                    <a:srgbClr val="0070C0"/>
                  </a:solidFill>
                </a:rPr>
                <a:t>on retired household for </a:t>
              </a:r>
              <a:r>
                <a:rPr lang="en-US" altLang="ja-JP" sz="2000" b="1" dirty="0">
                  <a:solidFill>
                    <a:srgbClr val="0070C0"/>
                  </a:solidFill>
                </a:rPr>
                <a:t>the different increment </a:t>
              </a:r>
              <a:r>
                <a:rPr lang="en-US" altLang="ja-JP" sz="2000" b="1" dirty="0" smtClean="0">
                  <a:solidFill>
                    <a:srgbClr val="0070C0"/>
                  </a:solidFill>
                </a:rPr>
                <a:t>rates</a:t>
              </a:r>
              <a:endParaRPr lang="ja-JP" altLang="en-US" sz="2000" b="1" dirty="0">
                <a:solidFill>
                  <a:srgbClr val="0070C0"/>
                </a:solidFill>
              </a:endParaRPr>
            </a:p>
          </p:txBody>
        </p:sp>
      </p:grpSp>
      <p:sp>
        <p:nvSpPr>
          <p:cNvPr id="21" name="テキスト ボックス 20"/>
          <p:cNvSpPr txBox="1"/>
          <p:nvPr/>
        </p:nvSpPr>
        <p:spPr>
          <a:xfrm>
            <a:off x="393475" y="4891945"/>
            <a:ext cx="9199385" cy="1938992"/>
          </a:xfrm>
          <a:prstGeom prst="rect">
            <a:avLst/>
          </a:prstGeom>
          <a:solidFill>
            <a:srgbClr val="E2F1F6"/>
          </a:solidFill>
        </p:spPr>
        <p:txBody>
          <a:bodyPr wrap="square" rtlCol="0">
            <a:spAutoFit/>
          </a:bodyPr>
          <a:lstStyle/>
          <a:p>
            <a:pPr marL="285750" indent="-285750">
              <a:buClr>
                <a:srgbClr val="0070C0"/>
              </a:buClr>
              <a:buFont typeface="Wingdings" panose="05000000000000000000" pitchFamily="2" charset="2"/>
              <a:buChar char="p"/>
            </a:pPr>
            <a:r>
              <a:rPr lang="en-US" altLang="ja-JP" sz="2000" dirty="0" smtClean="0"/>
              <a:t>Even </a:t>
            </a:r>
            <a:r>
              <a:rPr lang="en-US" altLang="ja-JP" sz="2000" dirty="0"/>
              <a:t>if it is reduced from the current level of </a:t>
            </a:r>
            <a:r>
              <a:rPr lang="en-US" altLang="ja-JP" sz="2000" dirty="0" smtClean="0"/>
              <a:t>0.7% </a:t>
            </a:r>
            <a:r>
              <a:rPr lang="en-US" altLang="ja-JP" sz="2000" dirty="0"/>
              <a:t>to </a:t>
            </a:r>
            <a:r>
              <a:rPr lang="en-US" altLang="ja-JP" sz="2000" dirty="0" smtClean="0"/>
              <a:t>0.54%, </a:t>
            </a:r>
            <a:r>
              <a:rPr lang="en-US" altLang="ja-JP" sz="2000" dirty="0"/>
              <a:t>we find that the deferred receipt is still </a:t>
            </a:r>
            <a:r>
              <a:rPr lang="en-US" altLang="ja-JP" sz="2000" dirty="0" smtClean="0"/>
              <a:t>useful in </a:t>
            </a:r>
            <a:r>
              <a:rPr lang="en-US" altLang="ja-JP" sz="2000" dirty="0"/>
              <a:t>Cases 1 to 3.</a:t>
            </a:r>
          </a:p>
          <a:p>
            <a:pPr marL="285750" indent="-285750">
              <a:buClr>
                <a:srgbClr val="0070C0"/>
              </a:buClr>
              <a:buFont typeface="Wingdings" panose="05000000000000000000" pitchFamily="2" charset="2"/>
              <a:buChar char="p"/>
            </a:pPr>
            <a:r>
              <a:rPr lang="en-US" altLang="ja-JP" sz="2000" dirty="0" smtClean="0"/>
              <a:t>Increment </a:t>
            </a:r>
            <a:r>
              <a:rPr lang="en-US" altLang="ja-JP" sz="2000" dirty="0"/>
              <a:t>rate </a:t>
            </a:r>
            <a:r>
              <a:rPr lang="en-US" altLang="ja-JP" sz="2000" dirty="0" smtClean="0"/>
              <a:t>is </a:t>
            </a:r>
            <a:r>
              <a:rPr lang="en-US" altLang="ja-JP" sz="2000" dirty="0"/>
              <a:t>highly sensitive to the objective function values of Case 4.</a:t>
            </a:r>
          </a:p>
          <a:p>
            <a:pPr marL="285750" indent="-285750">
              <a:buClr>
                <a:srgbClr val="0070C0"/>
              </a:buClr>
              <a:buFont typeface="Wingdings" panose="05000000000000000000" pitchFamily="2" charset="2"/>
              <a:buChar char="p"/>
            </a:pPr>
            <a:r>
              <a:rPr lang="en-US" altLang="ja-JP" sz="2000" dirty="0" smtClean="0"/>
              <a:t>Reducing </a:t>
            </a:r>
            <a:r>
              <a:rPr lang="en-US" altLang="ja-JP" sz="2000" dirty="0"/>
              <a:t>increment </a:t>
            </a:r>
            <a:r>
              <a:rPr lang="en-US" altLang="ja-JP" sz="2000" dirty="0" smtClean="0"/>
              <a:t>rate </a:t>
            </a:r>
            <a:r>
              <a:rPr lang="en-US" altLang="ja-JP" sz="2000" dirty="0"/>
              <a:t>helps public pension finance, </a:t>
            </a:r>
            <a:r>
              <a:rPr lang="en-US" altLang="ja-JP" sz="2000" dirty="0" smtClean="0"/>
              <a:t>but impacts on the longevity risk</a:t>
            </a:r>
            <a:r>
              <a:rPr lang="en-US" altLang="ja-JP" sz="2000" dirty="0"/>
              <a:t> for retired </a:t>
            </a:r>
            <a:r>
              <a:rPr lang="en-US" altLang="ja-JP" sz="2000" dirty="0" smtClean="0"/>
              <a:t>households.  However, we </a:t>
            </a:r>
            <a:r>
              <a:rPr lang="en-US" altLang="ja-JP" sz="2000" dirty="0"/>
              <a:t>can manage the longevity risk by receiving deferred </a:t>
            </a:r>
            <a:r>
              <a:rPr lang="en-US" altLang="ja-JP" sz="2000" dirty="0" smtClean="0"/>
              <a:t>benefits, even </a:t>
            </a:r>
            <a:r>
              <a:rPr lang="en-US" altLang="ja-JP" sz="2000" dirty="0"/>
              <a:t>if the increment rate is </a:t>
            </a:r>
            <a:r>
              <a:rPr lang="en-US" altLang="ja-JP" sz="2000" dirty="0" smtClean="0"/>
              <a:t>reduced.</a:t>
            </a:r>
            <a:endParaRPr kumimoji="1" lang="en-US" altLang="ja-JP" sz="2000" dirty="0">
              <a:solidFill>
                <a:srgbClr val="FF0000"/>
              </a:solidFill>
            </a:endParaRPr>
          </a:p>
        </p:txBody>
      </p:sp>
      <p:graphicFrame>
        <p:nvGraphicFramePr>
          <p:cNvPr id="23" name="グラフ 22"/>
          <p:cNvGraphicFramePr>
            <a:graphicFrameLocks/>
          </p:cNvGraphicFramePr>
          <p:nvPr>
            <p:extLst>
              <p:ext uri="{D42A27DB-BD31-4B8C-83A1-F6EECF244321}">
                <p14:modId xmlns:p14="http://schemas.microsoft.com/office/powerpoint/2010/main" val="2066650528"/>
              </p:ext>
            </p:extLst>
          </p:nvPr>
        </p:nvGraphicFramePr>
        <p:xfrm>
          <a:off x="706766" y="1796379"/>
          <a:ext cx="6204242" cy="3035141"/>
        </p:xfrm>
        <a:graphic>
          <a:graphicData uri="http://schemas.openxmlformats.org/drawingml/2006/chart">
            <c:chart xmlns:c="http://schemas.openxmlformats.org/drawingml/2006/chart" xmlns:r="http://schemas.openxmlformats.org/officeDocument/2006/relationships" r:id="rId5"/>
          </a:graphicData>
        </a:graphic>
      </p:graphicFrame>
      <p:sp>
        <p:nvSpPr>
          <p:cNvPr id="11" name="テキスト ボックス 10"/>
          <p:cNvSpPr txBox="1"/>
          <p:nvPr/>
        </p:nvSpPr>
        <p:spPr>
          <a:xfrm>
            <a:off x="7113991" y="2906755"/>
            <a:ext cx="2238975" cy="646331"/>
          </a:xfrm>
          <a:prstGeom prst="rect">
            <a:avLst/>
          </a:prstGeom>
          <a:noFill/>
        </p:spPr>
        <p:txBody>
          <a:bodyPr wrap="square" rtlCol="0">
            <a:spAutoFit/>
          </a:bodyPr>
          <a:lstStyle/>
          <a:p>
            <a:r>
              <a:rPr lang="en-US" altLang="ja-JP" dirty="0" smtClean="0">
                <a:solidFill>
                  <a:srgbClr val="FF0000"/>
                </a:solidFill>
              </a:rPr>
              <a:t>Normal receipt </a:t>
            </a:r>
          </a:p>
          <a:p>
            <a:r>
              <a:rPr lang="en-US" altLang="ja-JP" dirty="0" smtClean="0"/>
              <a:t>   &gt; Deferred receipt</a:t>
            </a:r>
            <a:endParaRPr kumimoji="1" lang="en-US" altLang="ja-JP" dirty="0"/>
          </a:p>
        </p:txBody>
      </p:sp>
      <p:cxnSp>
        <p:nvCxnSpPr>
          <p:cNvPr id="19" name="直線矢印コネクタ 18"/>
          <p:cNvCxnSpPr/>
          <p:nvPr/>
        </p:nvCxnSpPr>
        <p:spPr>
          <a:xfrm>
            <a:off x="6966322" y="1946553"/>
            <a:ext cx="0" cy="2313951"/>
          </a:xfrm>
          <a:prstGeom prst="straightConnector1">
            <a:avLst/>
          </a:prstGeom>
          <a:ln w="381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6197646" y="3553080"/>
            <a:ext cx="288402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153314" y="3591531"/>
            <a:ext cx="2238975" cy="646331"/>
          </a:xfrm>
          <a:prstGeom prst="rect">
            <a:avLst/>
          </a:prstGeom>
          <a:noFill/>
        </p:spPr>
        <p:txBody>
          <a:bodyPr wrap="square" rtlCol="0">
            <a:spAutoFit/>
          </a:bodyPr>
          <a:lstStyle/>
          <a:p>
            <a:r>
              <a:rPr lang="en-US" altLang="ja-JP" dirty="0">
                <a:solidFill>
                  <a:srgbClr val="FF0000"/>
                </a:solidFill>
              </a:rPr>
              <a:t>Deferred receipt </a:t>
            </a:r>
            <a:endParaRPr lang="en-US" altLang="ja-JP" dirty="0" smtClean="0">
              <a:solidFill>
                <a:srgbClr val="FF0000"/>
              </a:solidFill>
            </a:endParaRPr>
          </a:p>
          <a:p>
            <a:r>
              <a:rPr lang="en-US" altLang="ja-JP" dirty="0" smtClean="0"/>
              <a:t>   </a:t>
            </a:r>
            <a:r>
              <a:rPr lang="en-US" altLang="ja-JP" dirty="0"/>
              <a:t>&gt; Normal </a:t>
            </a:r>
            <a:r>
              <a:rPr lang="en-US" altLang="ja-JP" dirty="0" smtClean="0"/>
              <a:t>receipt</a:t>
            </a:r>
            <a:endParaRPr kumimoji="1" lang="en-US" altLang="ja-JP" dirty="0"/>
          </a:p>
        </p:txBody>
      </p:sp>
      <p:cxnSp>
        <p:nvCxnSpPr>
          <p:cNvPr id="27" name="直線コネクタ 26"/>
          <p:cNvCxnSpPr/>
          <p:nvPr/>
        </p:nvCxnSpPr>
        <p:spPr>
          <a:xfrm>
            <a:off x="1611804" y="3553080"/>
            <a:ext cx="5564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AutoShape 3"/>
          <p:cNvSpPr>
            <a:spLocks noChangeArrowheads="1"/>
          </p:cNvSpPr>
          <p:nvPr/>
        </p:nvSpPr>
        <p:spPr bwMode="auto">
          <a:xfrm>
            <a:off x="1611804" y="1532345"/>
            <a:ext cx="5093799" cy="389568"/>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sz="2000" dirty="0" smtClean="0">
                <a:solidFill>
                  <a:schemeClr val="bg1"/>
                </a:solidFill>
                <a:latin typeface="+mj-lt"/>
              </a:rPr>
              <a:t>Objective function values</a:t>
            </a:r>
          </a:p>
        </p:txBody>
      </p:sp>
      <p:graphicFrame>
        <p:nvGraphicFramePr>
          <p:cNvPr id="31" name="表 30"/>
          <p:cNvGraphicFramePr>
            <a:graphicFrameLocks noGrp="1"/>
          </p:cNvGraphicFramePr>
          <p:nvPr>
            <p:extLst>
              <p:ext uri="{D42A27DB-BD31-4B8C-83A1-F6EECF244321}">
                <p14:modId xmlns:p14="http://schemas.microsoft.com/office/powerpoint/2010/main" val="2838276734"/>
              </p:ext>
            </p:extLst>
          </p:nvPr>
        </p:nvGraphicFramePr>
        <p:xfrm>
          <a:off x="7824216" y="1503774"/>
          <a:ext cx="1568071" cy="1408201"/>
        </p:xfrm>
        <a:graphic>
          <a:graphicData uri="http://schemas.openxmlformats.org/drawingml/2006/table">
            <a:tbl>
              <a:tblPr firstRow="1" bandRow="1">
                <a:tableStyleId>{69012ECD-51FC-41F1-AA8D-1B2483CD663E}</a:tableStyleId>
              </a:tblPr>
              <a:tblGrid>
                <a:gridCol w="704893">
                  <a:extLst>
                    <a:ext uri="{9D8B030D-6E8A-4147-A177-3AD203B41FA5}">
                      <a16:colId xmlns="" xmlns:a16="http://schemas.microsoft.com/office/drawing/2014/main" val="1161308943"/>
                    </a:ext>
                  </a:extLst>
                </a:gridCol>
                <a:gridCol w="863178">
                  <a:extLst>
                    <a:ext uri="{9D8B030D-6E8A-4147-A177-3AD203B41FA5}">
                      <a16:colId xmlns="" xmlns:a16="http://schemas.microsoft.com/office/drawing/2014/main" val="1161791843"/>
                    </a:ext>
                  </a:extLst>
                </a:gridCol>
              </a:tblGrid>
              <a:tr h="224126">
                <a:tc gridSpan="2">
                  <a:txBody>
                    <a:bodyPr/>
                    <a:lstStyle/>
                    <a:p>
                      <a:pPr algn="ctr"/>
                      <a:r>
                        <a:rPr kumimoji="1" lang="en-US" altLang="ja-JP" sz="1400" dirty="0" smtClean="0"/>
                        <a:t>Pensionable age</a:t>
                      </a:r>
                      <a:endParaRPr kumimoji="1" lang="ja-JP" altLang="en-US" sz="1400" dirty="0"/>
                    </a:p>
                  </a:txBody>
                  <a:tcPr marL="72001" marR="72001" marT="0" marB="0" anchor="ctr"/>
                </a:tc>
                <a:tc hMerge="1">
                  <a:txBody>
                    <a:bodyPr/>
                    <a:lstStyle/>
                    <a:p>
                      <a:pPr algn="ctr"/>
                      <a:endParaRPr kumimoji="1" lang="ja-JP" altLang="en-US" sz="1400" dirty="0"/>
                    </a:p>
                  </a:txBody>
                  <a:tcPr anchor="ctr"/>
                </a:tc>
                <a:extLst>
                  <a:ext uri="{0D108BD9-81ED-4DB2-BD59-A6C34878D82A}">
                    <a16:rowId xmlns="" xmlns:a16="http://schemas.microsoft.com/office/drawing/2014/main" val="4183626416"/>
                  </a:ext>
                </a:extLst>
              </a:tr>
              <a:tr h="236815">
                <a:tc>
                  <a:txBody>
                    <a:bodyPr/>
                    <a:lstStyle/>
                    <a:p>
                      <a:r>
                        <a:rPr kumimoji="1" lang="en-US" altLang="ja-JP" sz="1400" dirty="0" smtClean="0"/>
                        <a:t>Normal</a:t>
                      </a:r>
                      <a:endParaRPr kumimoji="1" lang="ja-JP" altLang="en-US" sz="1400" dirty="0"/>
                    </a:p>
                  </a:txBody>
                  <a:tcPr marL="72001" marR="72001" marT="0" marB="0" anchor="ctr"/>
                </a:tc>
                <a:tc>
                  <a:txBody>
                    <a:bodyPr/>
                    <a:lstStyle/>
                    <a:p>
                      <a:pPr algn="ctr"/>
                      <a:r>
                        <a:rPr kumimoji="1" lang="en-US" altLang="ja-JP" sz="1400" dirty="0" smtClean="0"/>
                        <a:t>Age 65</a:t>
                      </a:r>
                      <a:endParaRPr kumimoji="1" lang="ja-JP" altLang="en-US" sz="1400" dirty="0"/>
                    </a:p>
                  </a:txBody>
                  <a:tcPr marL="72001" marR="72001" marT="0" marB="0" anchor="ctr"/>
                </a:tc>
                <a:extLst>
                  <a:ext uri="{0D108BD9-81ED-4DB2-BD59-A6C34878D82A}">
                    <a16:rowId xmlns="" xmlns:a16="http://schemas.microsoft.com/office/drawing/2014/main" val="1254628461"/>
                  </a:ext>
                </a:extLst>
              </a:tr>
              <a:tr h="236815">
                <a:tc>
                  <a:txBody>
                    <a:bodyPr/>
                    <a:lstStyle/>
                    <a:p>
                      <a:r>
                        <a:rPr kumimoji="1" lang="en-US" altLang="ja-JP" sz="1400" dirty="0" smtClean="0"/>
                        <a:t>Case 1</a:t>
                      </a:r>
                      <a:endParaRPr kumimoji="1" lang="ja-JP" altLang="en-US" sz="1400" dirty="0"/>
                    </a:p>
                  </a:txBody>
                  <a:tcPr marL="72001" marR="72001" marT="0" marB="0" anchor="ctr"/>
                </a:tc>
                <a:tc>
                  <a:txBody>
                    <a:bodyPr/>
                    <a:lstStyle/>
                    <a:p>
                      <a:pPr algn="ctr"/>
                      <a:r>
                        <a:rPr kumimoji="1" lang="en-US" altLang="ja-JP" sz="1400" dirty="0" smtClean="0"/>
                        <a:t>Age 66</a:t>
                      </a:r>
                      <a:endParaRPr kumimoji="1" lang="en-US" altLang="ja-JP" sz="1400" dirty="0"/>
                    </a:p>
                  </a:txBody>
                  <a:tcPr marL="72001" marR="72001" marT="0" marB="0" anchor="ctr"/>
                </a:tc>
                <a:extLst>
                  <a:ext uri="{0D108BD9-81ED-4DB2-BD59-A6C34878D82A}">
                    <a16:rowId xmlns="" xmlns:a16="http://schemas.microsoft.com/office/drawing/2014/main" val="732011489"/>
                  </a:ext>
                </a:extLst>
              </a:tr>
              <a:tr h="236815">
                <a:tc>
                  <a:txBody>
                    <a:bodyPr/>
                    <a:lstStyle/>
                    <a:p>
                      <a:r>
                        <a:rPr kumimoji="1" lang="en-US" altLang="ja-JP" sz="1400" dirty="0" smtClean="0"/>
                        <a:t>Case 2</a:t>
                      </a:r>
                      <a:endParaRPr kumimoji="1" lang="ja-JP" altLang="en-US" sz="1400" dirty="0"/>
                    </a:p>
                  </a:txBody>
                  <a:tcPr marL="72001" marR="72001" marT="0" marB="0" anchor="ctr"/>
                </a:tc>
                <a:tc>
                  <a:txBody>
                    <a:bodyPr/>
                    <a:lstStyle/>
                    <a:p>
                      <a:pPr algn="ctr"/>
                      <a:r>
                        <a:rPr kumimoji="1" lang="en-US" altLang="ja-JP" sz="1400" dirty="0" smtClean="0"/>
                        <a:t>Age 67</a:t>
                      </a:r>
                      <a:endParaRPr kumimoji="1" lang="ja-JP" altLang="en-US" sz="1400" dirty="0"/>
                    </a:p>
                  </a:txBody>
                  <a:tcPr marL="72001" marR="72001" marT="0" marB="0" anchor="ctr"/>
                </a:tc>
                <a:extLst>
                  <a:ext uri="{0D108BD9-81ED-4DB2-BD59-A6C34878D82A}">
                    <a16:rowId xmlns="" xmlns:a16="http://schemas.microsoft.com/office/drawing/2014/main" val="1627784150"/>
                  </a:ext>
                </a:extLst>
              </a:tr>
              <a:tr h="236815">
                <a:tc>
                  <a:txBody>
                    <a:bodyPr/>
                    <a:lstStyle/>
                    <a:p>
                      <a:r>
                        <a:rPr kumimoji="1" lang="en-US" altLang="ja-JP" sz="1400" dirty="0" smtClean="0"/>
                        <a:t>Case 3</a:t>
                      </a:r>
                      <a:endParaRPr kumimoji="1" lang="ja-JP" altLang="en-US" sz="1400" dirty="0"/>
                    </a:p>
                  </a:txBody>
                  <a:tcPr marL="72001" marR="72001" marT="0" marB="0" anchor="ctr"/>
                </a:tc>
                <a:tc>
                  <a:txBody>
                    <a:bodyPr/>
                    <a:lstStyle/>
                    <a:p>
                      <a:pPr algn="ctr"/>
                      <a:r>
                        <a:rPr kumimoji="1" lang="en-US" altLang="ja-JP" sz="1400" dirty="0" smtClean="0"/>
                        <a:t>Age 68</a:t>
                      </a:r>
                      <a:endParaRPr kumimoji="1" lang="ja-JP" altLang="en-US" sz="1400" dirty="0"/>
                    </a:p>
                  </a:txBody>
                  <a:tcPr marL="72001" marR="72001" marT="0" marB="0" anchor="ctr"/>
                </a:tc>
                <a:extLst>
                  <a:ext uri="{0D108BD9-81ED-4DB2-BD59-A6C34878D82A}">
                    <a16:rowId xmlns="" xmlns:a16="http://schemas.microsoft.com/office/drawing/2014/main" val="534902885"/>
                  </a:ext>
                </a:extLst>
              </a:tr>
              <a:tr h="236815">
                <a:tc>
                  <a:txBody>
                    <a:bodyPr/>
                    <a:lstStyle/>
                    <a:p>
                      <a:r>
                        <a:rPr kumimoji="1" lang="en-US" altLang="ja-JP" sz="1400" dirty="0" smtClean="0"/>
                        <a:t>Case 4</a:t>
                      </a:r>
                      <a:endParaRPr kumimoji="1" lang="en-US" altLang="ja-JP" sz="1400" dirty="0"/>
                    </a:p>
                  </a:txBody>
                  <a:tcPr marL="72001" marR="72001" marT="0" marB="0" anchor="ctr"/>
                </a:tc>
                <a:tc>
                  <a:txBody>
                    <a:bodyPr/>
                    <a:lstStyle/>
                    <a:p>
                      <a:pPr algn="ctr"/>
                      <a:r>
                        <a:rPr kumimoji="1" lang="en-US" altLang="ja-JP" sz="1400" dirty="0" smtClean="0"/>
                        <a:t>Age 69</a:t>
                      </a:r>
                      <a:endParaRPr kumimoji="1" lang="en-US" altLang="ja-JP" sz="1400" dirty="0"/>
                    </a:p>
                  </a:txBody>
                  <a:tcPr marL="72001" marR="72001" marT="0" marB="0" anchor="ctr"/>
                </a:tc>
                <a:extLst>
                  <a:ext uri="{0D108BD9-81ED-4DB2-BD59-A6C34878D82A}">
                    <a16:rowId xmlns="" xmlns:a16="http://schemas.microsoft.com/office/drawing/2014/main" val="319220696"/>
                  </a:ext>
                </a:extLst>
              </a:tr>
            </a:tbl>
          </a:graphicData>
        </a:graphic>
      </p:graphicFrame>
      <p:sp>
        <p:nvSpPr>
          <p:cNvPr id="32" name="テキスト ボックス 31"/>
          <p:cNvSpPr txBox="1"/>
          <p:nvPr/>
        </p:nvSpPr>
        <p:spPr>
          <a:xfrm>
            <a:off x="1697197" y="4470621"/>
            <a:ext cx="858982" cy="338554"/>
          </a:xfrm>
          <a:prstGeom prst="rect">
            <a:avLst/>
          </a:prstGeom>
          <a:noFill/>
        </p:spPr>
        <p:txBody>
          <a:bodyPr wrap="square" rtlCol="0">
            <a:spAutoFit/>
          </a:bodyPr>
          <a:lstStyle/>
          <a:p>
            <a:pPr algn="ctr"/>
            <a:r>
              <a:rPr lang="en-US" altLang="ja-JP" sz="1600" dirty="0" smtClean="0">
                <a:solidFill>
                  <a:srgbClr val="FF0000"/>
                </a:solidFill>
              </a:rPr>
              <a:t>Current</a:t>
            </a:r>
            <a:endParaRPr kumimoji="1" lang="en-US" altLang="ja-JP" sz="1600" dirty="0">
              <a:solidFill>
                <a:srgbClr val="FF0000"/>
              </a:solidFill>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21</a:t>
            </a:fld>
            <a:endParaRPr lang="ja-JP" altLang="en-US" dirty="0">
              <a:solidFill>
                <a:srgbClr val="4F81BD">
                  <a:lumMod val="75000"/>
                </a:srgbClr>
              </a:solidFill>
            </a:endParaRP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88182" y="41539"/>
            <a:ext cx="243681" cy="243681"/>
          </a:xfrm>
          <a:prstGeom prst="rect">
            <a:avLst/>
          </a:prstGeom>
        </p:spPr>
      </p:pic>
    </p:spTree>
    <p:extLst>
      <p:ext uri="{BB962C8B-B14F-4D97-AF65-F5344CB8AC3E}">
        <p14:creationId xmlns:p14="http://schemas.microsoft.com/office/powerpoint/2010/main" val="1705826000"/>
      </p:ext>
    </p:extLst>
  </p:cSld>
  <p:clrMapOvr>
    <a:masterClrMapping/>
  </p:clrMapOvr>
  <mc:AlternateContent xmlns:mc="http://schemas.openxmlformats.org/markup-compatibility/2006" xmlns:p14="http://schemas.microsoft.com/office/powerpoint/2010/main">
    <mc:Choice Requires="p14">
      <p:transition spd="slow" p14:dur="2000" advTm="65000"/>
    </mc:Choice>
    <mc:Fallback xmlns="">
      <p:transition spd="slow" advTm="6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4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2800" dirty="0"/>
              <a:t>5</a:t>
            </a:r>
            <a:r>
              <a:rPr lang="en-US" altLang="ja-JP" sz="2800" dirty="0" smtClean="0"/>
              <a:t>.</a:t>
            </a:r>
            <a:r>
              <a:rPr lang="ja-JP" altLang="en-US" sz="2800" dirty="0" smtClean="0"/>
              <a:t> </a:t>
            </a:r>
            <a:r>
              <a:rPr lang="en-US" altLang="ja-JP" sz="2800" dirty="0"/>
              <a:t>Numerical </a:t>
            </a:r>
            <a:r>
              <a:rPr lang="en-US" altLang="ja-JP" sz="2800" dirty="0" smtClean="0"/>
              <a:t>Analysis (4-1): </a:t>
            </a:r>
            <a:r>
              <a:rPr lang="en-US" altLang="ja-JP" sz="2800" dirty="0"/>
              <a:t>Effect of asset mix</a:t>
            </a:r>
            <a:endParaRPr lang="ja-JP" altLang="en-US" sz="28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22</a:t>
            </a:fld>
            <a:endParaRPr lang="ja-JP" altLang="en-US" dirty="0">
              <a:solidFill>
                <a:srgbClr val="4F81BD">
                  <a:lumMod val="75000"/>
                </a:srgbClr>
              </a:solidFill>
            </a:endParaRPr>
          </a:p>
        </p:txBody>
      </p:sp>
      <p:pic>
        <p:nvPicPr>
          <p:cNvPr id="4" name="図 3"/>
          <p:cNvPicPr>
            <a:picLocks noChangeAspect="1"/>
          </p:cNvPicPr>
          <p:nvPr/>
        </p:nvPicPr>
        <p:blipFill>
          <a:blip r:embed="rId5"/>
          <a:stretch>
            <a:fillRect/>
          </a:stretch>
        </p:blipFill>
        <p:spPr>
          <a:xfrm>
            <a:off x="-16060" y="1624892"/>
            <a:ext cx="5026146" cy="3015688"/>
          </a:xfrm>
          <a:prstGeom prst="rect">
            <a:avLst/>
          </a:prstGeom>
        </p:spPr>
      </p:pic>
      <p:sp>
        <p:nvSpPr>
          <p:cNvPr id="6" name="テキスト ボックス 5"/>
          <p:cNvSpPr txBox="1"/>
          <p:nvPr/>
        </p:nvSpPr>
        <p:spPr>
          <a:xfrm>
            <a:off x="313140" y="1031277"/>
            <a:ext cx="9361040" cy="923330"/>
          </a:xfrm>
          <a:prstGeom prst="rect">
            <a:avLst/>
          </a:prstGeom>
          <a:noFill/>
        </p:spPr>
        <p:txBody>
          <a:bodyPr wrap="square" rtlCol="0">
            <a:spAutoFit/>
          </a:bodyPr>
          <a:lstStyle/>
          <a:p>
            <a:pPr marL="285750" indent="-285750">
              <a:buClr>
                <a:srgbClr val="0070C0"/>
              </a:buClr>
              <a:buFont typeface="Wingdings" panose="05000000000000000000" pitchFamily="2" charset="2"/>
              <a:buChar char="p"/>
            </a:pPr>
            <a:r>
              <a:rPr lang="en-US" altLang="ja-JP" dirty="0">
                <a:solidFill>
                  <a:srgbClr val="0070C0"/>
                </a:solidFill>
              </a:rPr>
              <a:t>We find the effectiveness of deferral receipts under the well-known simple investment rule of the </a:t>
            </a:r>
            <a:r>
              <a:rPr lang="en-US" altLang="ja-JP" dirty="0" smtClean="0">
                <a:solidFill>
                  <a:srgbClr val="0070C0"/>
                </a:solidFill>
              </a:rPr>
              <a:t>“100 </a:t>
            </a:r>
            <a:r>
              <a:rPr lang="en-US" altLang="ja-JP" dirty="0">
                <a:solidFill>
                  <a:srgbClr val="0070C0"/>
                </a:solidFill>
              </a:rPr>
              <a:t>minus </a:t>
            </a:r>
            <a:r>
              <a:rPr lang="en-US" altLang="ja-JP" dirty="0" smtClean="0">
                <a:solidFill>
                  <a:srgbClr val="0070C0"/>
                </a:solidFill>
              </a:rPr>
              <a:t>age” </a:t>
            </a:r>
            <a:r>
              <a:rPr lang="en-US" altLang="ja-JP" dirty="0">
                <a:solidFill>
                  <a:srgbClr val="0070C0"/>
                </a:solidFill>
              </a:rPr>
              <a:t>percentage for </a:t>
            </a:r>
            <a:r>
              <a:rPr lang="en-US" altLang="ja-JP" dirty="0" smtClean="0">
                <a:solidFill>
                  <a:srgbClr val="0070C0"/>
                </a:solidFill>
              </a:rPr>
              <a:t>stock.</a:t>
            </a:r>
          </a:p>
          <a:p>
            <a:pPr marL="285750" indent="-285750">
              <a:buClr>
                <a:srgbClr val="0070C0"/>
              </a:buClr>
              <a:buFont typeface="Wingdings" panose="05000000000000000000" pitchFamily="2" charset="2"/>
              <a:buChar char="p"/>
            </a:pPr>
            <a:r>
              <a:rPr lang="en-US" altLang="ja-JP" dirty="0" smtClean="0">
                <a:solidFill>
                  <a:srgbClr val="0070C0"/>
                </a:solidFill>
              </a:rPr>
              <a:t>Current situation of elderly people in Japan for investing risky asset</a:t>
            </a:r>
            <a:endParaRPr kumimoji="1" lang="ja-JP" altLang="en-US" dirty="0"/>
          </a:p>
        </p:txBody>
      </p:sp>
      <p:sp>
        <p:nvSpPr>
          <p:cNvPr id="12" name="テキスト ボックス 11"/>
          <p:cNvSpPr txBox="1"/>
          <p:nvPr/>
        </p:nvSpPr>
        <p:spPr>
          <a:xfrm>
            <a:off x="607530" y="4348197"/>
            <a:ext cx="3857794" cy="584775"/>
          </a:xfrm>
          <a:prstGeom prst="rect">
            <a:avLst/>
          </a:prstGeom>
          <a:noFill/>
        </p:spPr>
        <p:txBody>
          <a:bodyPr wrap="square" rtlCol="0">
            <a:spAutoFit/>
          </a:bodyPr>
          <a:lstStyle/>
          <a:p>
            <a:r>
              <a:rPr lang="en-US" altLang="ja-JP" sz="1600" dirty="0" smtClean="0"/>
              <a:t>Source: Statistic </a:t>
            </a:r>
            <a:r>
              <a:rPr lang="en-US" altLang="ja-JP" sz="1600" dirty="0"/>
              <a:t>Bureau, the Ministry of Internal Affairs </a:t>
            </a:r>
            <a:r>
              <a:rPr lang="en-US" altLang="ja-JP" sz="1600" dirty="0" smtClean="0"/>
              <a:t>and Communications (2017)</a:t>
            </a:r>
            <a:endParaRPr kumimoji="1" lang="ja-JP" altLang="en-US" sz="1600" dirty="0"/>
          </a:p>
        </p:txBody>
      </p:sp>
      <p:sp>
        <p:nvSpPr>
          <p:cNvPr id="13" name="テキスト ボックス 12"/>
          <p:cNvSpPr txBox="1"/>
          <p:nvPr/>
        </p:nvSpPr>
        <p:spPr>
          <a:xfrm>
            <a:off x="1859194" y="3210726"/>
            <a:ext cx="1481953" cy="584775"/>
          </a:xfrm>
          <a:prstGeom prst="rect">
            <a:avLst/>
          </a:prstGeom>
          <a:noFill/>
        </p:spPr>
        <p:txBody>
          <a:bodyPr wrap="square" rtlCol="0">
            <a:spAutoFit/>
          </a:bodyPr>
          <a:lstStyle/>
          <a:p>
            <a:r>
              <a:rPr lang="en-US" altLang="ja-JP" sz="1600" dirty="0" smtClean="0">
                <a:solidFill>
                  <a:schemeClr val="bg1"/>
                </a:solidFill>
              </a:rPr>
              <a:t>Risk-free asset accounting</a:t>
            </a:r>
            <a:endParaRPr kumimoji="1" lang="ja-JP" altLang="en-US" sz="1600" dirty="0">
              <a:solidFill>
                <a:schemeClr val="bg1"/>
              </a:solidFill>
            </a:endParaRPr>
          </a:p>
        </p:txBody>
      </p:sp>
      <p:sp>
        <p:nvSpPr>
          <p:cNvPr id="14" name="テキスト ボックス 13"/>
          <p:cNvSpPr txBox="1"/>
          <p:nvPr/>
        </p:nvSpPr>
        <p:spPr>
          <a:xfrm>
            <a:off x="1823443" y="2333975"/>
            <a:ext cx="1194943" cy="369332"/>
          </a:xfrm>
          <a:prstGeom prst="rect">
            <a:avLst/>
          </a:prstGeom>
          <a:noFill/>
        </p:spPr>
        <p:txBody>
          <a:bodyPr wrap="none" rtlCol="0">
            <a:spAutoFit/>
          </a:bodyPr>
          <a:lstStyle/>
          <a:p>
            <a:r>
              <a:rPr kumimoji="1" lang="en-US" altLang="ja-JP" dirty="0" smtClean="0">
                <a:solidFill>
                  <a:schemeClr val="bg1"/>
                </a:solidFill>
              </a:rPr>
              <a:t>Risky asset</a:t>
            </a:r>
            <a:endParaRPr kumimoji="1" lang="ja-JP" altLang="en-US" dirty="0">
              <a:solidFill>
                <a:schemeClr val="bg1"/>
              </a:solidFill>
            </a:endParaRPr>
          </a:p>
        </p:txBody>
      </p:sp>
      <p:sp>
        <p:nvSpPr>
          <p:cNvPr id="15" name="テキスト ボックス 14"/>
          <p:cNvSpPr txBox="1"/>
          <p:nvPr/>
        </p:nvSpPr>
        <p:spPr>
          <a:xfrm>
            <a:off x="194068" y="5097900"/>
            <a:ext cx="4332213" cy="1477328"/>
          </a:xfrm>
          <a:prstGeom prst="rect">
            <a:avLst/>
          </a:prstGeom>
          <a:solidFill>
            <a:srgbClr val="FFFFCC"/>
          </a:solidFill>
        </p:spPr>
        <p:txBody>
          <a:bodyPr wrap="square" rtlCol="0">
            <a:spAutoFit/>
          </a:bodyPr>
          <a:lstStyle/>
          <a:p>
            <a:pPr marL="285750" indent="-285750">
              <a:buClr>
                <a:srgbClr val="0070C0"/>
              </a:buClr>
              <a:buFont typeface="Wingdings" panose="05000000000000000000" pitchFamily="2" charset="2"/>
              <a:buChar char="ü"/>
            </a:pPr>
            <a:r>
              <a:rPr lang="en-US" altLang="ja-JP" dirty="0"/>
              <a:t>We solve the problem </a:t>
            </a:r>
            <a:r>
              <a:rPr lang="en-US" altLang="ja-JP" dirty="0" smtClean="0"/>
              <a:t>with constant asset mix, based </a:t>
            </a:r>
            <a:r>
              <a:rPr lang="en-US" altLang="ja-JP" dirty="0"/>
              <a:t>on the current </a:t>
            </a:r>
            <a:r>
              <a:rPr lang="en-US" altLang="ja-JP" dirty="0" smtClean="0"/>
              <a:t>situation;</a:t>
            </a:r>
          </a:p>
          <a:p>
            <a:pPr marL="742950" lvl="1" indent="-285750">
              <a:buClr>
                <a:srgbClr val="0070C0"/>
              </a:buClr>
              <a:buFont typeface="Wingdings" panose="05000000000000000000" pitchFamily="2" charset="2"/>
              <a:buChar char="ü"/>
            </a:pPr>
            <a:r>
              <a:rPr lang="en-US" altLang="ja-JP" dirty="0" smtClean="0"/>
              <a:t>Risk-free asset: 92.94%</a:t>
            </a:r>
          </a:p>
          <a:p>
            <a:pPr marL="742950" lvl="1" indent="-285750">
              <a:buClr>
                <a:srgbClr val="0070C0"/>
              </a:buClr>
              <a:buFont typeface="Wingdings" panose="05000000000000000000" pitchFamily="2" charset="2"/>
              <a:buChar char="ü"/>
            </a:pPr>
            <a:r>
              <a:rPr lang="en-US" altLang="ja-JP" dirty="0" smtClean="0"/>
              <a:t>Stock</a:t>
            </a:r>
            <a:r>
              <a:rPr lang="ja-JP" altLang="en-US" dirty="0" smtClean="0"/>
              <a:t>： </a:t>
            </a:r>
            <a:r>
              <a:rPr lang="en-US" altLang="ja-JP" dirty="0" smtClean="0"/>
              <a:t>5.54%(DS</a:t>
            </a:r>
            <a:r>
              <a:rPr lang="ja-JP" altLang="en-US" dirty="0" smtClean="0"/>
              <a:t>：</a:t>
            </a:r>
            <a:r>
              <a:rPr lang="en-US" altLang="ja-JP" dirty="0" smtClean="0"/>
              <a:t>FS=1:1)</a:t>
            </a:r>
          </a:p>
          <a:p>
            <a:pPr marL="742950" lvl="1" indent="-285750">
              <a:buClr>
                <a:srgbClr val="0070C0"/>
              </a:buClr>
              <a:buFont typeface="Wingdings" panose="05000000000000000000" pitchFamily="2" charset="2"/>
              <a:buChar char="ü"/>
            </a:pPr>
            <a:r>
              <a:rPr lang="en-US" altLang="ja-JP" dirty="0" smtClean="0"/>
              <a:t>Bond: 1.52%(DB</a:t>
            </a:r>
            <a:r>
              <a:rPr lang="ja-JP" altLang="en-US" dirty="0" smtClean="0"/>
              <a:t>：</a:t>
            </a:r>
            <a:r>
              <a:rPr lang="en-US" altLang="ja-JP" dirty="0" smtClean="0"/>
              <a:t>FB=7:3)</a:t>
            </a:r>
            <a:endParaRPr lang="ja-JP" altLang="en-US" dirty="0"/>
          </a:p>
        </p:txBody>
      </p:sp>
      <p:graphicFrame>
        <p:nvGraphicFramePr>
          <p:cNvPr id="18" name="表 17"/>
          <p:cNvGraphicFramePr>
            <a:graphicFrameLocks noGrp="1"/>
          </p:cNvGraphicFramePr>
          <p:nvPr>
            <p:extLst>
              <p:ext uri="{D42A27DB-BD31-4B8C-83A1-F6EECF244321}">
                <p14:modId xmlns:p14="http://schemas.microsoft.com/office/powerpoint/2010/main" val="3797939385"/>
              </p:ext>
            </p:extLst>
          </p:nvPr>
        </p:nvGraphicFramePr>
        <p:xfrm>
          <a:off x="4777744" y="2099353"/>
          <a:ext cx="4754879" cy="2526720"/>
        </p:xfrm>
        <a:graphic>
          <a:graphicData uri="http://schemas.openxmlformats.org/drawingml/2006/table">
            <a:tbl>
              <a:tblPr firstRow="1" bandRow="1">
                <a:tableStyleId>{69012ECD-51FC-41F1-AA8D-1B2483CD663E}</a:tableStyleId>
              </a:tblPr>
              <a:tblGrid>
                <a:gridCol w="734612">
                  <a:extLst>
                    <a:ext uri="{9D8B030D-6E8A-4147-A177-3AD203B41FA5}">
                      <a16:colId xmlns="" xmlns:a16="http://schemas.microsoft.com/office/drawing/2014/main" val="1161308943"/>
                    </a:ext>
                  </a:extLst>
                </a:gridCol>
                <a:gridCol w="1086567">
                  <a:extLst>
                    <a:ext uri="{9D8B030D-6E8A-4147-A177-3AD203B41FA5}">
                      <a16:colId xmlns="" xmlns:a16="http://schemas.microsoft.com/office/drawing/2014/main" val="1161791843"/>
                    </a:ext>
                  </a:extLst>
                </a:gridCol>
                <a:gridCol w="1074420">
                  <a:extLst>
                    <a:ext uri="{9D8B030D-6E8A-4147-A177-3AD203B41FA5}">
                      <a16:colId xmlns="" xmlns:a16="http://schemas.microsoft.com/office/drawing/2014/main" val="1427311012"/>
                    </a:ext>
                  </a:extLst>
                </a:gridCol>
                <a:gridCol w="851456"/>
                <a:gridCol w="1007824"/>
              </a:tblGrid>
              <a:tr h="389355">
                <a:tc rowSpan="2">
                  <a:txBody>
                    <a:bodyPr/>
                    <a:lstStyle/>
                    <a:p>
                      <a:endParaRPr kumimoji="1" lang="ja-JP" altLang="en-US" sz="1200" dirty="0"/>
                    </a:p>
                  </a:txBody>
                  <a:tcPr marT="36000" marB="36000" anchor="ctr"/>
                </a:tc>
                <a:tc rowSpan="2">
                  <a:txBody>
                    <a:bodyPr/>
                    <a:lstStyle/>
                    <a:p>
                      <a:pPr algn="ctr"/>
                      <a:r>
                        <a:rPr kumimoji="1" lang="en-US" altLang="ja-JP" sz="1400" dirty="0" smtClean="0"/>
                        <a:t>Pensionable</a:t>
                      </a:r>
                      <a:endParaRPr kumimoji="1" lang="en-US" altLang="ja-JP" sz="1400" dirty="0"/>
                    </a:p>
                    <a:p>
                      <a:pPr algn="ctr"/>
                      <a:r>
                        <a:rPr kumimoji="1" lang="en-US" altLang="ja-JP" sz="1400" dirty="0" smtClean="0"/>
                        <a:t>age</a:t>
                      </a:r>
                      <a:endParaRPr kumimoji="1" lang="ja-JP" altLang="en-US" sz="1400" dirty="0"/>
                    </a:p>
                  </a:txBody>
                  <a:tcPr marT="36000" marB="36000" anchor="ctr"/>
                </a:tc>
                <a:tc rowSpan="2">
                  <a:txBody>
                    <a:bodyPr/>
                    <a:lstStyle/>
                    <a:p>
                      <a:pPr algn="ctr"/>
                      <a:r>
                        <a:rPr kumimoji="1" lang="en-US" altLang="ja-JP" sz="1400" dirty="0" smtClean="0"/>
                        <a:t>Maturity of</a:t>
                      </a:r>
                      <a:endParaRPr kumimoji="1" lang="en-US" altLang="ja-JP" sz="1400" dirty="0"/>
                    </a:p>
                    <a:p>
                      <a:pPr algn="ctr"/>
                      <a:r>
                        <a:rPr kumimoji="1" lang="en-US" altLang="ja-JP" sz="1400" dirty="0" smtClean="0"/>
                        <a:t>Private annuity</a:t>
                      </a:r>
                      <a:endParaRPr kumimoji="1" lang="ja-JP" altLang="en-US" sz="1400" dirty="0"/>
                    </a:p>
                  </a:txBody>
                  <a:tcPr marT="36000" marB="36000" anchor="ctr"/>
                </a:tc>
                <a:tc gridSpan="2">
                  <a:txBody>
                    <a:bodyPr/>
                    <a:lstStyle/>
                    <a:p>
                      <a:pPr algn="ctr"/>
                      <a:r>
                        <a:rPr kumimoji="1" lang="en-US" altLang="ja-JP" sz="1400" dirty="0" smtClean="0"/>
                        <a:t>Objective function </a:t>
                      </a:r>
                    </a:p>
                    <a:p>
                      <a:pPr algn="ctr"/>
                      <a:r>
                        <a:rPr kumimoji="1" lang="en-US" altLang="ja-JP" sz="1400" dirty="0" smtClean="0"/>
                        <a:t>value</a:t>
                      </a:r>
                      <a:endParaRPr kumimoji="1" lang="ja-JP" altLang="en-US" sz="1400" dirty="0"/>
                    </a:p>
                  </a:txBody>
                  <a:tcPr marT="36000" marB="36000" anchor="ctr"/>
                </a:tc>
                <a:tc hMerge="1">
                  <a:txBody>
                    <a:bodyPr/>
                    <a:lstStyle/>
                    <a:p>
                      <a:pPr algn="ctr"/>
                      <a:endParaRPr kumimoji="1" lang="ja-JP" altLang="en-US" sz="1400" dirty="0"/>
                    </a:p>
                  </a:txBody>
                  <a:tcPr anchor="ctr"/>
                </a:tc>
                <a:extLst>
                  <a:ext uri="{0D108BD9-81ED-4DB2-BD59-A6C34878D82A}">
                    <a16:rowId xmlns="" xmlns:a16="http://schemas.microsoft.com/office/drawing/2014/main" val="4183626416"/>
                  </a:ext>
                </a:extLst>
              </a:tr>
              <a:tr h="18214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en-US" altLang="ja-JP" sz="1600" dirty="0" smtClean="0"/>
                        <a:t>Current</a:t>
                      </a:r>
                      <a:endParaRPr kumimoji="1" lang="ja-JP" altLang="en-US" sz="1600" dirty="0"/>
                    </a:p>
                  </a:txBody>
                  <a:tcPr marT="36000" marB="36000" anchor="ctr">
                    <a:solidFill>
                      <a:schemeClr val="bg1"/>
                    </a:solidFill>
                  </a:tcPr>
                </a:tc>
                <a:tc>
                  <a:txBody>
                    <a:bodyPr/>
                    <a:lstStyle/>
                    <a:p>
                      <a:r>
                        <a:rPr kumimoji="1" lang="en-US" altLang="ja-JP" sz="1600" dirty="0" smtClean="0"/>
                        <a:t>100 - age</a:t>
                      </a:r>
                      <a:endParaRPr kumimoji="1" lang="ja-JP" altLang="en-US" sz="1600" dirty="0"/>
                    </a:p>
                  </a:txBody>
                  <a:tcPr marT="36000" marB="36000" anchor="ctr">
                    <a:solidFill>
                      <a:schemeClr val="bg1"/>
                    </a:solidFill>
                  </a:tcPr>
                </a:tc>
              </a:tr>
              <a:tr h="261709">
                <a:tc>
                  <a:txBody>
                    <a:bodyPr/>
                    <a:lstStyle/>
                    <a:p>
                      <a:r>
                        <a:rPr kumimoji="1" lang="en-US" altLang="ja-JP" sz="1400" dirty="0" smtClean="0"/>
                        <a:t>Normal</a:t>
                      </a:r>
                      <a:endParaRPr kumimoji="1" lang="ja-JP" altLang="en-US" sz="1400" dirty="0"/>
                    </a:p>
                  </a:txBody>
                  <a:tcPr marT="36000" marB="36000" anchor="ctr">
                    <a:solidFill>
                      <a:schemeClr val="bg1"/>
                    </a:solidFill>
                  </a:tcPr>
                </a:tc>
                <a:tc>
                  <a:txBody>
                    <a:bodyPr/>
                    <a:lstStyle/>
                    <a:p>
                      <a:pPr algn="ctr"/>
                      <a:r>
                        <a:rPr kumimoji="1" lang="en-US" altLang="ja-JP" sz="1400" dirty="0" smtClean="0"/>
                        <a:t>Age 65</a:t>
                      </a:r>
                      <a:endParaRPr kumimoji="1" lang="ja-JP" altLang="en-US" sz="1400" dirty="0"/>
                    </a:p>
                  </a:txBody>
                  <a:tcPr marT="36000" marB="36000" anchor="ctr">
                    <a:solidFill>
                      <a:schemeClr val="bg1"/>
                    </a:solidFill>
                  </a:tcPr>
                </a:tc>
                <a:tc>
                  <a:txBody>
                    <a:bodyPr/>
                    <a:lstStyle/>
                    <a:p>
                      <a:pPr algn="ctr"/>
                      <a:r>
                        <a:rPr kumimoji="1" lang="en-US" altLang="ja-JP" sz="1400" dirty="0" smtClean="0"/>
                        <a:t>life</a:t>
                      </a:r>
                      <a:endParaRPr kumimoji="1" lang="ja-JP" altLang="en-US" sz="1400" dirty="0"/>
                    </a:p>
                  </a:txBody>
                  <a:tcPr marT="36000" marB="36000" anchor="ctr">
                    <a:solidFill>
                      <a:schemeClr val="bg1"/>
                    </a:solidFill>
                  </a:tcPr>
                </a:tc>
                <a:tc>
                  <a:txBody>
                    <a:bodyPr/>
                    <a:lstStyle/>
                    <a:p>
                      <a:pPr algn="ctr"/>
                      <a:r>
                        <a:rPr kumimoji="1" lang="en-US" altLang="ja-JP" sz="1400" dirty="0" smtClean="0"/>
                        <a:t>7.3098</a:t>
                      </a:r>
                      <a:endParaRPr kumimoji="1" lang="ja-JP" altLang="en-US" sz="1400" dirty="0"/>
                    </a:p>
                  </a:txBody>
                  <a:tcPr marT="36000" marB="36000" anchor="ctr">
                    <a:solidFill>
                      <a:schemeClr val="bg1"/>
                    </a:solidFill>
                  </a:tcPr>
                </a:tc>
                <a:tc>
                  <a:txBody>
                    <a:bodyPr/>
                    <a:lstStyle/>
                    <a:p>
                      <a:pPr algn="ctr"/>
                      <a:r>
                        <a:rPr kumimoji="1" lang="en-US" altLang="ja-JP" sz="1400" dirty="0" smtClean="0"/>
                        <a:t>0.2807</a:t>
                      </a:r>
                      <a:endParaRPr kumimoji="1" lang="ja-JP" altLang="en-US" sz="1400" dirty="0"/>
                    </a:p>
                  </a:txBody>
                  <a:tcPr marT="36000" marB="36000" anchor="ctr">
                    <a:solidFill>
                      <a:schemeClr val="bg1"/>
                    </a:solidFill>
                  </a:tcPr>
                </a:tc>
                <a:extLst>
                  <a:ext uri="{0D108BD9-81ED-4DB2-BD59-A6C34878D82A}">
                    <a16:rowId xmlns="" xmlns:a16="http://schemas.microsoft.com/office/drawing/2014/main" val="1254628461"/>
                  </a:ext>
                </a:extLst>
              </a:tr>
              <a:tr h="261709">
                <a:tc>
                  <a:txBody>
                    <a:bodyPr/>
                    <a:lstStyle/>
                    <a:p>
                      <a:r>
                        <a:rPr kumimoji="1" lang="en-US" altLang="ja-JP" sz="1400" dirty="0" smtClean="0"/>
                        <a:t>Case 1</a:t>
                      </a:r>
                      <a:endParaRPr kumimoji="1" lang="ja-JP" altLang="en-US" sz="1400" dirty="0"/>
                    </a:p>
                  </a:txBody>
                  <a:tcPr marT="36000" marB="36000" anchor="ctr">
                    <a:solidFill>
                      <a:schemeClr val="bg1"/>
                    </a:solidFill>
                  </a:tcPr>
                </a:tc>
                <a:tc>
                  <a:txBody>
                    <a:bodyPr/>
                    <a:lstStyle/>
                    <a:p>
                      <a:pPr algn="ctr"/>
                      <a:r>
                        <a:rPr kumimoji="1" lang="en-US" altLang="ja-JP" sz="1400" dirty="0" smtClean="0"/>
                        <a:t>Age 66</a:t>
                      </a:r>
                      <a:endParaRPr kumimoji="1" lang="en-US" altLang="ja-JP" sz="1400" dirty="0"/>
                    </a:p>
                  </a:txBody>
                  <a:tcPr marT="36000" marB="36000" anchor="ctr">
                    <a:solidFill>
                      <a:schemeClr val="bg1"/>
                    </a:solidFill>
                  </a:tcPr>
                </a:tc>
                <a:tc>
                  <a:txBody>
                    <a:bodyPr/>
                    <a:lstStyle/>
                    <a:p>
                      <a:pPr algn="ctr"/>
                      <a:r>
                        <a:rPr kumimoji="1" lang="en-US" altLang="ja-JP" sz="1400" dirty="0" smtClean="0"/>
                        <a:t>1 year</a:t>
                      </a:r>
                      <a:endParaRPr kumimoji="1" lang="ja-JP" altLang="en-US" sz="1400" dirty="0"/>
                    </a:p>
                  </a:txBody>
                  <a:tcPr marT="36000" marB="36000" anchor="ctr">
                    <a:solidFill>
                      <a:schemeClr val="bg1"/>
                    </a:solidFill>
                  </a:tcPr>
                </a:tc>
                <a:tc>
                  <a:txBody>
                    <a:bodyPr/>
                    <a:lstStyle/>
                    <a:p>
                      <a:pPr algn="ctr"/>
                      <a:r>
                        <a:rPr kumimoji="1" lang="en-US" altLang="ja-JP" sz="1400" dirty="0" smtClean="0"/>
                        <a:t>2.2920</a:t>
                      </a:r>
                      <a:endParaRPr kumimoji="1" lang="ja-JP" altLang="en-US" sz="1400" dirty="0"/>
                    </a:p>
                  </a:txBody>
                  <a:tcPr marT="36000" marB="36000" anchor="ctr">
                    <a:solidFill>
                      <a:schemeClr val="bg1"/>
                    </a:solidFill>
                  </a:tcPr>
                </a:tc>
                <a:tc>
                  <a:txBody>
                    <a:bodyPr/>
                    <a:lstStyle/>
                    <a:p>
                      <a:pPr algn="ctr"/>
                      <a:r>
                        <a:rPr kumimoji="1" lang="en-US" altLang="ja-JP" sz="1400" dirty="0" smtClean="0"/>
                        <a:t>0.0587</a:t>
                      </a:r>
                      <a:endParaRPr kumimoji="1" lang="ja-JP" altLang="en-US" sz="1400" dirty="0"/>
                    </a:p>
                  </a:txBody>
                  <a:tcPr marT="36000" marB="36000" anchor="ctr">
                    <a:solidFill>
                      <a:schemeClr val="bg1"/>
                    </a:solidFill>
                  </a:tcPr>
                </a:tc>
                <a:extLst>
                  <a:ext uri="{0D108BD9-81ED-4DB2-BD59-A6C34878D82A}">
                    <a16:rowId xmlns="" xmlns:a16="http://schemas.microsoft.com/office/drawing/2014/main" val="732011489"/>
                  </a:ext>
                </a:extLst>
              </a:tr>
              <a:tr h="261709">
                <a:tc>
                  <a:txBody>
                    <a:bodyPr/>
                    <a:lstStyle/>
                    <a:p>
                      <a:r>
                        <a:rPr kumimoji="1" lang="en-US" altLang="ja-JP" sz="1400" dirty="0" smtClean="0"/>
                        <a:t>Case 2</a:t>
                      </a:r>
                      <a:endParaRPr kumimoji="1" lang="ja-JP" altLang="en-US" sz="1400" dirty="0"/>
                    </a:p>
                  </a:txBody>
                  <a:tcPr marT="36000" marB="36000" anchor="ctr">
                    <a:solidFill>
                      <a:schemeClr val="bg1"/>
                    </a:solidFill>
                  </a:tcPr>
                </a:tc>
                <a:tc>
                  <a:txBody>
                    <a:bodyPr/>
                    <a:lstStyle/>
                    <a:p>
                      <a:pPr algn="ctr"/>
                      <a:r>
                        <a:rPr kumimoji="1" lang="en-US" altLang="ja-JP" sz="1400" dirty="0" smtClean="0"/>
                        <a:t>Age 67</a:t>
                      </a:r>
                      <a:endParaRPr kumimoji="1" lang="ja-JP" altLang="en-US" sz="1400" dirty="0"/>
                    </a:p>
                  </a:txBody>
                  <a:tcPr marT="36000" marB="36000" anchor="ctr">
                    <a:solidFill>
                      <a:schemeClr val="bg1"/>
                    </a:solidFill>
                  </a:tcPr>
                </a:tc>
                <a:tc>
                  <a:txBody>
                    <a:bodyPr/>
                    <a:lstStyle/>
                    <a:p>
                      <a:pPr algn="ctr"/>
                      <a:r>
                        <a:rPr kumimoji="1" lang="en-US" altLang="ja-JP" sz="1400" dirty="0" smtClean="0"/>
                        <a:t>2 year</a:t>
                      </a:r>
                      <a:endParaRPr kumimoji="1" lang="ja-JP" altLang="en-US" sz="1400" dirty="0"/>
                    </a:p>
                  </a:txBody>
                  <a:tcPr marT="36000" marB="36000" anchor="ctr">
                    <a:solidFill>
                      <a:schemeClr val="bg1"/>
                    </a:solidFill>
                  </a:tcPr>
                </a:tc>
                <a:tc>
                  <a:txBody>
                    <a:bodyPr/>
                    <a:lstStyle/>
                    <a:p>
                      <a:pPr algn="ctr"/>
                      <a:r>
                        <a:rPr kumimoji="1" lang="en-US" altLang="ja-JP" sz="1400" dirty="0" smtClean="0"/>
                        <a:t>0.7517</a:t>
                      </a:r>
                      <a:endParaRPr kumimoji="1" lang="ja-JP" altLang="en-US" sz="1400" dirty="0"/>
                    </a:p>
                  </a:txBody>
                  <a:tcPr marT="36000" marB="36000" anchor="ctr">
                    <a:solidFill>
                      <a:schemeClr val="bg1"/>
                    </a:solidFill>
                  </a:tcPr>
                </a:tc>
                <a:tc>
                  <a:txBody>
                    <a:bodyPr/>
                    <a:lstStyle/>
                    <a:p>
                      <a:pPr algn="ctr"/>
                      <a:r>
                        <a:rPr kumimoji="1" lang="en-US" altLang="ja-JP" sz="1400" dirty="0" smtClean="0"/>
                        <a:t>0.0169</a:t>
                      </a:r>
                      <a:endParaRPr kumimoji="1" lang="ja-JP" altLang="en-US" sz="1400" dirty="0"/>
                    </a:p>
                  </a:txBody>
                  <a:tcPr marT="36000" marB="36000" anchor="ctr">
                    <a:solidFill>
                      <a:schemeClr val="bg1"/>
                    </a:solidFill>
                  </a:tcPr>
                </a:tc>
                <a:extLst>
                  <a:ext uri="{0D108BD9-81ED-4DB2-BD59-A6C34878D82A}">
                    <a16:rowId xmlns="" xmlns:a16="http://schemas.microsoft.com/office/drawing/2014/main" val="1627784150"/>
                  </a:ext>
                </a:extLst>
              </a:tr>
              <a:tr h="261709">
                <a:tc>
                  <a:txBody>
                    <a:bodyPr/>
                    <a:lstStyle/>
                    <a:p>
                      <a:r>
                        <a:rPr kumimoji="1" lang="en-US" altLang="ja-JP" sz="1400" dirty="0" smtClean="0"/>
                        <a:t>Case 3</a:t>
                      </a:r>
                      <a:endParaRPr kumimoji="1" lang="ja-JP" altLang="en-US" sz="1400" dirty="0"/>
                    </a:p>
                  </a:txBody>
                  <a:tcPr marT="36000" marB="36000" anchor="ctr">
                    <a:solidFill>
                      <a:schemeClr val="bg1"/>
                    </a:solidFill>
                  </a:tcPr>
                </a:tc>
                <a:tc>
                  <a:txBody>
                    <a:bodyPr/>
                    <a:lstStyle/>
                    <a:p>
                      <a:pPr algn="ctr"/>
                      <a:r>
                        <a:rPr kumimoji="1" lang="en-US" altLang="ja-JP" sz="1400" dirty="0" smtClean="0"/>
                        <a:t>Age 68</a:t>
                      </a:r>
                      <a:endParaRPr kumimoji="1" lang="ja-JP" altLang="en-US" sz="1400" dirty="0"/>
                    </a:p>
                  </a:txBody>
                  <a:tcPr marT="36000" marB="36000" anchor="ctr">
                    <a:solidFill>
                      <a:schemeClr val="bg1"/>
                    </a:solidFill>
                  </a:tcPr>
                </a:tc>
                <a:tc>
                  <a:txBody>
                    <a:bodyPr/>
                    <a:lstStyle/>
                    <a:p>
                      <a:pPr algn="ctr"/>
                      <a:r>
                        <a:rPr kumimoji="1" lang="en-US" altLang="ja-JP" sz="1400" dirty="0" smtClean="0"/>
                        <a:t>3</a:t>
                      </a:r>
                      <a:r>
                        <a:rPr kumimoji="1" lang="ja-JP" altLang="en-US" sz="1400" baseline="0" dirty="0" smtClean="0"/>
                        <a:t> </a:t>
                      </a:r>
                      <a:r>
                        <a:rPr kumimoji="1" lang="en-US" altLang="ja-JP" sz="1400" dirty="0" smtClean="0"/>
                        <a:t>year</a:t>
                      </a:r>
                      <a:endParaRPr kumimoji="1" lang="ja-JP" altLang="en-US" sz="1400" dirty="0"/>
                    </a:p>
                  </a:txBody>
                  <a:tcPr marT="36000" marB="36000" anchor="ctr">
                    <a:solidFill>
                      <a:schemeClr val="bg1"/>
                    </a:solidFill>
                  </a:tcPr>
                </a:tc>
                <a:tc>
                  <a:txBody>
                    <a:bodyPr/>
                    <a:lstStyle/>
                    <a:p>
                      <a:pPr algn="ctr"/>
                      <a:r>
                        <a:rPr kumimoji="1" lang="en-US" altLang="ja-JP" sz="1400" b="1" dirty="0" smtClean="0">
                          <a:solidFill>
                            <a:srgbClr val="FF0000"/>
                          </a:solidFill>
                        </a:rPr>
                        <a:t>0.3938</a:t>
                      </a:r>
                      <a:endParaRPr kumimoji="1" lang="ja-JP" altLang="en-US" sz="1400" b="1" dirty="0">
                        <a:solidFill>
                          <a:srgbClr val="FF0000"/>
                        </a:solidFill>
                      </a:endParaRPr>
                    </a:p>
                  </a:txBody>
                  <a:tcPr marT="36000" marB="36000" anchor="ctr">
                    <a:solidFill>
                      <a:schemeClr val="bg1"/>
                    </a:solidFill>
                  </a:tcPr>
                </a:tc>
                <a:tc>
                  <a:txBody>
                    <a:bodyPr/>
                    <a:lstStyle/>
                    <a:p>
                      <a:pPr algn="ctr"/>
                      <a:r>
                        <a:rPr kumimoji="1" lang="en-US" altLang="ja-JP" sz="1400" b="1" dirty="0" smtClean="0">
                          <a:solidFill>
                            <a:srgbClr val="FF0000"/>
                          </a:solidFill>
                        </a:rPr>
                        <a:t>0.0131</a:t>
                      </a:r>
                      <a:endParaRPr kumimoji="1" lang="ja-JP" altLang="en-US" sz="1400" b="1" dirty="0">
                        <a:solidFill>
                          <a:srgbClr val="FF0000"/>
                        </a:solidFill>
                      </a:endParaRPr>
                    </a:p>
                  </a:txBody>
                  <a:tcPr marT="36000" marB="36000" anchor="ctr">
                    <a:solidFill>
                      <a:schemeClr val="bg1"/>
                    </a:solidFill>
                  </a:tcPr>
                </a:tc>
                <a:extLst>
                  <a:ext uri="{0D108BD9-81ED-4DB2-BD59-A6C34878D82A}">
                    <a16:rowId xmlns="" xmlns:a16="http://schemas.microsoft.com/office/drawing/2014/main" val="534902885"/>
                  </a:ext>
                </a:extLst>
              </a:tr>
              <a:tr h="261709">
                <a:tc>
                  <a:txBody>
                    <a:bodyPr/>
                    <a:lstStyle/>
                    <a:p>
                      <a:r>
                        <a:rPr kumimoji="1" lang="en-US" altLang="ja-JP" sz="1400" dirty="0" smtClean="0"/>
                        <a:t>Case 4</a:t>
                      </a:r>
                      <a:endParaRPr kumimoji="1" lang="en-US" altLang="ja-JP" sz="1400" dirty="0"/>
                    </a:p>
                  </a:txBody>
                  <a:tcPr marT="36000" marB="36000" anchor="ctr">
                    <a:solidFill>
                      <a:schemeClr val="bg1"/>
                    </a:solidFill>
                  </a:tcPr>
                </a:tc>
                <a:tc>
                  <a:txBody>
                    <a:bodyPr/>
                    <a:lstStyle/>
                    <a:p>
                      <a:pPr algn="ctr"/>
                      <a:r>
                        <a:rPr kumimoji="1" lang="en-US" altLang="ja-JP" sz="1400" dirty="0" smtClean="0"/>
                        <a:t>Age 69</a:t>
                      </a:r>
                      <a:endParaRPr kumimoji="1" lang="en-US" altLang="ja-JP" sz="1400" dirty="0"/>
                    </a:p>
                  </a:txBody>
                  <a:tcPr marT="36000" marB="36000" anchor="ctr">
                    <a:solidFill>
                      <a:schemeClr val="bg1"/>
                    </a:solidFill>
                  </a:tcPr>
                </a:tc>
                <a:tc>
                  <a:txBody>
                    <a:bodyPr/>
                    <a:lstStyle/>
                    <a:p>
                      <a:pPr algn="ctr"/>
                      <a:r>
                        <a:rPr kumimoji="1" lang="en-US" altLang="ja-JP" sz="1400" dirty="0" smtClean="0"/>
                        <a:t>4</a:t>
                      </a:r>
                      <a:r>
                        <a:rPr kumimoji="1" lang="ja-JP" altLang="en-US" sz="1400" baseline="0" dirty="0" smtClean="0"/>
                        <a:t> </a:t>
                      </a:r>
                      <a:r>
                        <a:rPr kumimoji="1" lang="en-US" altLang="ja-JP" sz="1400" dirty="0" smtClean="0"/>
                        <a:t>year</a:t>
                      </a:r>
                      <a:endParaRPr kumimoji="1" lang="ja-JP" altLang="en-US" sz="1400" dirty="0"/>
                    </a:p>
                  </a:txBody>
                  <a:tcPr marT="36000" marB="36000" anchor="ctr">
                    <a:solidFill>
                      <a:schemeClr val="bg1"/>
                    </a:solidFill>
                  </a:tcPr>
                </a:tc>
                <a:tc>
                  <a:txBody>
                    <a:bodyPr/>
                    <a:lstStyle/>
                    <a:p>
                      <a:pPr algn="ctr"/>
                      <a:r>
                        <a:rPr kumimoji="1" lang="en-US" altLang="ja-JP" sz="1400" dirty="0" smtClean="0"/>
                        <a:t>0.3993</a:t>
                      </a:r>
                      <a:endParaRPr kumimoji="1" lang="ja-JP" altLang="en-US" sz="1400" dirty="0"/>
                    </a:p>
                  </a:txBody>
                  <a:tcPr marT="36000" marB="36000" anchor="ctr">
                    <a:solidFill>
                      <a:schemeClr val="bg1"/>
                    </a:solidFill>
                  </a:tcPr>
                </a:tc>
                <a:tc>
                  <a:txBody>
                    <a:bodyPr/>
                    <a:lstStyle/>
                    <a:p>
                      <a:pPr algn="ctr"/>
                      <a:r>
                        <a:rPr kumimoji="1" lang="en-US" altLang="ja-JP" sz="1400" dirty="0" smtClean="0"/>
                        <a:t>0.0505</a:t>
                      </a:r>
                      <a:endParaRPr kumimoji="1" lang="ja-JP" altLang="en-US" sz="1400" dirty="0"/>
                    </a:p>
                  </a:txBody>
                  <a:tcPr marT="36000" marB="36000" anchor="ctr">
                    <a:solidFill>
                      <a:schemeClr val="bg1"/>
                    </a:solidFill>
                  </a:tcPr>
                </a:tc>
                <a:extLst>
                  <a:ext uri="{0D108BD9-81ED-4DB2-BD59-A6C34878D82A}">
                    <a16:rowId xmlns="" xmlns:a16="http://schemas.microsoft.com/office/drawing/2014/main" val="319220696"/>
                  </a:ext>
                </a:extLst>
              </a:tr>
              <a:tr h="261709">
                <a:tc>
                  <a:txBody>
                    <a:bodyPr/>
                    <a:lstStyle/>
                    <a:p>
                      <a:r>
                        <a:rPr kumimoji="1" lang="en-US" altLang="ja-JP" sz="1400" dirty="0" smtClean="0"/>
                        <a:t>Case 5</a:t>
                      </a:r>
                      <a:endParaRPr kumimoji="1" lang="ja-JP" altLang="en-US" sz="1400" dirty="0"/>
                    </a:p>
                  </a:txBody>
                  <a:tcPr marT="36000" marB="36000" anchor="ctr">
                    <a:solidFill>
                      <a:schemeClr val="bg1"/>
                    </a:solidFill>
                  </a:tcPr>
                </a:tc>
                <a:tc>
                  <a:txBody>
                    <a:bodyPr/>
                    <a:lstStyle/>
                    <a:p>
                      <a:pPr algn="ctr"/>
                      <a:r>
                        <a:rPr kumimoji="1" lang="en-US" altLang="ja-JP" sz="1400" dirty="0" smtClean="0"/>
                        <a:t>Age 70</a:t>
                      </a:r>
                      <a:endParaRPr kumimoji="1" lang="ja-JP" altLang="en-US" sz="1400" dirty="0"/>
                    </a:p>
                  </a:txBody>
                  <a:tcPr marT="36000" marB="36000" anchor="ctr">
                    <a:solidFill>
                      <a:schemeClr val="bg1"/>
                    </a:solidFill>
                  </a:tcPr>
                </a:tc>
                <a:tc>
                  <a:txBody>
                    <a:bodyPr/>
                    <a:lstStyle/>
                    <a:p>
                      <a:pPr algn="ctr"/>
                      <a:r>
                        <a:rPr kumimoji="1" lang="en-US" altLang="ja-JP" sz="1400" dirty="0" smtClean="0"/>
                        <a:t>5</a:t>
                      </a:r>
                      <a:r>
                        <a:rPr kumimoji="1" lang="ja-JP" altLang="en-US" sz="1400" baseline="0" dirty="0" smtClean="0"/>
                        <a:t> </a:t>
                      </a:r>
                      <a:r>
                        <a:rPr kumimoji="1" lang="en-US" altLang="ja-JP" sz="1400" dirty="0" smtClean="0"/>
                        <a:t>year</a:t>
                      </a:r>
                      <a:endParaRPr kumimoji="1" lang="ja-JP" altLang="en-US" sz="1400" dirty="0"/>
                    </a:p>
                  </a:txBody>
                  <a:tcPr marT="36000" marB="36000" anchor="ctr">
                    <a:solidFill>
                      <a:schemeClr val="bg1"/>
                    </a:solidFill>
                  </a:tcPr>
                </a:tc>
                <a:tc>
                  <a:txBody>
                    <a:bodyPr/>
                    <a:lstStyle/>
                    <a:p>
                      <a:pPr algn="ctr"/>
                      <a:r>
                        <a:rPr kumimoji="1" lang="en-US" altLang="ja-JP" sz="1400" dirty="0" smtClean="0"/>
                        <a:t>4.2679</a:t>
                      </a:r>
                      <a:endParaRPr kumimoji="1" lang="ja-JP" altLang="en-US" sz="1400" dirty="0"/>
                    </a:p>
                  </a:txBody>
                  <a:tcPr marT="36000" marB="36000" anchor="ctr">
                    <a:solidFill>
                      <a:schemeClr val="bg1"/>
                    </a:solidFill>
                  </a:tcPr>
                </a:tc>
                <a:tc>
                  <a:txBody>
                    <a:bodyPr/>
                    <a:lstStyle/>
                    <a:p>
                      <a:pPr algn="ctr"/>
                      <a:r>
                        <a:rPr kumimoji="1" lang="en-US" altLang="ja-JP" sz="1400" dirty="0" smtClean="0"/>
                        <a:t>2.1702</a:t>
                      </a:r>
                      <a:endParaRPr kumimoji="1" lang="ja-JP" altLang="en-US" sz="1400" dirty="0"/>
                    </a:p>
                  </a:txBody>
                  <a:tcPr marT="36000" marB="36000" anchor="ctr">
                    <a:solidFill>
                      <a:schemeClr val="bg1"/>
                    </a:solidFill>
                  </a:tcPr>
                </a:tc>
                <a:extLst>
                  <a:ext uri="{0D108BD9-81ED-4DB2-BD59-A6C34878D82A}">
                    <a16:rowId xmlns="" xmlns:a16="http://schemas.microsoft.com/office/drawing/2014/main" val="2439774225"/>
                  </a:ext>
                </a:extLst>
              </a:tr>
            </a:tbl>
          </a:graphicData>
        </a:graphic>
      </p:graphicFrame>
      <p:sp>
        <p:nvSpPr>
          <p:cNvPr id="19" name="テキスト ボックス 18"/>
          <p:cNvSpPr txBox="1"/>
          <p:nvPr/>
        </p:nvSpPr>
        <p:spPr>
          <a:xfrm>
            <a:off x="4931063" y="4709554"/>
            <a:ext cx="4502498" cy="1754326"/>
          </a:xfrm>
          <a:prstGeom prst="rect">
            <a:avLst/>
          </a:prstGeom>
          <a:solidFill>
            <a:srgbClr val="E2F1FA"/>
          </a:solidFill>
        </p:spPr>
        <p:txBody>
          <a:bodyPr wrap="square" rtlCol="0">
            <a:spAutoFit/>
          </a:bodyPr>
          <a:lstStyle/>
          <a:p>
            <a:pPr marL="285750" indent="-285750">
              <a:buClr>
                <a:srgbClr val="0070C0"/>
              </a:buClr>
              <a:buFont typeface="Wingdings" panose="05000000000000000000" pitchFamily="2" charset="2"/>
              <a:buChar char="ü"/>
            </a:pPr>
            <a:r>
              <a:rPr lang="en-US" altLang="ja-JP" dirty="0"/>
              <a:t>The objective function values are larger than those of </a:t>
            </a:r>
            <a:r>
              <a:rPr lang="en-US" altLang="ja-JP" dirty="0" smtClean="0"/>
              <a:t>“100 </a:t>
            </a:r>
            <a:r>
              <a:rPr lang="en-US" altLang="ja-JP" dirty="0"/>
              <a:t>minus </a:t>
            </a:r>
            <a:r>
              <a:rPr lang="en-US" altLang="ja-JP" dirty="0" smtClean="0"/>
              <a:t>age” strategy in </a:t>
            </a:r>
            <a:r>
              <a:rPr lang="en-US" altLang="ja-JP" dirty="0"/>
              <a:t>all cases, and we find investing in risky assets helps the reduction of longevity risks for elderly households even a simple investment </a:t>
            </a:r>
            <a:r>
              <a:rPr lang="en-US" altLang="ja-JP" dirty="0" smtClean="0"/>
              <a:t>rule.</a:t>
            </a:r>
            <a:endParaRPr lang="ja-JP" altLang="en-US" dirty="0"/>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00406" y="1"/>
            <a:ext cx="243682" cy="243682"/>
          </a:xfrm>
          <a:prstGeom prst="rect">
            <a:avLst/>
          </a:prstGeom>
        </p:spPr>
      </p:pic>
    </p:spTree>
    <p:extLst>
      <p:ext uri="{BB962C8B-B14F-4D97-AF65-F5344CB8AC3E}">
        <p14:creationId xmlns:p14="http://schemas.microsoft.com/office/powerpoint/2010/main" val="719569825"/>
      </p:ext>
    </p:extLst>
  </p:cSld>
  <p:clrMapOvr>
    <a:masterClrMapping/>
  </p:clrMapOvr>
  <mc:AlternateContent xmlns:mc="http://schemas.openxmlformats.org/markup-compatibility/2006" xmlns:p14="http://schemas.microsoft.com/office/powerpoint/2010/main">
    <mc:Choice Requires="p14">
      <p:transition spd="slow" p14:dur="2000" advTm="45000"/>
    </mc:Choice>
    <mc:Fallback xmlns="">
      <p:transition spd="slow" advTm="4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1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3200" dirty="0">
                <a:latin typeface="+mn-lt"/>
              </a:rPr>
              <a:t>1.</a:t>
            </a:r>
            <a:r>
              <a:rPr lang="ja-JP" altLang="en-US" sz="3200" dirty="0">
                <a:latin typeface="+mn-lt"/>
              </a:rPr>
              <a:t> </a:t>
            </a:r>
            <a:r>
              <a:rPr lang="en-US" altLang="ja-JP" sz="3200" dirty="0" smtClean="0"/>
              <a:t>Numerical Analysis (4-2): </a:t>
            </a:r>
            <a:r>
              <a:rPr lang="en-US" altLang="ja-JP" sz="3200" dirty="0" smtClean="0">
                <a:latin typeface="+mn-lt"/>
              </a:rPr>
              <a:t>Effect </a:t>
            </a:r>
            <a:r>
              <a:rPr lang="en-US" altLang="ja-JP" sz="3200" dirty="0">
                <a:latin typeface="+mn-lt"/>
              </a:rPr>
              <a:t>of asset mix</a:t>
            </a:r>
            <a:endParaRPr lang="ja-JP" altLang="en-US" sz="32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23</a:t>
            </a:fld>
            <a:endParaRPr lang="ja-JP" altLang="en-US" dirty="0">
              <a:solidFill>
                <a:srgbClr val="4F81BD">
                  <a:lumMod val="75000"/>
                </a:srgbClr>
              </a:solidFill>
            </a:endParaRPr>
          </a:p>
        </p:txBody>
      </p:sp>
      <p:sp>
        <p:nvSpPr>
          <p:cNvPr id="12" name="テキスト ボックス 11"/>
          <p:cNvSpPr txBox="1"/>
          <p:nvPr/>
        </p:nvSpPr>
        <p:spPr>
          <a:xfrm>
            <a:off x="483343" y="3983044"/>
            <a:ext cx="7229790" cy="1477328"/>
          </a:xfrm>
          <a:prstGeom prst="rect">
            <a:avLst/>
          </a:prstGeom>
          <a:solidFill>
            <a:srgbClr val="E2F1FA"/>
          </a:solidFill>
        </p:spPr>
        <p:txBody>
          <a:bodyPr wrap="square" rtlCol="0">
            <a:spAutoFit/>
          </a:bodyPr>
          <a:lstStyle/>
          <a:p>
            <a:pPr marL="285750" indent="-285750">
              <a:buClr>
                <a:srgbClr val="0070C0"/>
              </a:buClr>
              <a:buFont typeface="Wingdings" panose="05000000000000000000" pitchFamily="2" charset="2"/>
              <a:buChar char="ü"/>
            </a:pPr>
            <a:r>
              <a:rPr lang="en-US" altLang="ja-JP" dirty="0"/>
              <a:t>The household is exposed to a large longevity risk at the end of planning period in the normal case and Case 1, receiving public pension benefit from age 65 and 66 because of investment in the risk-free asset.</a:t>
            </a:r>
          </a:p>
          <a:p>
            <a:pPr marL="285750" indent="-285750">
              <a:buClr>
                <a:srgbClr val="0070C0"/>
              </a:buClr>
              <a:buFont typeface="Wingdings" panose="05000000000000000000" pitchFamily="2" charset="2"/>
              <a:buChar char="ü"/>
            </a:pPr>
            <a:r>
              <a:rPr lang="en-US" altLang="ja-JP" dirty="0" smtClean="0"/>
              <a:t>Longevity </a:t>
            </a:r>
            <a:r>
              <a:rPr lang="en-US" altLang="ja-JP" dirty="0"/>
              <a:t>risk </a:t>
            </a:r>
            <a:r>
              <a:rPr lang="en-US" altLang="ja-JP" dirty="0" smtClean="0"/>
              <a:t>can be </a:t>
            </a:r>
            <a:r>
              <a:rPr lang="en-US" altLang="ja-JP" dirty="0"/>
              <a:t>managed appropriately </a:t>
            </a:r>
            <a:r>
              <a:rPr lang="en-US" altLang="ja-JP" dirty="0" smtClean="0"/>
              <a:t>at </a:t>
            </a:r>
            <a:r>
              <a:rPr lang="en-US" altLang="ja-JP" dirty="0"/>
              <a:t>the end of planning </a:t>
            </a:r>
            <a:r>
              <a:rPr lang="en-US" altLang="ja-JP" dirty="0" smtClean="0"/>
              <a:t>period</a:t>
            </a:r>
            <a:r>
              <a:rPr lang="en-US" altLang="ja-JP" dirty="0"/>
              <a:t> by receiving deferred </a:t>
            </a:r>
            <a:r>
              <a:rPr lang="en-US" altLang="ja-JP" dirty="0" smtClean="0"/>
              <a:t>pension benefits</a:t>
            </a:r>
            <a:endParaRPr lang="en-US" altLang="ja-JP" dirty="0"/>
          </a:p>
        </p:txBody>
      </p:sp>
      <p:sp>
        <p:nvSpPr>
          <p:cNvPr id="13" name="テキスト ボックス 12"/>
          <p:cNvSpPr txBox="1"/>
          <p:nvPr/>
        </p:nvSpPr>
        <p:spPr>
          <a:xfrm>
            <a:off x="348681" y="5867156"/>
            <a:ext cx="7852610" cy="923330"/>
          </a:xfrm>
          <a:prstGeom prst="rect">
            <a:avLst/>
          </a:prstGeom>
          <a:noFill/>
          <a:ln w="19050" cmpd="dbl">
            <a:solidFill>
              <a:srgbClr val="0070C0"/>
            </a:solidFill>
          </a:ln>
        </p:spPr>
        <p:txBody>
          <a:bodyPr wrap="square" rtlCol="0">
            <a:spAutoFit/>
          </a:bodyPr>
          <a:lstStyle/>
          <a:p>
            <a:pPr marL="342900" indent="-342900">
              <a:lnSpc>
                <a:spcPct val="90000"/>
              </a:lnSpc>
              <a:buClr>
                <a:srgbClr val="FF0000"/>
              </a:buClr>
              <a:buFont typeface="Wingdings" panose="05000000000000000000" pitchFamily="2" charset="2"/>
              <a:buChar char="l"/>
            </a:pPr>
            <a:r>
              <a:rPr lang="en-US" altLang="ja-JP" sz="2000" dirty="0">
                <a:solidFill>
                  <a:srgbClr val="0070C0"/>
                </a:solidFill>
              </a:rPr>
              <a:t>Considering the investment environment in Japan, the </a:t>
            </a:r>
            <a:r>
              <a:rPr lang="en-US" altLang="ja-JP" sz="2000" dirty="0" smtClean="0">
                <a:solidFill>
                  <a:srgbClr val="0070C0"/>
                </a:solidFill>
              </a:rPr>
              <a:t>annual increment </a:t>
            </a:r>
            <a:r>
              <a:rPr lang="en-US" altLang="ja-JP" sz="2000" dirty="0">
                <a:solidFill>
                  <a:srgbClr val="0070C0"/>
                </a:solidFill>
              </a:rPr>
              <a:t>rate of 8.4 </a:t>
            </a:r>
            <a:r>
              <a:rPr lang="en-US" altLang="ja-JP" sz="2000" dirty="0" smtClean="0">
                <a:solidFill>
                  <a:srgbClr val="0070C0"/>
                </a:solidFill>
              </a:rPr>
              <a:t>% </a:t>
            </a:r>
            <a:r>
              <a:rPr lang="en-US" altLang="ja-JP" sz="2000" dirty="0">
                <a:solidFill>
                  <a:srgbClr val="0070C0"/>
                </a:solidFill>
              </a:rPr>
              <a:t>due to deferred payments is very attractive for many elderly people even with insufficient financial literacy</a:t>
            </a:r>
            <a:r>
              <a:rPr lang="en-US" altLang="ja-JP" sz="2000" dirty="0" smtClean="0">
                <a:solidFill>
                  <a:srgbClr val="0070C0"/>
                </a:solidFill>
              </a:rPr>
              <a:t>.</a:t>
            </a:r>
            <a:endParaRPr lang="en-US" altLang="ja-JP" sz="2000" dirty="0">
              <a:solidFill>
                <a:srgbClr val="0070C0"/>
              </a:solidFill>
            </a:endParaRPr>
          </a:p>
        </p:txBody>
      </p:sp>
      <p:sp>
        <p:nvSpPr>
          <p:cNvPr id="14" name="二等辺三角形 13"/>
          <p:cNvSpPr/>
          <p:nvPr/>
        </p:nvSpPr>
        <p:spPr bwMode="auto">
          <a:xfrm rot="10800000">
            <a:off x="3350780" y="5524780"/>
            <a:ext cx="1170789" cy="342376"/>
          </a:xfrm>
          <a:prstGeom prst="triangle">
            <a:avLst/>
          </a:prstGeom>
          <a:solidFill>
            <a:srgbClr val="0070C0"/>
          </a:solidFill>
          <a:ln>
            <a:noFill/>
          </a:ln>
          <a:effectLst/>
          <a:extLst/>
        </p:spPr>
        <p:txBody>
          <a:bodyPr wrap="square"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15" name="AutoShape 3">
            <a:extLst>
              <a:ext uri="{FF2B5EF4-FFF2-40B4-BE49-F238E27FC236}">
                <a16:creationId xmlns="" xmlns:a16="http://schemas.microsoft.com/office/drawing/2014/main" id="{061870B2-D7AD-4869-991E-E35F8D2ACD36}"/>
              </a:ext>
            </a:extLst>
          </p:cNvPr>
          <p:cNvSpPr>
            <a:spLocks noChangeArrowheads="1"/>
          </p:cNvSpPr>
          <p:nvPr/>
        </p:nvSpPr>
        <p:spPr bwMode="auto">
          <a:xfrm>
            <a:off x="348684" y="1034422"/>
            <a:ext cx="4282267" cy="328012"/>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sz="1600" dirty="0" smtClean="0">
                <a:solidFill>
                  <a:schemeClr val="bg1"/>
                </a:solidFill>
                <a:latin typeface="+mj-lt"/>
              </a:rPr>
              <a:t>LPM(1) for each pensionable age</a:t>
            </a:r>
            <a:endParaRPr lang="ja-JP" altLang="en-US" sz="1600" dirty="0">
              <a:solidFill>
                <a:schemeClr val="bg1"/>
              </a:solidFill>
              <a:latin typeface="+mj-lt"/>
            </a:endParaRPr>
          </a:p>
        </p:txBody>
      </p:sp>
      <p:sp>
        <p:nvSpPr>
          <p:cNvPr id="16" name="AutoShape 3">
            <a:extLst>
              <a:ext uri="{FF2B5EF4-FFF2-40B4-BE49-F238E27FC236}">
                <a16:creationId xmlns="" xmlns:a16="http://schemas.microsoft.com/office/drawing/2014/main" id="{061870B2-D7AD-4869-991E-E35F8D2ACD36}"/>
              </a:ext>
            </a:extLst>
          </p:cNvPr>
          <p:cNvSpPr>
            <a:spLocks noChangeArrowheads="1"/>
          </p:cNvSpPr>
          <p:nvPr/>
        </p:nvSpPr>
        <p:spPr bwMode="auto">
          <a:xfrm>
            <a:off x="4949025" y="1034422"/>
            <a:ext cx="4282267" cy="328012"/>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sz="1600" dirty="0" smtClean="0">
                <a:solidFill>
                  <a:schemeClr val="bg1"/>
                </a:solidFill>
              </a:rPr>
              <a:t>Expected wealth </a:t>
            </a:r>
            <a:r>
              <a:rPr lang="en-US" altLang="ja-JP" sz="1600" dirty="0">
                <a:solidFill>
                  <a:schemeClr val="bg1"/>
                </a:solidFill>
              </a:rPr>
              <a:t>for each pensionable age</a:t>
            </a:r>
            <a:endParaRPr lang="ja-JP" altLang="en-US" sz="1600" dirty="0">
              <a:solidFill>
                <a:schemeClr val="bg1"/>
              </a:solidFill>
            </a:endParaRPr>
          </a:p>
        </p:txBody>
      </p:sp>
      <p:graphicFrame>
        <p:nvGraphicFramePr>
          <p:cNvPr id="17" name="グラフ 16"/>
          <p:cNvGraphicFramePr>
            <a:graphicFrameLocks/>
          </p:cNvGraphicFramePr>
          <p:nvPr>
            <p:extLst>
              <p:ext uri="{D42A27DB-BD31-4B8C-83A1-F6EECF244321}">
                <p14:modId xmlns:p14="http://schemas.microsoft.com/office/powerpoint/2010/main" val="349282358"/>
              </p:ext>
            </p:extLst>
          </p:nvPr>
        </p:nvGraphicFramePr>
        <p:xfrm>
          <a:off x="348684" y="1501140"/>
          <a:ext cx="4282267" cy="23912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グラフ 17"/>
          <p:cNvGraphicFramePr>
            <a:graphicFrameLocks/>
          </p:cNvGraphicFramePr>
          <p:nvPr>
            <p:extLst>
              <p:ext uri="{D42A27DB-BD31-4B8C-83A1-F6EECF244321}">
                <p14:modId xmlns:p14="http://schemas.microsoft.com/office/powerpoint/2010/main" val="561278077"/>
              </p:ext>
            </p:extLst>
          </p:nvPr>
        </p:nvGraphicFramePr>
        <p:xfrm>
          <a:off x="4960624" y="1493520"/>
          <a:ext cx="4168136" cy="23698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950018696"/>
              </p:ext>
            </p:extLst>
          </p:nvPr>
        </p:nvGraphicFramePr>
        <p:xfrm>
          <a:off x="7957121" y="3905151"/>
          <a:ext cx="1821179" cy="1493520"/>
        </p:xfrm>
        <a:graphic>
          <a:graphicData uri="http://schemas.openxmlformats.org/drawingml/2006/table">
            <a:tbl>
              <a:tblPr firstRow="1" bandRow="1">
                <a:tableStyleId>{69012ECD-51FC-41F1-AA8D-1B2483CD663E}</a:tableStyleId>
              </a:tblPr>
              <a:tblGrid>
                <a:gridCol w="734612">
                  <a:extLst>
                    <a:ext uri="{9D8B030D-6E8A-4147-A177-3AD203B41FA5}">
                      <a16:colId xmlns="" xmlns:a16="http://schemas.microsoft.com/office/drawing/2014/main" val="1161308943"/>
                    </a:ext>
                  </a:extLst>
                </a:gridCol>
                <a:gridCol w="1086567">
                  <a:extLst>
                    <a:ext uri="{9D8B030D-6E8A-4147-A177-3AD203B41FA5}">
                      <a16:colId xmlns="" xmlns:a16="http://schemas.microsoft.com/office/drawing/2014/main" val="1161791843"/>
                    </a:ext>
                  </a:extLst>
                </a:gridCol>
              </a:tblGrid>
              <a:tr h="124152">
                <a:tc gridSpan="2">
                  <a:txBody>
                    <a:bodyPr/>
                    <a:lstStyle/>
                    <a:p>
                      <a:pPr algn="ctr"/>
                      <a:r>
                        <a:rPr kumimoji="1" lang="en-US" altLang="ja-JP" sz="1400" dirty="0" smtClean="0"/>
                        <a:t>Pensionable age</a:t>
                      </a:r>
                      <a:endParaRPr kumimoji="1" lang="ja-JP" altLang="en-US" sz="1400" dirty="0"/>
                    </a:p>
                  </a:txBody>
                  <a:tcPr marT="0" marB="0" anchor="ctr"/>
                </a:tc>
                <a:tc hMerge="1">
                  <a:txBody>
                    <a:bodyPr/>
                    <a:lstStyle/>
                    <a:p>
                      <a:pPr algn="ctr"/>
                      <a:endParaRPr kumimoji="1" lang="ja-JP" altLang="en-US" sz="1400" dirty="0"/>
                    </a:p>
                  </a:txBody>
                  <a:tcPr marT="0" marB="0" anchor="ctr"/>
                </a:tc>
                <a:extLst>
                  <a:ext uri="{0D108BD9-81ED-4DB2-BD59-A6C34878D82A}">
                    <a16:rowId xmlns="" xmlns:a16="http://schemas.microsoft.com/office/drawing/2014/main" val="4183626416"/>
                  </a:ext>
                </a:extLst>
              </a:tr>
              <a:tr h="121998">
                <a:tc>
                  <a:txBody>
                    <a:bodyPr/>
                    <a:lstStyle/>
                    <a:p>
                      <a:r>
                        <a:rPr kumimoji="1" lang="en-US" altLang="ja-JP" sz="1400" dirty="0" smtClean="0"/>
                        <a:t>Normal</a:t>
                      </a:r>
                      <a:endParaRPr kumimoji="1" lang="ja-JP" altLang="en-US" sz="1400" dirty="0"/>
                    </a:p>
                  </a:txBody>
                  <a:tcPr marT="0" marB="0" anchor="ctr">
                    <a:solidFill>
                      <a:schemeClr val="bg1"/>
                    </a:solidFill>
                  </a:tcPr>
                </a:tc>
                <a:tc>
                  <a:txBody>
                    <a:bodyPr/>
                    <a:lstStyle/>
                    <a:p>
                      <a:pPr algn="ctr"/>
                      <a:r>
                        <a:rPr kumimoji="1" lang="en-US" altLang="ja-JP" sz="1400" dirty="0" smtClean="0"/>
                        <a:t>Age 65</a:t>
                      </a:r>
                      <a:endParaRPr kumimoji="1" lang="ja-JP" altLang="en-US" sz="1400" dirty="0"/>
                    </a:p>
                  </a:txBody>
                  <a:tcPr marT="0" marB="0" anchor="ctr">
                    <a:solidFill>
                      <a:schemeClr val="bg1"/>
                    </a:solidFill>
                  </a:tcPr>
                </a:tc>
                <a:extLst>
                  <a:ext uri="{0D108BD9-81ED-4DB2-BD59-A6C34878D82A}">
                    <a16:rowId xmlns="" xmlns:a16="http://schemas.microsoft.com/office/drawing/2014/main" val="1254628461"/>
                  </a:ext>
                </a:extLst>
              </a:tr>
              <a:tr h="149643">
                <a:tc>
                  <a:txBody>
                    <a:bodyPr/>
                    <a:lstStyle/>
                    <a:p>
                      <a:r>
                        <a:rPr kumimoji="1" lang="en-US" altLang="ja-JP" sz="1400" dirty="0" smtClean="0"/>
                        <a:t>Case 1</a:t>
                      </a:r>
                      <a:endParaRPr kumimoji="1" lang="ja-JP" altLang="en-US" sz="1400" dirty="0"/>
                    </a:p>
                  </a:txBody>
                  <a:tcPr marT="0" marB="0" anchor="ctr">
                    <a:solidFill>
                      <a:schemeClr val="bg1"/>
                    </a:solidFill>
                  </a:tcPr>
                </a:tc>
                <a:tc>
                  <a:txBody>
                    <a:bodyPr/>
                    <a:lstStyle/>
                    <a:p>
                      <a:pPr algn="ctr"/>
                      <a:r>
                        <a:rPr kumimoji="1" lang="en-US" altLang="ja-JP" sz="1400" dirty="0" smtClean="0"/>
                        <a:t>Age 66</a:t>
                      </a:r>
                      <a:endParaRPr kumimoji="1" lang="en-US" altLang="ja-JP" sz="1400" dirty="0"/>
                    </a:p>
                  </a:txBody>
                  <a:tcPr marT="0" marB="0" anchor="ctr">
                    <a:solidFill>
                      <a:schemeClr val="bg1"/>
                    </a:solidFill>
                  </a:tcPr>
                </a:tc>
                <a:extLst>
                  <a:ext uri="{0D108BD9-81ED-4DB2-BD59-A6C34878D82A}">
                    <a16:rowId xmlns="" xmlns:a16="http://schemas.microsoft.com/office/drawing/2014/main" val="732011489"/>
                  </a:ext>
                </a:extLst>
              </a:tr>
              <a:tr h="149643">
                <a:tc>
                  <a:txBody>
                    <a:bodyPr/>
                    <a:lstStyle/>
                    <a:p>
                      <a:r>
                        <a:rPr kumimoji="1" lang="en-US" altLang="ja-JP" sz="1400" dirty="0" smtClean="0"/>
                        <a:t>Case 2</a:t>
                      </a:r>
                      <a:endParaRPr kumimoji="1" lang="ja-JP" altLang="en-US" sz="1400" dirty="0"/>
                    </a:p>
                  </a:txBody>
                  <a:tcPr marT="0" marB="0" anchor="ctr">
                    <a:solidFill>
                      <a:schemeClr val="bg1"/>
                    </a:solidFill>
                  </a:tcPr>
                </a:tc>
                <a:tc>
                  <a:txBody>
                    <a:bodyPr/>
                    <a:lstStyle/>
                    <a:p>
                      <a:pPr algn="ctr"/>
                      <a:r>
                        <a:rPr kumimoji="1" lang="en-US" altLang="ja-JP" sz="1400" dirty="0" smtClean="0"/>
                        <a:t>Age 67</a:t>
                      </a:r>
                      <a:endParaRPr kumimoji="1" lang="ja-JP" altLang="en-US" sz="1400" dirty="0"/>
                    </a:p>
                  </a:txBody>
                  <a:tcPr marT="0" marB="0" anchor="ctr">
                    <a:solidFill>
                      <a:schemeClr val="bg1"/>
                    </a:solidFill>
                  </a:tcPr>
                </a:tc>
                <a:extLst>
                  <a:ext uri="{0D108BD9-81ED-4DB2-BD59-A6C34878D82A}">
                    <a16:rowId xmlns="" xmlns:a16="http://schemas.microsoft.com/office/drawing/2014/main" val="1627784150"/>
                  </a:ext>
                </a:extLst>
              </a:tr>
              <a:tr h="149643">
                <a:tc>
                  <a:txBody>
                    <a:bodyPr/>
                    <a:lstStyle/>
                    <a:p>
                      <a:r>
                        <a:rPr kumimoji="1" lang="en-US" altLang="ja-JP" sz="1400" dirty="0" smtClean="0"/>
                        <a:t>Case 3</a:t>
                      </a:r>
                      <a:endParaRPr kumimoji="1" lang="ja-JP" altLang="en-US" sz="1400" dirty="0"/>
                    </a:p>
                  </a:txBody>
                  <a:tcPr marT="0" marB="0" anchor="ctr">
                    <a:solidFill>
                      <a:schemeClr val="bg1"/>
                    </a:solidFill>
                  </a:tcPr>
                </a:tc>
                <a:tc>
                  <a:txBody>
                    <a:bodyPr/>
                    <a:lstStyle/>
                    <a:p>
                      <a:pPr algn="ctr"/>
                      <a:r>
                        <a:rPr kumimoji="1" lang="en-US" altLang="ja-JP" sz="1400" dirty="0" smtClean="0"/>
                        <a:t>Age 68</a:t>
                      </a:r>
                      <a:endParaRPr kumimoji="1" lang="ja-JP" altLang="en-US" sz="1400" dirty="0"/>
                    </a:p>
                  </a:txBody>
                  <a:tcPr marT="0" marB="0" anchor="ctr">
                    <a:solidFill>
                      <a:schemeClr val="bg1"/>
                    </a:solidFill>
                  </a:tcPr>
                </a:tc>
                <a:extLst>
                  <a:ext uri="{0D108BD9-81ED-4DB2-BD59-A6C34878D82A}">
                    <a16:rowId xmlns="" xmlns:a16="http://schemas.microsoft.com/office/drawing/2014/main" val="534902885"/>
                  </a:ext>
                </a:extLst>
              </a:tr>
              <a:tr h="149643">
                <a:tc>
                  <a:txBody>
                    <a:bodyPr/>
                    <a:lstStyle/>
                    <a:p>
                      <a:r>
                        <a:rPr kumimoji="1" lang="en-US" altLang="ja-JP" sz="1400" dirty="0" smtClean="0"/>
                        <a:t>Case 4</a:t>
                      </a:r>
                      <a:endParaRPr kumimoji="1" lang="en-US" altLang="ja-JP" sz="1400" dirty="0"/>
                    </a:p>
                  </a:txBody>
                  <a:tcPr marT="0" marB="0" anchor="ctr">
                    <a:solidFill>
                      <a:schemeClr val="bg1"/>
                    </a:solidFill>
                  </a:tcPr>
                </a:tc>
                <a:tc>
                  <a:txBody>
                    <a:bodyPr/>
                    <a:lstStyle/>
                    <a:p>
                      <a:pPr algn="ctr"/>
                      <a:r>
                        <a:rPr kumimoji="1" lang="en-US" altLang="ja-JP" sz="1400" dirty="0" smtClean="0"/>
                        <a:t>Age 69</a:t>
                      </a:r>
                      <a:endParaRPr kumimoji="1" lang="en-US" altLang="ja-JP" sz="1400" dirty="0"/>
                    </a:p>
                  </a:txBody>
                  <a:tcPr marT="0" marB="0" anchor="ctr">
                    <a:solidFill>
                      <a:schemeClr val="bg1"/>
                    </a:solidFill>
                  </a:tcPr>
                </a:tc>
                <a:extLst>
                  <a:ext uri="{0D108BD9-81ED-4DB2-BD59-A6C34878D82A}">
                    <a16:rowId xmlns="" xmlns:a16="http://schemas.microsoft.com/office/drawing/2014/main" val="319220696"/>
                  </a:ext>
                </a:extLst>
              </a:tr>
              <a:tr h="149643">
                <a:tc>
                  <a:txBody>
                    <a:bodyPr/>
                    <a:lstStyle/>
                    <a:p>
                      <a:r>
                        <a:rPr kumimoji="1" lang="en-US" altLang="ja-JP" sz="1400" dirty="0" smtClean="0"/>
                        <a:t>Case 5</a:t>
                      </a:r>
                      <a:endParaRPr kumimoji="1" lang="ja-JP" altLang="en-US" sz="1400" dirty="0"/>
                    </a:p>
                  </a:txBody>
                  <a:tcPr marT="0" marB="0" anchor="ctr">
                    <a:solidFill>
                      <a:schemeClr val="bg1"/>
                    </a:solidFill>
                  </a:tcPr>
                </a:tc>
                <a:tc>
                  <a:txBody>
                    <a:bodyPr/>
                    <a:lstStyle/>
                    <a:p>
                      <a:pPr algn="ctr"/>
                      <a:r>
                        <a:rPr kumimoji="1" lang="en-US" altLang="ja-JP" sz="1400" dirty="0" smtClean="0"/>
                        <a:t>Age 70</a:t>
                      </a:r>
                      <a:endParaRPr kumimoji="1" lang="ja-JP" altLang="en-US" sz="1400" dirty="0"/>
                    </a:p>
                  </a:txBody>
                  <a:tcPr marT="0" marB="0" anchor="ctr">
                    <a:solidFill>
                      <a:schemeClr val="bg1"/>
                    </a:solidFill>
                  </a:tcPr>
                </a:tc>
                <a:extLst>
                  <a:ext uri="{0D108BD9-81ED-4DB2-BD59-A6C34878D82A}">
                    <a16:rowId xmlns="" xmlns:a16="http://schemas.microsoft.com/office/drawing/2014/main" val="2439774225"/>
                  </a:ext>
                </a:extLst>
              </a:tr>
            </a:tbl>
          </a:graphicData>
        </a:graphic>
      </p:graphicFrame>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58072" y="50007"/>
            <a:ext cx="243682" cy="243682"/>
          </a:xfrm>
          <a:prstGeom prst="rect">
            <a:avLst/>
          </a:prstGeom>
        </p:spPr>
      </p:pic>
    </p:spTree>
    <p:extLst>
      <p:ext uri="{BB962C8B-B14F-4D97-AF65-F5344CB8AC3E}">
        <p14:creationId xmlns:p14="http://schemas.microsoft.com/office/powerpoint/2010/main" val="719569825"/>
      </p:ext>
    </p:extLst>
  </p:cSld>
  <p:clrMapOvr>
    <a:masterClrMapping/>
  </p:clrMapOvr>
  <mc:AlternateContent xmlns:mc="http://schemas.openxmlformats.org/markup-compatibility/2006" xmlns:p14="http://schemas.microsoft.com/office/powerpoint/2010/main">
    <mc:Choice Requires="p14">
      <p:transition spd="slow" p14:dur="2000" advTm="52000"/>
    </mc:Choice>
    <mc:Fallback xmlns="">
      <p:transition spd="slow" advTm="5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68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79" y="188644"/>
            <a:ext cx="9261557" cy="511175"/>
          </a:xfrm>
        </p:spPr>
        <p:txBody>
          <a:bodyPr>
            <a:noAutofit/>
          </a:bodyPr>
          <a:lstStyle/>
          <a:p>
            <a:pPr eaLnBrk="1" hangingPunct="1"/>
            <a:r>
              <a:rPr lang="en-US" altLang="ja-JP" sz="2800" dirty="0">
                <a:latin typeface="+mn-lt"/>
              </a:rPr>
              <a:t>5</a:t>
            </a:r>
            <a:r>
              <a:rPr lang="en-US" altLang="ja-JP" sz="2800" dirty="0" smtClean="0">
                <a:latin typeface="+mn-lt"/>
              </a:rPr>
              <a:t>.</a:t>
            </a:r>
            <a:r>
              <a:rPr lang="ja-JP" altLang="en-US" sz="2800" dirty="0" smtClean="0">
                <a:latin typeface="+mn-lt"/>
              </a:rPr>
              <a:t> </a:t>
            </a:r>
            <a:r>
              <a:rPr lang="en-US" altLang="ja-JP" sz="2800" dirty="0"/>
              <a:t>Numerical </a:t>
            </a:r>
            <a:r>
              <a:rPr lang="en-US" altLang="ja-JP" sz="2800" dirty="0" smtClean="0"/>
              <a:t>Analysis (5-1): </a:t>
            </a:r>
            <a:r>
              <a:rPr lang="en-US" altLang="ja-JP" sz="2800" dirty="0"/>
              <a:t>Impact on public pension </a:t>
            </a:r>
            <a:r>
              <a:rPr lang="en-US" altLang="ja-JP" sz="2800" dirty="0" smtClean="0"/>
              <a:t>finance</a:t>
            </a:r>
            <a:endParaRPr lang="ja-JP" altLang="en-US" sz="2800" dirty="0" smtClean="0">
              <a:latin typeface="+mn-lt"/>
            </a:endParaRPr>
          </a:p>
        </p:txBody>
      </p:sp>
      <p:graphicFrame>
        <p:nvGraphicFramePr>
          <p:cNvPr id="4" name="グラフ 3">
            <a:extLst>
              <a:ext uri="{FF2B5EF4-FFF2-40B4-BE49-F238E27FC236}">
                <a16:creationId xmlns:lc="http://schemas.openxmlformats.org/drawingml/2006/lockedCanvas" xmlns="" xmlns:a16="http://schemas.microsoft.com/office/drawing/2014/main" xmlns:xdr="http://schemas.openxmlformats.org/drawingml/2006/spreadsheetDrawing" id="{00000000-0008-0000-0300-000002000000}"/>
              </a:ext>
            </a:extLst>
          </p:cNvPr>
          <p:cNvGraphicFramePr>
            <a:graphicFrameLocks/>
          </p:cNvGraphicFramePr>
          <p:nvPr>
            <p:extLst>
              <p:ext uri="{D42A27DB-BD31-4B8C-83A1-F6EECF244321}">
                <p14:modId xmlns:p14="http://schemas.microsoft.com/office/powerpoint/2010/main" val="3384178678"/>
              </p:ext>
            </p:extLst>
          </p:nvPr>
        </p:nvGraphicFramePr>
        <p:xfrm>
          <a:off x="114300" y="1781426"/>
          <a:ext cx="3878580" cy="2228808"/>
        </p:xfrm>
        <a:graphic>
          <a:graphicData uri="http://schemas.openxmlformats.org/drawingml/2006/chart">
            <c:chart xmlns:c="http://schemas.openxmlformats.org/drawingml/2006/chart" xmlns:r="http://schemas.openxmlformats.org/officeDocument/2006/relationships" r:id="rId5"/>
          </a:graphicData>
        </a:graphic>
      </p:graphicFrame>
      <p:sp>
        <p:nvSpPr>
          <p:cNvPr id="6" name="スライド番号プレースホルダ 3"/>
          <p:cNvSpPr txBox="1">
            <a:spLocks/>
          </p:cNvSpPr>
          <p:nvPr/>
        </p:nvSpPr>
        <p:spPr>
          <a:xfrm>
            <a:off x="9202776" y="6448260"/>
            <a:ext cx="662523" cy="365125"/>
          </a:xfrm>
          <a:prstGeom prst="rect">
            <a:avLst/>
          </a:prstGeom>
        </p:spPr>
        <p:txBody>
          <a:bodyPr vert="horz" lIns="91440" tIns="45720" rIns="91440" bIns="45720" rtlCol="0" anchor="ctr"/>
          <a:lstStyle>
            <a:defPPr>
              <a:defRPr lang="ja-JP"/>
            </a:defPPr>
            <a:lvl1pPr marL="0" algn="ctr" defTabSz="914400" rtl="0" eaLnBrk="1" fontAlgn="auto" latinLnBrk="0" hangingPunct="1">
              <a:spcBef>
                <a:spcPts val="0"/>
              </a:spcBef>
              <a:spcAft>
                <a:spcPts val="0"/>
              </a:spcAft>
              <a:defRPr kumimoji="1" sz="2000" b="1" kern="1200">
                <a:solidFill>
                  <a:schemeClr val="accent1">
                    <a:lumMod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5124B8B-79E1-4471-94E3-C963B45630E5}" type="slidenum">
              <a:rPr lang="ja-JP" altLang="en-US" smtClean="0">
                <a:solidFill>
                  <a:srgbClr val="4F81BD">
                    <a:lumMod val="75000"/>
                  </a:srgbClr>
                </a:solidFill>
              </a:rPr>
              <a:pPr>
                <a:defRPr/>
              </a:pPr>
              <a:t>24</a:t>
            </a:fld>
            <a:endParaRPr lang="ja-JP" altLang="en-US" dirty="0">
              <a:solidFill>
                <a:srgbClr val="4F81BD">
                  <a:lumMod val="75000"/>
                </a:srgbClr>
              </a:solidFill>
            </a:endParaRPr>
          </a:p>
        </p:txBody>
      </p:sp>
      <p:grpSp>
        <p:nvGrpSpPr>
          <p:cNvPr id="7" name="グループ化 6">
            <a:extLst>
              <a:ext uri="{FF2B5EF4-FFF2-40B4-BE49-F238E27FC236}">
                <a16:creationId xmlns="" xmlns:a16="http://schemas.microsoft.com/office/drawing/2014/main" id="{54E25AA4-AC62-4B65-906D-A2ABFD9D2D61}"/>
              </a:ext>
            </a:extLst>
          </p:cNvPr>
          <p:cNvGrpSpPr/>
          <p:nvPr/>
        </p:nvGrpSpPr>
        <p:grpSpPr>
          <a:xfrm>
            <a:off x="85728" y="920288"/>
            <a:ext cx="9779574" cy="401648"/>
            <a:chOff x="681262" y="3789040"/>
            <a:chExt cx="8543476" cy="1939682"/>
          </a:xfrm>
        </p:grpSpPr>
        <p:sp>
          <p:nvSpPr>
            <p:cNvPr id="8" name="正方形/長方形 7">
              <a:extLst>
                <a:ext uri="{FF2B5EF4-FFF2-40B4-BE49-F238E27FC236}">
                  <a16:creationId xmlns="" xmlns:a16="http://schemas.microsoft.com/office/drawing/2014/main" id="{7942BDDF-9397-4CD5-BEFE-11CE69D69CC8}"/>
                </a:ext>
              </a:extLst>
            </p:cNvPr>
            <p:cNvSpPr/>
            <p:nvPr/>
          </p:nvSpPr>
          <p:spPr bwMode="auto">
            <a:xfrm>
              <a:off x="681262" y="3789040"/>
              <a:ext cx="8543476" cy="1939682"/>
            </a:xfrm>
            <a:prstGeom prst="rect">
              <a:avLst/>
            </a:prstGeom>
            <a:noFill/>
            <a:ln w="31750" cap="flat" cmpd="dbl"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742946" fontAlgn="base">
                <a:lnSpc>
                  <a:spcPct val="140000"/>
                </a:lnSpc>
                <a:spcBef>
                  <a:spcPct val="10000"/>
                </a:spcBef>
                <a:spcAft>
                  <a:spcPct val="0"/>
                </a:spcAft>
                <a:defRPr/>
              </a:pPr>
              <a:endParaRPr kumimoji="0" lang="en-US" altLang="ja-JP" sz="900" b="1" kern="0" dirty="0" smtClean="0">
                <a:solidFill>
                  <a:srgbClr val="4D4D4D"/>
                </a:solidFill>
                <a:latin typeface="Arial" charset="0"/>
                <a:cs typeface="メイリオ" pitchFamily="50" charset="-128"/>
              </a:endParaRPr>
            </a:p>
            <a:p>
              <a:pPr defTabSz="742946" fontAlgn="base">
                <a:lnSpc>
                  <a:spcPct val="140000"/>
                </a:lnSpc>
                <a:spcBef>
                  <a:spcPct val="10000"/>
                </a:spcBef>
                <a:spcAft>
                  <a:spcPct val="0"/>
                </a:spcAft>
                <a:defRPr/>
              </a:pPr>
              <a:endParaRPr kumimoji="0" lang="en-US" altLang="ja-JP" sz="900" b="1" kern="0" dirty="0">
                <a:solidFill>
                  <a:srgbClr val="4D4D4D"/>
                </a:solidFill>
                <a:latin typeface="Arial" charset="0"/>
                <a:cs typeface="メイリオ" pitchFamily="50" charset="-128"/>
              </a:endParaRPr>
            </a:p>
          </p:txBody>
        </p:sp>
        <p:sp>
          <p:nvSpPr>
            <p:cNvPr id="9" name="AutoShape 3">
              <a:extLst>
                <a:ext uri="{FF2B5EF4-FFF2-40B4-BE49-F238E27FC236}">
                  <a16:creationId xmlns="" xmlns:a16="http://schemas.microsoft.com/office/drawing/2014/main" id="{34FA7AB5-E5A6-4F49-95BF-CAB7032E89F9}"/>
                </a:ext>
              </a:extLst>
            </p:cNvPr>
            <p:cNvSpPr>
              <a:spLocks noChangeArrowheads="1"/>
            </p:cNvSpPr>
            <p:nvPr/>
          </p:nvSpPr>
          <p:spPr bwMode="auto">
            <a:xfrm>
              <a:off x="718373" y="4036296"/>
              <a:ext cx="8469255" cy="148635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buClr>
                  <a:srgbClr val="0070C0"/>
                </a:buClr>
              </a:pPr>
              <a:r>
                <a:rPr lang="en-US" altLang="ja-JP" sz="2000" dirty="0">
                  <a:solidFill>
                    <a:srgbClr val="0070C0"/>
                  </a:solidFill>
                </a:rPr>
                <a:t>We examine the impact </a:t>
              </a:r>
              <a:r>
                <a:rPr lang="en-US" altLang="ja-JP" sz="2000" dirty="0" smtClean="0">
                  <a:solidFill>
                    <a:srgbClr val="0070C0"/>
                  </a:solidFill>
                </a:rPr>
                <a:t>when </a:t>
              </a:r>
              <a:r>
                <a:rPr lang="en-US" altLang="ja-JP" sz="2000" dirty="0">
                  <a:solidFill>
                    <a:srgbClr val="0070C0"/>
                  </a:solidFill>
                </a:rPr>
                <a:t>the ratio of deferred recipients of public pension increases.</a:t>
              </a:r>
              <a:endParaRPr lang="ja-JP" altLang="en-US" sz="2000" dirty="0">
                <a:solidFill>
                  <a:srgbClr val="0070C0"/>
                </a:solidFill>
              </a:endParaRPr>
            </a:p>
          </p:txBody>
        </p:sp>
      </p:grpSp>
      <p:sp>
        <p:nvSpPr>
          <p:cNvPr id="11" name="AutoShape 3"/>
          <p:cNvSpPr>
            <a:spLocks noChangeArrowheads="1"/>
          </p:cNvSpPr>
          <p:nvPr/>
        </p:nvSpPr>
        <p:spPr bwMode="auto">
          <a:xfrm>
            <a:off x="272480" y="1406616"/>
            <a:ext cx="9361040" cy="358790"/>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dirty="0" smtClean="0">
                <a:solidFill>
                  <a:schemeClr val="bg1"/>
                </a:solidFill>
                <a:latin typeface="+mj-lt"/>
              </a:rPr>
              <a:t>Employees</a:t>
            </a:r>
            <a:r>
              <a:rPr lang="en-US" altLang="ja-JP" dirty="0">
                <a:solidFill>
                  <a:schemeClr val="bg1"/>
                </a:solidFill>
                <a:latin typeface="+mj-lt"/>
              </a:rPr>
              <a:t>' pension </a:t>
            </a:r>
            <a:r>
              <a:rPr lang="en-US" altLang="ja-JP" dirty="0" smtClean="0">
                <a:solidFill>
                  <a:schemeClr val="bg1"/>
                </a:solidFill>
                <a:latin typeface="+mj-lt"/>
              </a:rPr>
              <a:t>finance: asset and balance sheet</a:t>
            </a:r>
            <a:endParaRPr lang="ja-JP" altLang="en-US" dirty="0">
              <a:solidFill>
                <a:schemeClr val="bg1"/>
              </a:solidFill>
              <a:latin typeface="+mj-lt"/>
            </a:endParaRPr>
          </a:p>
        </p:txBody>
      </p:sp>
      <p:sp>
        <p:nvSpPr>
          <p:cNvPr id="12" name="AutoShape 3"/>
          <p:cNvSpPr>
            <a:spLocks noChangeArrowheads="1"/>
          </p:cNvSpPr>
          <p:nvPr/>
        </p:nvSpPr>
        <p:spPr bwMode="auto">
          <a:xfrm>
            <a:off x="182883" y="4059696"/>
            <a:ext cx="3954237" cy="358790"/>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b="1" dirty="0">
                <a:solidFill>
                  <a:schemeClr val="bg1"/>
                </a:solidFill>
                <a:latin typeface="+mj-lt"/>
              </a:rPr>
              <a:t>Ratio of starting benefit </a:t>
            </a:r>
            <a:r>
              <a:rPr lang="en-US" altLang="ja-JP" b="1" dirty="0" smtClean="0">
                <a:solidFill>
                  <a:schemeClr val="bg1"/>
                </a:solidFill>
                <a:latin typeface="+mj-lt"/>
              </a:rPr>
              <a:t>reception</a:t>
            </a:r>
            <a:endParaRPr lang="ja-JP" altLang="en-US" b="1" dirty="0">
              <a:solidFill>
                <a:schemeClr val="bg1"/>
              </a:solidFill>
              <a:latin typeface="+mj-lt"/>
            </a:endParaRPr>
          </a:p>
        </p:txBody>
      </p:sp>
      <p:graphicFrame>
        <p:nvGraphicFramePr>
          <p:cNvPr id="13" name="表 12"/>
          <p:cNvGraphicFramePr>
            <a:graphicFrameLocks noGrp="1"/>
          </p:cNvGraphicFramePr>
          <p:nvPr>
            <p:extLst>
              <p:ext uri="{D42A27DB-BD31-4B8C-83A1-F6EECF244321}">
                <p14:modId xmlns:p14="http://schemas.microsoft.com/office/powerpoint/2010/main" val="1299364041"/>
              </p:ext>
            </p:extLst>
          </p:nvPr>
        </p:nvGraphicFramePr>
        <p:xfrm>
          <a:off x="4261754" y="1882358"/>
          <a:ext cx="5484236" cy="2112636"/>
        </p:xfrm>
        <a:graphic>
          <a:graphicData uri="http://schemas.openxmlformats.org/drawingml/2006/table">
            <a:tbl>
              <a:tblPr firstRow="1">
                <a:tableStyleId>{3B4B98B0-60AC-42C2-AFA5-B58CD77FA1E5}</a:tableStyleId>
              </a:tblPr>
              <a:tblGrid>
                <a:gridCol w="1209679">
                  <a:extLst>
                    <a:ext uri="{9D8B030D-6E8A-4147-A177-3AD203B41FA5}">
                      <a16:colId xmlns="" xmlns:a16="http://schemas.microsoft.com/office/drawing/2014/main" val="779299893"/>
                    </a:ext>
                  </a:extLst>
                </a:gridCol>
                <a:gridCol w="683629">
                  <a:extLst>
                    <a:ext uri="{9D8B030D-6E8A-4147-A177-3AD203B41FA5}">
                      <a16:colId xmlns="" xmlns:a16="http://schemas.microsoft.com/office/drawing/2014/main" val="967463286"/>
                    </a:ext>
                  </a:extLst>
                </a:gridCol>
                <a:gridCol w="660323">
                  <a:extLst>
                    <a:ext uri="{9D8B030D-6E8A-4147-A177-3AD203B41FA5}">
                      <a16:colId xmlns="" xmlns:a16="http://schemas.microsoft.com/office/drawing/2014/main" val="235566743"/>
                    </a:ext>
                  </a:extLst>
                </a:gridCol>
                <a:gridCol w="691397">
                  <a:extLst>
                    <a:ext uri="{9D8B030D-6E8A-4147-A177-3AD203B41FA5}">
                      <a16:colId xmlns="" xmlns:a16="http://schemas.microsoft.com/office/drawing/2014/main" val="1214692432"/>
                    </a:ext>
                  </a:extLst>
                </a:gridCol>
                <a:gridCol w="823462">
                  <a:extLst>
                    <a:ext uri="{9D8B030D-6E8A-4147-A177-3AD203B41FA5}">
                      <a16:colId xmlns="" xmlns:a16="http://schemas.microsoft.com/office/drawing/2014/main" val="329960043"/>
                    </a:ext>
                  </a:extLst>
                </a:gridCol>
                <a:gridCol w="745778">
                  <a:extLst>
                    <a:ext uri="{9D8B030D-6E8A-4147-A177-3AD203B41FA5}">
                      <a16:colId xmlns="" xmlns:a16="http://schemas.microsoft.com/office/drawing/2014/main" val="2435045680"/>
                    </a:ext>
                  </a:extLst>
                </a:gridCol>
                <a:gridCol w="669968">
                  <a:extLst>
                    <a:ext uri="{9D8B030D-6E8A-4147-A177-3AD203B41FA5}">
                      <a16:colId xmlns="" xmlns:a16="http://schemas.microsoft.com/office/drawing/2014/main" val="3939671565"/>
                    </a:ext>
                  </a:extLst>
                </a:gridCol>
              </a:tblGrid>
              <a:tr h="241616">
                <a:tc>
                  <a:txBody>
                    <a:bodyPr/>
                    <a:lstStyle/>
                    <a:p>
                      <a:pPr algn="l" fontAlgn="ctr"/>
                      <a:r>
                        <a:rPr lang="en-US" altLang="ja-JP" sz="1100" b="1" i="0" u="none" strike="noStrike" dirty="0" smtClean="0">
                          <a:solidFill>
                            <a:schemeClr val="bg1"/>
                          </a:solidFill>
                          <a:effectLst/>
                          <a:latin typeface="游ゴシック" panose="020B0400000000000000" pitchFamily="50" charset="-128"/>
                          <a:ea typeface="游ゴシック" panose="020B0400000000000000" pitchFamily="50" charset="-128"/>
                        </a:rPr>
                        <a:t>Unit: trillion yen</a:t>
                      </a:r>
                      <a:endParaRPr lang="ja-JP" altLang="en-US" sz="11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Current</a:t>
                      </a:r>
                      <a:endParaRPr lang="ja-JP" altLang="en-US"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Case A1</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Case A2</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Case A3</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Case A4</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Case A5</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extLst>
                  <a:ext uri="{0D108BD9-81ED-4DB2-BD59-A6C34878D82A}">
                    <a16:rowId xmlns="" xmlns:a16="http://schemas.microsoft.com/office/drawing/2014/main" val="2945131765"/>
                  </a:ext>
                </a:extLst>
              </a:tr>
              <a:tr h="241616">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Premium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extLst>
                  <a:ext uri="{0D108BD9-81ED-4DB2-BD59-A6C34878D82A}">
                    <a16:rowId xmlns="" xmlns:a16="http://schemas.microsoft.com/office/drawing/2014/main" val="4051270845"/>
                  </a:ext>
                </a:extLst>
              </a:tr>
              <a:tr h="241616">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Tax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revenue       </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368.1</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369.0</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369.9</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370.9</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371.8</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374.8</a:t>
                      </a:r>
                    </a:p>
                  </a:txBody>
                  <a:tcPr marL="7620" marR="7620" marT="7620" marB="0" anchor="ctr">
                    <a:lnT w="12700" cap="flat" cmpd="sng" algn="ctr">
                      <a:solidFill>
                        <a:srgbClr val="0070C0"/>
                      </a:solidFill>
                      <a:prstDash val="solid"/>
                      <a:round/>
                      <a:headEnd type="none" w="med" len="med"/>
                      <a:tailEnd type="none" w="med" len="med"/>
                    </a:lnT>
                  </a:tcPr>
                </a:tc>
                <a:extLst>
                  <a:ext uri="{0D108BD9-81ED-4DB2-BD59-A6C34878D82A}">
                    <a16:rowId xmlns="" xmlns:a16="http://schemas.microsoft.com/office/drawing/2014/main" val="378293441"/>
                  </a:ext>
                </a:extLst>
              </a:tr>
              <a:tr h="241616">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Pension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asset  </a:t>
                      </a:r>
                    </a:p>
                  </a:txBody>
                  <a:tcPr marL="7620" marR="7620" marT="7620" marB="0" anchor="ct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extLst>
                  <a:ext uri="{0D108BD9-81ED-4DB2-BD59-A6C34878D82A}">
                    <a16:rowId xmlns="" xmlns:a16="http://schemas.microsoft.com/office/drawing/2014/main" val="364499441"/>
                  </a:ext>
                </a:extLst>
              </a:tr>
              <a:tr h="241616">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Total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asset    </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1,874.6</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1,875.6</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1,876.5</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1,877.4</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1,878.4</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1,881.4</a:t>
                      </a:r>
                    </a:p>
                  </a:txBody>
                  <a:tcPr marL="7620" marR="7620" marT="7620" marB="0" anchor="ctr">
                    <a:lnB w="12700" cap="flat" cmpd="sng" algn="ctr">
                      <a:solidFill>
                        <a:srgbClr val="0070C0"/>
                      </a:solidFill>
                      <a:prstDash val="solid"/>
                      <a:round/>
                      <a:headEnd type="none" w="med" len="med"/>
                      <a:tailEnd type="none" w="med" len="med"/>
                    </a:lnB>
                  </a:tcPr>
                </a:tc>
                <a:extLst>
                  <a:ext uri="{0D108BD9-81ED-4DB2-BD59-A6C34878D82A}">
                    <a16:rowId xmlns="" xmlns:a16="http://schemas.microsoft.com/office/drawing/2014/main" val="970085067"/>
                  </a:ext>
                </a:extLst>
              </a:tr>
              <a:tr h="143380">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Pension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benefit </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1,141.5</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1,145.0</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1,148.5</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1,151.9</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1,155.4</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smtClean="0">
                          <a:solidFill>
                            <a:srgbClr val="000000"/>
                          </a:solidFill>
                          <a:effectLst/>
                          <a:latin typeface="Times New Roman" panose="02020603050405020304" pitchFamily="18" charset="0"/>
                          <a:cs typeface="Times New Roman" panose="02020603050405020304" pitchFamily="18" charset="0"/>
                        </a:rPr>
                        <a:t>1,167.7 </a:t>
                      </a:r>
                      <a:endParaRPr lang="en-US" altLang="ja-JP"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 xmlns:a16="http://schemas.microsoft.com/office/drawing/2014/main" val="1560454167"/>
                  </a:ext>
                </a:extLst>
              </a:tr>
              <a:tr h="241616">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Contribution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726.3</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728.2</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730.1</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732.0</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733.8</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739.9</a:t>
                      </a:r>
                    </a:p>
                  </a:txBody>
                  <a:tcPr marL="7620" marR="7620" marT="7620" marB="0" anchor="ctr">
                    <a:lnT w="12700" cap="flat" cmpd="sng" algn="ctr">
                      <a:solidFill>
                        <a:srgbClr val="0070C0"/>
                      </a:solidFill>
                      <a:prstDash val="solid"/>
                      <a:round/>
                      <a:headEnd type="none" w="med" len="med"/>
                      <a:tailEnd type="none" w="med" len="med"/>
                    </a:lnT>
                  </a:tcPr>
                </a:tc>
                <a:extLst>
                  <a:ext uri="{0D108BD9-81ED-4DB2-BD59-A6C34878D82A}">
                    <a16:rowId xmlns="" xmlns:a16="http://schemas.microsoft.com/office/drawing/2014/main" val="159661977"/>
                  </a:ext>
                </a:extLst>
              </a:tr>
              <a:tr h="38924">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Total liability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1,867.9</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1,873.2</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1,878.6</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1,883.9</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1,889.2</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1,907.6</a:t>
                      </a:r>
                    </a:p>
                  </a:txBody>
                  <a:tcPr marL="7620" marR="7620" marT="7620" marB="0" anchor="ctr">
                    <a:lnB w="12700" cap="flat" cmpd="sng" algn="ctr">
                      <a:solidFill>
                        <a:srgbClr val="0070C0"/>
                      </a:solidFill>
                      <a:prstDash val="solid"/>
                      <a:round/>
                      <a:headEnd type="none" w="med" len="med"/>
                      <a:tailEnd type="none" w="med" len="med"/>
                    </a:lnB>
                  </a:tcPr>
                </a:tc>
                <a:extLst>
                  <a:ext uri="{0D108BD9-81ED-4DB2-BD59-A6C34878D82A}">
                    <a16:rowId xmlns="" xmlns:a16="http://schemas.microsoft.com/office/drawing/2014/main" val="3189174545"/>
                  </a:ext>
                </a:extLst>
              </a:tr>
              <a:tr h="115124">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Net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debt         </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-6.8</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-2.3</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2.1  </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6.5</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10.9 </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26.2</a:t>
                      </a:r>
                    </a:p>
                  </a:txBody>
                  <a:tcPr marL="7620" marR="7620" marT="7620" marB="0" anchor="ctr">
                    <a:lnT w="12700" cap="flat" cmpd="sng" algn="ctr">
                      <a:solidFill>
                        <a:srgbClr val="0070C0"/>
                      </a:solidFill>
                      <a:prstDash val="solid"/>
                      <a:round/>
                      <a:headEnd type="none" w="med" len="med"/>
                      <a:tailEnd type="none" w="med" len="med"/>
                    </a:lnT>
                  </a:tcPr>
                </a:tc>
                <a:extLst>
                  <a:ext uri="{0D108BD9-81ED-4DB2-BD59-A6C34878D82A}">
                    <a16:rowId xmlns="" xmlns:a16="http://schemas.microsoft.com/office/drawing/2014/main" val="2843083961"/>
                  </a:ext>
                </a:extLst>
              </a:tr>
            </a:tbl>
          </a:graphicData>
        </a:graphic>
      </p:graphicFrame>
      <p:cxnSp>
        <p:nvCxnSpPr>
          <p:cNvPr id="14" name="直線矢印コネクタ 13"/>
          <p:cNvCxnSpPr/>
          <p:nvPr/>
        </p:nvCxnSpPr>
        <p:spPr>
          <a:xfrm>
            <a:off x="3860116" y="2121479"/>
            <a:ext cx="0" cy="1481545"/>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680958" y="4086434"/>
            <a:ext cx="4067200"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472095" y="4102276"/>
            <a:ext cx="2920671" cy="307777"/>
          </a:xfrm>
          <a:prstGeom prst="rect">
            <a:avLst/>
          </a:prstGeom>
          <a:noFill/>
        </p:spPr>
        <p:txBody>
          <a:bodyPr wrap="none" rtlCol="0">
            <a:spAutoFit/>
          </a:bodyPr>
          <a:lstStyle/>
          <a:p>
            <a:r>
              <a:rPr lang="en-US" altLang="ja-JP" sz="1400" dirty="0" smtClean="0"/>
              <a:t>More d</a:t>
            </a:r>
            <a:r>
              <a:rPr kumimoji="1" lang="en-US" altLang="ja-JP" sz="1400" dirty="0" smtClean="0"/>
              <a:t>eferred receipts are promoted</a:t>
            </a:r>
            <a:endParaRPr kumimoji="1" lang="ja-JP" altLang="en-US" sz="1400" dirty="0"/>
          </a:p>
        </p:txBody>
      </p:sp>
      <p:sp>
        <p:nvSpPr>
          <p:cNvPr id="18" name="テキスト ボックス 17"/>
          <p:cNvSpPr txBox="1"/>
          <p:nvPr/>
        </p:nvSpPr>
        <p:spPr>
          <a:xfrm>
            <a:off x="4409425" y="4538350"/>
            <a:ext cx="5338732" cy="1323439"/>
          </a:xfrm>
          <a:prstGeom prst="rect">
            <a:avLst/>
          </a:prstGeom>
          <a:solidFill>
            <a:srgbClr val="E2F1F6"/>
          </a:solidFill>
        </p:spPr>
        <p:txBody>
          <a:bodyPr wrap="square" rtlCol="0">
            <a:spAutoFit/>
          </a:bodyPr>
          <a:lstStyle/>
          <a:p>
            <a:pPr marL="285750" indent="-285750">
              <a:buClr>
                <a:srgbClr val="0070C0"/>
              </a:buClr>
              <a:buFont typeface="Wingdings" panose="05000000000000000000" pitchFamily="2" charset="2"/>
              <a:buChar char="ü"/>
            </a:pPr>
            <a:r>
              <a:rPr lang="en-US" altLang="ja-JP" sz="2000" dirty="0"/>
              <a:t>More deferred </a:t>
            </a:r>
            <a:r>
              <a:rPr lang="en-US" altLang="ja-JP" sz="2000" dirty="0" smtClean="0"/>
              <a:t>receipts w</a:t>
            </a:r>
            <a:r>
              <a:rPr kumimoji="1" lang="en-US" altLang="ja-JP" sz="2000" dirty="0" smtClean="0"/>
              <a:t>orsen employees’ pension finance</a:t>
            </a:r>
            <a:r>
              <a:rPr lang="en-US" altLang="ja-JP" sz="2000" dirty="0"/>
              <a:t>.</a:t>
            </a:r>
            <a:endParaRPr lang="en-US" altLang="ja-JP" dirty="0"/>
          </a:p>
          <a:p>
            <a:pPr marL="285750" indent="-285750">
              <a:buClr>
                <a:srgbClr val="0070C0"/>
              </a:buClr>
              <a:buFont typeface="Wingdings" panose="05000000000000000000" pitchFamily="2" charset="2"/>
              <a:buChar char="ü"/>
            </a:pPr>
            <a:r>
              <a:rPr lang="en-US" altLang="ja-JP" sz="2000" dirty="0"/>
              <a:t>Increment rate should be reduced </a:t>
            </a:r>
            <a:r>
              <a:rPr lang="en-US" altLang="ja-JP" sz="2000" dirty="0" smtClean="0"/>
              <a:t>to</a:t>
            </a:r>
            <a:r>
              <a:rPr kumimoji="1" lang="en-US" altLang="ja-JP" sz="2000" dirty="0" smtClean="0"/>
              <a:t> maintain pension finance</a:t>
            </a:r>
            <a:r>
              <a:rPr lang="en-US" altLang="ja-JP" sz="2000" dirty="0" smtClean="0"/>
              <a:t>.</a:t>
            </a:r>
            <a:endParaRPr lang="en-US" altLang="ja-JP" sz="2000" dirty="0"/>
          </a:p>
        </p:txBody>
      </p:sp>
      <p:graphicFrame>
        <p:nvGraphicFramePr>
          <p:cNvPr id="20" name="グラフ 19">
            <a:extLst>
              <a:ext uri="{FF2B5EF4-FFF2-40B4-BE49-F238E27FC236}">
                <a16:creationId xmlns:lc="http://schemas.openxmlformats.org/drawingml/2006/lockedCanvas" xmlns="" xmlns:a16="http://schemas.microsoft.com/office/drawing/2014/main" xmlns:xdr="http://schemas.openxmlformats.org/drawingml/2006/spreadsheetDrawing" id="{00000000-0008-0000-0000-000002000000}"/>
              </a:ext>
            </a:extLst>
          </p:cNvPr>
          <p:cNvGraphicFramePr>
            <a:graphicFrameLocks/>
          </p:cNvGraphicFramePr>
          <p:nvPr>
            <p:extLst>
              <p:ext uri="{D42A27DB-BD31-4B8C-83A1-F6EECF244321}">
                <p14:modId xmlns:p14="http://schemas.microsoft.com/office/powerpoint/2010/main" val="2922722754"/>
              </p:ext>
            </p:extLst>
          </p:nvPr>
        </p:nvGraphicFramePr>
        <p:xfrm>
          <a:off x="144782" y="4403097"/>
          <a:ext cx="3992337" cy="2325364"/>
        </p:xfrm>
        <a:graphic>
          <a:graphicData uri="http://schemas.openxmlformats.org/drawingml/2006/chart">
            <c:chart xmlns:c="http://schemas.openxmlformats.org/drawingml/2006/chart" xmlns:r="http://schemas.openxmlformats.org/officeDocument/2006/relationships" r:id="rId6"/>
          </a:graphicData>
        </a:graphic>
      </p:graphicFrame>
      <p:sp>
        <p:nvSpPr>
          <p:cNvPr id="22" name="テキスト ボックス 21"/>
          <p:cNvSpPr txBox="1"/>
          <p:nvPr/>
        </p:nvSpPr>
        <p:spPr>
          <a:xfrm rot="-5400000">
            <a:off x="3114817" y="2680308"/>
            <a:ext cx="1767600" cy="276999"/>
          </a:xfrm>
          <a:prstGeom prst="rect">
            <a:avLst/>
          </a:prstGeom>
          <a:noFill/>
        </p:spPr>
        <p:txBody>
          <a:bodyPr wrap="none" rtlCol="0">
            <a:spAutoFit/>
          </a:bodyPr>
          <a:lstStyle/>
          <a:p>
            <a:r>
              <a:rPr lang="ja-JP" altLang="en-US" sz="1200" dirty="0" smtClean="0"/>
              <a:t>　</a:t>
            </a:r>
            <a:r>
              <a:rPr lang="en-US" altLang="ja-JP" sz="1200" dirty="0" smtClean="0"/>
              <a:t>More d</a:t>
            </a:r>
            <a:r>
              <a:rPr kumimoji="1" lang="en-US" altLang="ja-JP" sz="1200" dirty="0" smtClean="0"/>
              <a:t>eferred receipts </a:t>
            </a:r>
            <a:endParaRPr kumimoji="1" lang="ja-JP" altLang="en-US" sz="1200" dirty="0"/>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21618" y="0"/>
            <a:ext cx="243681" cy="243681"/>
          </a:xfrm>
          <a:prstGeom prst="rect">
            <a:avLst/>
          </a:prstGeom>
        </p:spPr>
      </p:pic>
    </p:spTree>
    <p:extLst>
      <p:ext uri="{BB962C8B-B14F-4D97-AF65-F5344CB8AC3E}">
        <p14:creationId xmlns:p14="http://schemas.microsoft.com/office/powerpoint/2010/main" val="244451596"/>
      </p:ext>
    </p:extLst>
  </p:cSld>
  <p:clrMapOvr>
    <a:masterClrMapping/>
  </p:clrMapOvr>
  <mc:AlternateContent xmlns:mc="http://schemas.openxmlformats.org/markup-compatibility/2006" xmlns:p14="http://schemas.microsoft.com/office/powerpoint/2010/main">
    <mc:Choice Requires="p14">
      <p:transition spd="slow" p14:dur="2000" advTm="33000"/>
    </mc:Choice>
    <mc:Fallback xmlns="">
      <p:transition spd="slow"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2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グラフ 18">
            <a:extLst>
              <a:ext uri="{FF2B5EF4-FFF2-40B4-BE49-F238E27FC236}">
                <a16:creationId xmlns:lc="http://schemas.openxmlformats.org/drawingml/2006/lockedCanvas" xmlns="" xmlns:a16="http://schemas.microsoft.com/office/drawing/2014/main" xmlns:xdr="http://schemas.openxmlformats.org/drawingml/2006/spreadsheetDrawing" id="{00000000-0008-0000-0700-000003000000}"/>
              </a:ext>
            </a:extLst>
          </p:cNvPr>
          <p:cNvGraphicFramePr>
            <a:graphicFrameLocks/>
          </p:cNvGraphicFramePr>
          <p:nvPr>
            <p:extLst>
              <p:ext uri="{D42A27DB-BD31-4B8C-83A1-F6EECF244321}">
                <p14:modId xmlns:p14="http://schemas.microsoft.com/office/powerpoint/2010/main" val="1259256541"/>
              </p:ext>
            </p:extLst>
          </p:nvPr>
        </p:nvGraphicFramePr>
        <p:xfrm>
          <a:off x="59873" y="1793786"/>
          <a:ext cx="3880759" cy="2195828"/>
        </p:xfrm>
        <a:graphic>
          <a:graphicData uri="http://schemas.openxmlformats.org/drawingml/2006/chart">
            <c:chart xmlns:c="http://schemas.openxmlformats.org/drawingml/2006/chart" xmlns:r="http://schemas.openxmlformats.org/officeDocument/2006/relationships" r:id="rId5"/>
          </a:graphicData>
        </a:graphic>
      </p:graphicFrame>
      <p:sp>
        <p:nvSpPr>
          <p:cNvPr id="14338" name="タイトル 1"/>
          <p:cNvSpPr>
            <a:spLocks noGrp="1"/>
          </p:cNvSpPr>
          <p:nvPr>
            <p:ph type="title"/>
          </p:nvPr>
        </p:nvSpPr>
        <p:spPr>
          <a:xfrm>
            <a:off x="272480" y="188644"/>
            <a:ext cx="9320378" cy="511175"/>
          </a:xfrm>
        </p:spPr>
        <p:txBody>
          <a:bodyPr>
            <a:noAutofit/>
          </a:bodyPr>
          <a:lstStyle/>
          <a:p>
            <a:pPr eaLnBrk="1" hangingPunct="1"/>
            <a:r>
              <a:rPr lang="en-US" altLang="ja-JP" sz="2800" dirty="0">
                <a:latin typeface="+mn-lt"/>
              </a:rPr>
              <a:t>5</a:t>
            </a:r>
            <a:r>
              <a:rPr lang="en-US" altLang="ja-JP" sz="2800" dirty="0" smtClean="0">
                <a:latin typeface="+mn-lt"/>
              </a:rPr>
              <a:t>.</a:t>
            </a:r>
            <a:r>
              <a:rPr lang="ja-JP" altLang="en-US" sz="2800" dirty="0" smtClean="0">
                <a:latin typeface="+mn-lt"/>
              </a:rPr>
              <a:t> </a:t>
            </a:r>
            <a:r>
              <a:rPr lang="en-US" altLang="ja-JP" sz="2800" dirty="0"/>
              <a:t>Numerical </a:t>
            </a:r>
            <a:r>
              <a:rPr lang="en-US" altLang="ja-JP" sz="2800" dirty="0" smtClean="0"/>
              <a:t>Analysis (5-2): </a:t>
            </a:r>
            <a:r>
              <a:rPr lang="en-US" altLang="ja-JP" sz="2800" dirty="0"/>
              <a:t>Impact on public pension </a:t>
            </a:r>
            <a:r>
              <a:rPr lang="en-US" altLang="ja-JP" sz="2800" dirty="0" smtClean="0"/>
              <a:t>finance</a:t>
            </a:r>
            <a:endParaRPr lang="ja-JP" altLang="en-US" sz="2800" dirty="0" smtClean="0">
              <a:latin typeface="+mn-lt"/>
            </a:endParaRPr>
          </a:p>
        </p:txBody>
      </p:sp>
      <p:grpSp>
        <p:nvGrpSpPr>
          <p:cNvPr id="7" name="グループ化 6">
            <a:extLst>
              <a:ext uri="{FF2B5EF4-FFF2-40B4-BE49-F238E27FC236}">
                <a16:creationId xmlns="" xmlns:a16="http://schemas.microsoft.com/office/drawing/2014/main" id="{54E25AA4-AC62-4B65-906D-A2ABFD9D2D61}"/>
              </a:ext>
            </a:extLst>
          </p:cNvPr>
          <p:cNvGrpSpPr/>
          <p:nvPr/>
        </p:nvGrpSpPr>
        <p:grpSpPr>
          <a:xfrm>
            <a:off x="272480" y="920288"/>
            <a:ext cx="9361040" cy="401648"/>
            <a:chOff x="681262" y="3789040"/>
            <a:chExt cx="8543476" cy="1939682"/>
          </a:xfrm>
        </p:grpSpPr>
        <p:sp>
          <p:nvSpPr>
            <p:cNvPr id="8" name="正方形/長方形 7">
              <a:extLst>
                <a:ext uri="{FF2B5EF4-FFF2-40B4-BE49-F238E27FC236}">
                  <a16:creationId xmlns="" xmlns:a16="http://schemas.microsoft.com/office/drawing/2014/main" id="{7942BDDF-9397-4CD5-BEFE-11CE69D69CC8}"/>
                </a:ext>
              </a:extLst>
            </p:cNvPr>
            <p:cNvSpPr/>
            <p:nvPr/>
          </p:nvSpPr>
          <p:spPr bwMode="auto">
            <a:xfrm>
              <a:off x="681262" y="3789040"/>
              <a:ext cx="8543476" cy="1939682"/>
            </a:xfrm>
            <a:prstGeom prst="rect">
              <a:avLst/>
            </a:prstGeom>
            <a:noFill/>
            <a:ln w="31750" cap="flat" cmpd="dbl"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742946" fontAlgn="base">
                <a:lnSpc>
                  <a:spcPct val="140000"/>
                </a:lnSpc>
                <a:spcBef>
                  <a:spcPct val="10000"/>
                </a:spcBef>
                <a:spcAft>
                  <a:spcPct val="0"/>
                </a:spcAft>
                <a:defRPr/>
              </a:pPr>
              <a:endParaRPr kumimoji="0" lang="en-US" altLang="ja-JP" sz="900" b="1" kern="0" dirty="0" smtClean="0">
                <a:solidFill>
                  <a:srgbClr val="4D4D4D"/>
                </a:solidFill>
                <a:latin typeface="Arial" charset="0"/>
                <a:cs typeface="メイリオ" pitchFamily="50" charset="-128"/>
              </a:endParaRPr>
            </a:p>
            <a:p>
              <a:pPr defTabSz="742946" fontAlgn="base">
                <a:lnSpc>
                  <a:spcPct val="140000"/>
                </a:lnSpc>
                <a:spcBef>
                  <a:spcPct val="10000"/>
                </a:spcBef>
                <a:spcAft>
                  <a:spcPct val="0"/>
                </a:spcAft>
                <a:defRPr/>
              </a:pPr>
              <a:endParaRPr kumimoji="0" lang="en-US" altLang="ja-JP" sz="900" b="1" kern="0" dirty="0">
                <a:solidFill>
                  <a:srgbClr val="4D4D4D"/>
                </a:solidFill>
                <a:latin typeface="Arial" charset="0"/>
                <a:cs typeface="メイリオ" pitchFamily="50" charset="-128"/>
              </a:endParaRPr>
            </a:p>
          </p:txBody>
        </p:sp>
        <p:sp>
          <p:nvSpPr>
            <p:cNvPr id="9" name="AutoShape 3">
              <a:extLst>
                <a:ext uri="{FF2B5EF4-FFF2-40B4-BE49-F238E27FC236}">
                  <a16:creationId xmlns="" xmlns:a16="http://schemas.microsoft.com/office/drawing/2014/main" id="{34FA7AB5-E5A6-4F49-95BF-CAB7032E89F9}"/>
                </a:ext>
              </a:extLst>
            </p:cNvPr>
            <p:cNvSpPr>
              <a:spLocks noChangeArrowheads="1"/>
            </p:cNvSpPr>
            <p:nvPr/>
          </p:nvSpPr>
          <p:spPr bwMode="auto">
            <a:xfrm>
              <a:off x="718373" y="4036296"/>
              <a:ext cx="8469255" cy="148635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buClr>
                  <a:srgbClr val="0070C0"/>
                </a:buClr>
              </a:pPr>
              <a:r>
                <a:rPr lang="en-US" altLang="ja-JP" sz="2000" dirty="0">
                  <a:solidFill>
                    <a:srgbClr val="0070C0"/>
                  </a:solidFill>
                </a:rPr>
                <a:t>We examine the impact </a:t>
              </a:r>
              <a:r>
                <a:rPr lang="en-US" altLang="ja-JP" sz="2000" dirty="0" smtClean="0">
                  <a:solidFill>
                    <a:srgbClr val="0070C0"/>
                  </a:solidFill>
                </a:rPr>
                <a:t>by reducing increment rates for deferred pension.</a:t>
              </a:r>
              <a:endParaRPr lang="ja-JP" altLang="en-US" sz="2000" dirty="0">
                <a:solidFill>
                  <a:srgbClr val="0070C0"/>
                </a:solidFill>
              </a:endParaRPr>
            </a:p>
          </p:txBody>
        </p:sp>
      </p:grpSp>
      <p:sp>
        <p:nvSpPr>
          <p:cNvPr id="11" name="AutoShape 3"/>
          <p:cNvSpPr>
            <a:spLocks noChangeArrowheads="1"/>
          </p:cNvSpPr>
          <p:nvPr/>
        </p:nvSpPr>
        <p:spPr bwMode="auto">
          <a:xfrm>
            <a:off x="272480" y="1406616"/>
            <a:ext cx="9361040" cy="358790"/>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dirty="0" smtClean="0">
                <a:solidFill>
                  <a:schemeClr val="bg1"/>
                </a:solidFill>
                <a:latin typeface="+mj-lt"/>
              </a:rPr>
              <a:t>Employees</a:t>
            </a:r>
            <a:r>
              <a:rPr lang="en-US" altLang="ja-JP" dirty="0">
                <a:solidFill>
                  <a:schemeClr val="bg1"/>
                </a:solidFill>
                <a:latin typeface="+mj-lt"/>
              </a:rPr>
              <a:t>' pension </a:t>
            </a:r>
            <a:r>
              <a:rPr lang="en-US" altLang="ja-JP" dirty="0" smtClean="0">
                <a:solidFill>
                  <a:schemeClr val="bg1"/>
                </a:solidFill>
                <a:latin typeface="+mj-lt"/>
              </a:rPr>
              <a:t>finance: asset and balance sheet</a:t>
            </a:r>
            <a:endParaRPr lang="ja-JP" altLang="en-US" dirty="0">
              <a:solidFill>
                <a:schemeClr val="bg1"/>
              </a:solidFill>
              <a:latin typeface="+mj-lt"/>
            </a:endParaRPr>
          </a:p>
        </p:txBody>
      </p:sp>
      <p:sp>
        <p:nvSpPr>
          <p:cNvPr id="12" name="AutoShape 3"/>
          <p:cNvSpPr>
            <a:spLocks noChangeArrowheads="1"/>
          </p:cNvSpPr>
          <p:nvPr/>
        </p:nvSpPr>
        <p:spPr bwMode="auto">
          <a:xfrm>
            <a:off x="287656" y="4078746"/>
            <a:ext cx="3312794" cy="358790"/>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b="1" dirty="0" smtClean="0">
                <a:solidFill>
                  <a:schemeClr val="bg1"/>
                </a:solidFill>
                <a:latin typeface="+mj-lt"/>
              </a:rPr>
              <a:t>Reducing increment rate</a:t>
            </a:r>
            <a:endParaRPr lang="ja-JP" altLang="en-US" b="1" dirty="0">
              <a:solidFill>
                <a:schemeClr val="bg1"/>
              </a:solidFill>
              <a:latin typeface="+mj-lt"/>
            </a:endParaRPr>
          </a:p>
        </p:txBody>
      </p:sp>
      <p:graphicFrame>
        <p:nvGraphicFramePr>
          <p:cNvPr id="13" name="表 12"/>
          <p:cNvGraphicFramePr>
            <a:graphicFrameLocks noGrp="1"/>
          </p:cNvGraphicFramePr>
          <p:nvPr>
            <p:extLst>
              <p:ext uri="{D42A27DB-BD31-4B8C-83A1-F6EECF244321}">
                <p14:modId xmlns:p14="http://schemas.microsoft.com/office/powerpoint/2010/main" val="3243601453"/>
              </p:ext>
            </p:extLst>
          </p:nvPr>
        </p:nvGraphicFramePr>
        <p:xfrm>
          <a:off x="4261754" y="1882358"/>
          <a:ext cx="5484236" cy="2112636"/>
        </p:xfrm>
        <a:graphic>
          <a:graphicData uri="http://schemas.openxmlformats.org/drawingml/2006/table">
            <a:tbl>
              <a:tblPr firstRow="1">
                <a:tableStyleId>{3B4B98B0-60AC-42C2-AFA5-B58CD77FA1E5}</a:tableStyleId>
              </a:tblPr>
              <a:tblGrid>
                <a:gridCol w="1209679">
                  <a:extLst>
                    <a:ext uri="{9D8B030D-6E8A-4147-A177-3AD203B41FA5}">
                      <a16:colId xmlns="" xmlns:a16="http://schemas.microsoft.com/office/drawing/2014/main" val="779299893"/>
                    </a:ext>
                  </a:extLst>
                </a:gridCol>
                <a:gridCol w="683629">
                  <a:extLst>
                    <a:ext uri="{9D8B030D-6E8A-4147-A177-3AD203B41FA5}">
                      <a16:colId xmlns="" xmlns:a16="http://schemas.microsoft.com/office/drawing/2014/main" val="967463286"/>
                    </a:ext>
                  </a:extLst>
                </a:gridCol>
                <a:gridCol w="660323">
                  <a:extLst>
                    <a:ext uri="{9D8B030D-6E8A-4147-A177-3AD203B41FA5}">
                      <a16:colId xmlns="" xmlns:a16="http://schemas.microsoft.com/office/drawing/2014/main" val="235566743"/>
                    </a:ext>
                  </a:extLst>
                </a:gridCol>
                <a:gridCol w="691397">
                  <a:extLst>
                    <a:ext uri="{9D8B030D-6E8A-4147-A177-3AD203B41FA5}">
                      <a16:colId xmlns="" xmlns:a16="http://schemas.microsoft.com/office/drawing/2014/main" val="1214692432"/>
                    </a:ext>
                  </a:extLst>
                </a:gridCol>
                <a:gridCol w="823462">
                  <a:extLst>
                    <a:ext uri="{9D8B030D-6E8A-4147-A177-3AD203B41FA5}">
                      <a16:colId xmlns="" xmlns:a16="http://schemas.microsoft.com/office/drawing/2014/main" val="329960043"/>
                    </a:ext>
                  </a:extLst>
                </a:gridCol>
                <a:gridCol w="745778">
                  <a:extLst>
                    <a:ext uri="{9D8B030D-6E8A-4147-A177-3AD203B41FA5}">
                      <a16:colId xmlns="" xmlns:a16="http://schemas.microsoft.com/office/drawing/2014/main" val="2435045680"/>
                    </a:ext>
                  </a:extLst>
                </a:gridCol>
                <a:gridCol w="669968">
                  <a:extLst>
                    <a:ext uri="{9D8B030D-6E8A-4147-A177-3AD203B41FA5}">
                      <a16:colId xmlns="" xmlns:a16="http://schemas.microsoft.com/office/drawing/2014/main" val="3939671565"/>
                    </a:ext>
                  </a:extLst>
                </a:gridCol>
              </a:tblGrid>
              <a:tr h="241616">
                <a:tc>
                  <a:txBody>
                    <a:bodyPr/>
                    <a:lstStyle/>
                    <a:p>
                      <a:pPr algn="l" fontAlgn="ctr"/>
                      <a:r>
                        <a:rPr lang="en-US" altLang="ja-JP" sz="1100" b="1" i="0" u="none" strike="noStrike" dirty="0" smtClean="0">
                          <a:solidFill>
                            <a:schemeClr val="bg1"/>
                          </a:solidFill>
                          <a:effectLst/>
                          <a:latin typeface="游ゴシック" panose="020B0400000000000000" pitchFamily="50" charset="-128"/>
                          <a:ea typeface="游ゴシック" panose="020B0400000000000000" pitchFamily="50" charset="-128"/>
                        </a:rPr>
                        <a:t>Unit: trillion yen</a:t>
                      </a:r>
                      <a:endParaRPr lang="ja-JP" altLang="en-US" sz="110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Current</a:t>
                      </a:r>
                      <a:endParaRPr lang="ja-JP" altLang="en-US"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Case B1</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Case B2</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Case A3</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Case A4</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tc>
                  <a:txBody>
                    <a:bodyPr/>
                    <a:lstStyle/>
                    <a:p>
                      <a:pPr algn="ctr" fontAlgn="ctr"/>
                      <a:r>
                        <a:rPr lang="en-US" altLang="ja-JP" sz="1400" u="none" strike="noStrike" dirty="0" smtClean="0">
                          <a:solidFill>
                            <a:schemeClr val="bg1"/>
                          </a:solidFill>
                          <a:effectLst/>
                        </a:rPr>
                        <a:t>Case A5</a:t>
                      </a:r>
                      <a:endParaRPr lang="en-US" altLang="ja-JP" sz="14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solidFill>
                      <a:srgbClr val="0070C0"/>
                    </a:solidFill>
                  </a:tcPr>
                </a:tc>
                <a:extLst>
                  <a:ext uri="{0D108BD9-81ED-4DB2-BD59-A6C34878D82A}">
                    <a16:rowId xmlns="" xmlns:a16="http://schemas.microsoft.com/office/drawing/2014/main" val="2945131765"/>
                  </a:ext>
                </a:extLst>
              </a:tr>
              <a:tr h="241616">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Premium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1,332.8</a:t>
                      </a:r>
                    </a:p>
                  </a:txBody>
                  <a:tcPr marL="7620" marR="7620" marT="7620" marB="0" anchor="ctr">
                    <a:lnB w="12700" cap="flat" cmpd="sng" algn="ctr">
                      <a:solidFill>
                        <a:srgbClr val="0070C0"/>
                      </a:solidFill>
                      <a:prstDash val="solid"/>
                      <a:round/>
                      <a:headEnd type="none" w="med" len="med"/>
                      <a:tailEnd type="none" w="med" len="med"/>
                    </a:lnB>
                  </a:tcPr>
                </a:tc>
                <a:extLst>
                  <a:ext uri="{0D108BD9-81ED-4DB2-BD59-A6C34878D82A}">
                    <a16:rowId xmlns="" xmlns:a16="http://schemas.microsoft.com/office/drawing/2014/main" val="4051270845"/>
                  </a:ext>
                </a:extLst>
              </a:tr>
              <a:tr h="241616">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Tax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revenue       </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368.1</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370.9</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370.3</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369.8</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369.2</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368.7</a:t>
                      </a:r>
                    </a:p>
                  </a:txBody>
                  <a:tcPr marL="7620" marR="7620" marT="7620" marB="0" anchor="ctr">
                    <a:lnT w="12700" cap="flat" cmpd="sng" algn="ctr">
                      <a:solidFill>
                        <a:srgbClr val="0070C0"/>
                      </a:solidFill>
                      <a:prstDash val="solid"/>
                      <a:round/>
                      <a:headEnd type="none" w="med" len="med"/>
                      <a:tailEnd type="none" w="med" len="med"/>
                    </a:lnT>
                  </a:tcPr>
                </a:tc>
                <a:extLst>
                  <a:ext uri="{0D108BD9-81ED-4DB2-BD59-A6C34878D82A}">
                    <a16:rowId xmlns="" xmlns:a16="http://schemas.microsoft.com/office/drawing/2014/main" val="378293441"/>
                  </a:ext>
                </a:extLst>
              </a:tr>
              <a:tr h="241616">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Pension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asset  </a:t>
                      </a:r>
                    </a:p>
                  </a:txBody>
                  <a:tcPr marL="7620" marR="7620" marT="7620" marB="0" anchor="ct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173.8</a:t>
                      </a:r>
                    </a:p>
                  </a:txBody>
                  <a:tcPr marL="7620" marR="7620" marT="7620" marB="0" anchor="ctr"/>
                </a:tc>
                <a:extLst>
                  <a:ext uri="{0D108BD9-81ED-4DB2-BD59-A6C34878D82A}">
                    <a16:rowId xmlns="" xmlns:a16="http://schemas.microsoft.com/office/drawing/2014/main" val="364499441"/>
                  </a:ext>
                </a:extLst>
              </a:tr>
              <a:tr h="241616">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Total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asset    </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1,874.6</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1,877.4</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1,876.9</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1,876.3</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1,875.8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1,875.2</a:t>
                      </a:r>
                    </a:p>
                  </a:txBody>
                  <a:tcPr marL="7620" marR="7620" marT="7620" marB="0" anchor="ctr">
                    <a:lnB w="12700" cap="flat" cmpd="sng" algn="ctr">
                      <a:solidFill>
                        <a:srgbClr val="0070C0"/>
                      </a:solidFill>
                      <a:prstDash val="solid"/>
                      <a:round/>
                      <a:headEnd type="none" w="med" len="med"/>
                      <a:tailEnd type="none" w="med" len="med"/>
                    </a:lnB>
                  </a:tcPr>
                </a:tc>
                <a:extLst>
                  <a:ext uri="{0D108BD9-81ED-4DB2-BD59-A6C34878D82A}">
                    <a16:rowId xmlns="" xmlns:a16="http://schemas.microsoft.com/office/drawing/2014/main" val="970085067"/>
                  </a:ext>
                </a:extLst>
              </a:tr>
              <a:tr h="143380">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Pension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benefit </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1,141.5</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1,151.9</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1,149.0</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1,146.0</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1,143.1</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1,140.1</a:t>
                      </a:r>
                    </a:p>
                  </a:txBody>
                  <a:tcPr marL="7620" marR="7620" marT="7620" marB="0"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extLst>
                  <a:ext uri="{0D108BD9-81ED-4DB2-BD59-A6C34878D82A}">
                    <a16:rowId xmlns="" xmlns:a16="http://schemas.microsoft.com/office/drawing/2014/main" val="1560454167"/>
                  </a:ext>
                </a:extLst>
              </a:tr>
              <a:tr h="241616">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Contribution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726.3</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732.0</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730.9</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729.8</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728.7</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727.6</a:t>
                      </a:r>
                    </a:p>
                  </a:txBody>
                  <a:tcPr marL="7620" marR="7620" marT="7620" marB="0" anchor="ctr">
                    <a:lnT w="12700" cap="flat" cmpd="sng" algn="ctr">
                      <a:solidFill>
                        <a:srgbClr val="0070C0"/>
                      </a:solidFill>
                      <a:prstDash val="solid"/>
                      <a:round/>
                      <a:headEnd type="none" w="med" len="med"/>
                      <a:tailEnd type="none" w="med" len="med"/>
                    </a:lnT>
                  </a:tcPr>
                </a:tc>
                <a:extLst>
                  <a:ext uri="{0D108BD9-81ED-4DB2-BD59-A6C34878D82A}">
                    <a16:rowId xmlns="" xmlns:a16="http://schemas.microsoft.com/office/drawing/2014/main" val="159661977"/>
                  </a:ext>
                </a:extLst>
              </a:tr>
              <a:tr h="38924">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Total liability </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1,867.9</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1,883.9</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1,879.9</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1,875.8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1,871.8</a:t>
                      </a:r>
                    </a:p>
                  </a:txBody>
                  <a:tcPr marL="7620" marR="7620" marT="7620" marB="0" anchor="ctr">
                    <a:lnB w="12700" cap="flat" cmpd="sng" algn="ctr">
                      <a:solidFill>
                        <a:srgbClr val="0070C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1,867.7</a:t>
                      </a:r>
                    </a:p>
                  </a:txBody>
                  <a:tcPr marL="7620" marR="7620" marT="7620" marB="0" anchor="ctr">
                    <a:lnB w="12700" cap="flat" cmpd="sng" algn="ctr">
                      <a:solidFill>
                        <a:srgbClr val="0070C0"/>
                      </a:solidFill>
                      <a:prstDash val="solid"/>
                      <a:round/>
                      <a:headEnd type="none" w="med" len="med"/>
                      <a:tailEnd type="none" w="med" len="med"/>
                    </a:lnB>
                  </a:tcPr>
                </a:tc>
                <a:extLst>
                  <a:ext uri="{0D108BD9-81ED-4DB2-BD59-A6C34878D82A}">
                    <a16:rowId xmlns="" xmlns:a16="http://schemas.microsoft.com/office/drawing/2014/main" val="3189174545"/>
                  </a:ext>
                </a:extLst>
              </a:tr>
              <a:tr h="115124">
                <a:tc>
                  <a:txBody>
                    <a:bodyPr/>
                    <a:lstStyle/>
                    <a:p>
                      <a:pPr algn="l" fontAlgn="ctr"/>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 Net </a:t>
                      </a:r>
                      <a:r>
                        <a:rPr lang="en-US" sz="1400" b="0" i="0" u="none" strike="noStrike" dirty="0">
                          <a:solidFill>
                            <a:srgbClr val="000000"/>
                          </a:solidFill>
                          <a:effectLst/>
                          <a:latin typeface="Times New Roman" panose="02020603050405020304" pitchFamily="18" charset="0"/>
                          <a:cs typeface="Times New Roman" panose="02020603050405020304" pitchFamily="18" charset="0"/>
                        </a:rPr>
                        <a:t>debt         </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-6.8</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6.5</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3.0</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-0.5</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a:solidFill>
                            <a:srgbClr val="000000"/>
                          </a:solidFill>
                          <a:effectLst/>
                          <a:latin typeface="Times New Roman" panose="02020603050405020304" pitchFamily="18" charset="0"/>
                          <a:cs typeface="Times New Roman" panose="02020603050405020304" pitchFamily="18" charset="0"/>
                        </a:rPr>
                        <a:t>-4.0</a:t>
                      </a:r>
                    </a:p>
                  </a:txBody>
                  <a:tcPr marL="7620" marR="7620" marT="7620" marB="0" anchor="ctr">
                    <a:lnT w="12700" cap="flat" cmpd="sng" algn="ctr">
                      <a:solidFill>
                        <a:srgbClr val="0070C0"/>
                      </a:solidFill>
                      <a:prstDash val="solid"/>
                      <a:round/>
                      <a:headEnd type="none" w="med" len="med"/>
                      <a:tailEnd type="none" w="med" len="med"/>
                    </a:lnT>
                  </a:tcPr>
                </a:tc>
                <a:tc>
                  <a:txBody>
                    <a:bodyPr/>
                    <a:lstStyle/>
                    <a:p>
                      <a:pPr algn="r" fontAlgn="ctr"/>
                      <a:r>
                        <a:rPr lang="en-US" altLang="ja-JP" sz="1400" b="0" i="0" u="none" strike="noStrike" dirty="0">
                          <a:solidFill>
                            <a:srgbClr val="000000"/>
                          </a:solidFill>
                          <a:effectLst/>
                          <a:latin typeface="Times New Roman" panose="02020603050405020304" pitchFamily="18" charset="0"/>
                          <a:cs typeface="Times New Roman" panose="02020603050405020304" pitchFamily="18" charset="0"/>
                        </a:rPr>
                        <a:t>-7.5</a:t>
                      </a:r>
                    </a:p>
                  </a:txBody>
                  <a:tcPr marL="7620" marR="7620" marT="7620" marB="0" anchor="ctr">
                    <a:lnT w="12700" cap="flat" cmpd="sng" algn="ctr">
                      <a:solidFill>
                        <a:srgbClr val="0070C0"/>
                      </a:solidFill>
                      <a:prstDash val="solid"/>
                      <a:round/>
                      <a:headEnd type="none" w="med" len="med"/>
                      <a:tailEnd type="none" w="med" len="med"/>
                    </a:lnT>
                  </a:tcPr>
                </a:tc>
                <a:extLst>
                  <a:ext uri="{0D108BD9-81ED-4DB2-BD59-A6C34878D82A}">
                    <a16:rowId xmlns="" xmlns:a16="http://schemas.microsoft.com/office/drawing/2014/main" val="2843083961"/>
                  </a:ext>
                </a:extLst>
              </a:tr>
            </a:tbl>
          </a:graphicData>
        </a:graphic>
      </p:graphicFrame>
      <p:cxnSp>
        <p:nvCxnSpPr>
          <p:cNvPr id="14" name="直線矢印コネクタ 13"/>
          <p:cNvCxnSpPr/>
          <p:nvPr/>
        </p:nvCxnSpPr>
        <p:spPr>
          <a:xfrm flipV="1">
            <a:off x="3816573" y="2225977"/>
            <a:ext cx="0" cy="1322766"/>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680958" y="4086434"/>
            <a:ext cx="4067200"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548293" y="4110709"/>
            <a:ext cx="2306529" cy="338554"/>
          </a:xfrm>
          <a:prstGeom prst="rect">
            <a:avLst/>
          </a:prstGeom>
          <a:noFill/>
        </p:spPr>
        <p:txBody>
          <a:bodyPr wrap="none" rtlCol="0">
            <a:spAutoFit/>
          </a:bodyPr>
          <a:lstStyle/>
          <a:p>
            <a:r>
              <a:rPr lang="en-US" altLang="ja-JP" sz="1600" dirty="0" smtClean="0"/>
              <a:t>Reducing increment rates</a:t>
            </a:r>
            <a:endParaRPr kumimoji="1" lang="ja-JP" altLang="en-US" sz="1600" dirty="0"/>
          </a:p>
        </p:txBody>
      </p:sp>
      <p:sp>
        <p:nvSpPr>
          <p:cNvPr id="18" name="テキスト ボックス 17"/>
          <p:cNvSpPr txBox="1"/>
          <p:nvPr/>
        </p:nvSpPr>
        <p:spPr>
          <a:xfrm>
            <a:off x="3801186" y="4461037"/>
            <a:ext cx="6064117" cy="2246769"/>
          </a:xfrm>
          <a:prstGeom prst="rect">
            <a:avLst/>
          </a:prstGeom>
          <a:solidFill>
            <a:srgbClr val="E2F1F6"/>
          </a:solidFill>
        </p:spPr>
        <p:txBody>
          <a:bodyPr wrap="square" rtlCol="0">
            <a:spAutoFit/>
          </a:bodyPr>
          <a:lstStyle/>
          <a:p>
            <a:pPr marL="285750" indent="-285750">
              <a:buClr>
                <a:srgbClr val="0070C0"/>
              </a:buClr>
              <a:buFont typeface="Wingdings" panose="05000000000000000000" pitchFamily="2" charset="2"/>
              <a:buChar char="ü"/>
            </a:pPr>
            <a:r>
              <a:rPr lang="en-US" altLang="ja-JP" sz="2000" dirty="0" smtClean="0"/>
              <a:t>We </a:t>
            </a:r>
            <a:r>
              <a:rPr lang="en-US" altLang="ja-JP" sz="2000" dirty="0"/>
              <a:t>find that pension finance can be maintained </a:t>
            </a:r>
            <a:r>
              <a:rPr lang="en-US" altLang="ja-JP" sz="2000" dirty="0" smtClean="0"/>
              <a:t>even </a:t>
            </a:r>
            <a:r>
              <a:rPr lang="en-US" altLang="ja-JP" sz="2000" dirty="0"/>
              <a:t>if the number of deferred beneficiaries increases by decreasing the increment rate for deferred pension</a:t>
            </a:r>
            <a:r>
              <a:rPr lang="en-US" altLang="ja-JP" sz="2000" dirty="0" smtClean="0"/>
              <a:t>.</a:t>
            </a:r>
          </a:p>
          <a:p>
            <a:pPr marL="285750" indent="-285750">
              <a:buClr>
                <a:srgbClr val="0070C0"/>
              </a:buClr>
              <a:buFont typeface="Wingdings" panose="05000000000000000000" pitchFamily="2" charset="2"/>
              <a:buChar char="ü"/>
            </a:pPr>
            <a:r>
              <a:rPr lang="en-US" altLang="ja-JP" sz="2000" dirty="0"/>
              <a:t>Therefore, it is necessary to properly discuss how to reduce the increment rate for deferred pension in order to build a win-win relationship between public pension finance and household</a:t>
            </a:r>
            <a:r>
              <a:rPr lang="en-US" altLang="ja-JP" sz="2000" dirty="0" smtClean="0"/>
              <a:t>.  </a:t>
            </a:r>
          </a:p>
        </p:txBody>
      </p:sp>
      <p:sp>
        <p:nvSpPr>
          <p:cNvPr id="22" name="テキスト ボックス 21"/>
          <p:cNvSpPr txBox="1"/>
          <p:nvPr/>
        </p:nvSpPr>
        <p:spPr>
          <a:xfrm rot="-5400000">
            <a:off x="2912088" y="2746479"/>
            <a:ext cx="2085975" cy="307777"/>
          </a:xfrm>
          <a:prstGeom prst="rect">
            <a:avLst/>
          </a:prstGeom>
          <a:noFill/>
        </p:spPr>
        <p:txBody>
          <a:bodyPr wrap="square" rtlCol="0">
            <a:spAutoFit/>
          </a:bodyPr>
          <a:lstStyle/>
          <a:p>
            <a:r>
              <a:rPr lang="ja-JP" altLang="en-US" sz="1200" dirty="0" smtClean="0"/>
              <a:t>　</a:t>
            </a:r>
            <a:r>
              <a:rPr lang="en-US" altLang="ja-JP" sz="1400" dirty="0" smtClean="0"/>
              <a:t>Reducing increment rate</a:t>
            </a:r>
            <a:endParaRPr kumimoji="1" lang="ja-JP" altLang="en-US" sz="1400" dirty="0"/>
          </a:p>
        </p:txBody>
      </p:sp>
      <p:graphicFrame>
        <p:nvGraphicFramePr>
          <p:cNvPr id="21" name="表 20"/>
          <p:cNvGraphicFramePr>
            <a:graphicFrameLocks noGrp="1"/>
          </p:cNvGraphicFramePr>
          <p:nvPr>
            <p:extLst>
              <p:ext uri="{D42A27DB-BD31-4B8C-83A1-F6EECF244321}">
                <p14:modId xmlns:p14="http://schemas.microsoft.com/office/powerpoint/2010/main" val="594034743"/>
              </p:ext>
            </p:extLst>
          </p:nvPr>
        </p:nvGraphicFramePr>
        <p:xfrm>
          <a:off x="310580" y="4453983"/>
          <a:ext cx="3279144" cy="2157984"/>
        </p:xfrm>
        <a:graphic>
          <a:graphicData uri="http://schemas.openxmlformats.org/drawingml/2006/table">
            <a:tbl>
              <a:tblPr firstRow="1" bandRow="1">
                <a:tableStyleId>{5940675A-B579-460E-94D1-54222C63F5DA}</a:tableStyleId>
              </a:tblPr>
              <a:tblGrid>
                <a:gridCol w="982258"/>
                <a:gridCol w="990600"/>
                <a:gridCol w="1306286"/>
              </a:tblGrid>
              <a:tr h="337092">
                <a:tc>
                  <a:txBody>
                    <a:bodyPr/>
                    <a:lstStyle/>
                    <a:p>
                      <a:endParaRPr kumimoji="1" lang="ja-JP" altLang="en-US" sz="1600" dirty="0">
                        <a:latin typeface="Century" panose="02040604050505020304" pitchFamily="18" charset="0"/>
                      </a:endParaRPr>
                    </a:p>
                  </a:txBody>
                  <a:tcPr anchor="ctr"/>
                </a:tc>
                <a:tc>
                  <a:txBody>
                    <a:bodyPr/>
                    <a:lstStyle/>
                    <a:p>
                      <a:pPr algn="ctr">
                        <a:lnSpc>
                          <a:spcPct val="80000"/>
                        </a:lnSpc>
                      </a:pPr>
                      <a:r>
                        <a:rPr kumimoji="1" lang="en-US" altLang="ja-JP" sz="1600" dirty="0" smtClean="0">
                          <a:latin typeface="Century" panose="02040604050505020304" pitchFamily="18" charset="0"/>
                        </a:rPr>
                        <a:t>Deferral</a:t>
                      </a:r>
                    </a:p>
                    <a:p>
                      <a:pPr algn="ctr">
                        <a:lnSpc>
                          <a:spcPct val="80000"/>
                        </a:lnSpc>
                      </a:pPr>
                      <a:r>
                        <a:rPr kumimoji="1" lang="en-US" altLang="ja-JP" sz="1600" dirty="0" smtClean="0">
                          <a:latin typeface="Century" panose="02040604050505020304" pitchFamily="18" charset="0"/>
                        </a:rPr>
                        <a:t>ratio</a:t>
                      </a:r>
                      <a:endParaRPr kumimoji="1" lang="ja-JP" altLang="en-US" sz="1600" dirty="0">
                        <a:latin typeface="Century" panose="02040604050505020304" pitchFamily="18" charset="0"/>
                      </a:endParaRPr>
                    </a:p>
                  </a:txBody>
                  <a:tcPr anchor="ctr"/>
                </a:tc>
                <a:tc>
                  <a:txBody>
                    <a:bodyPr/>
                    <a:lstStyle/>
                    <a:p>
                      <a:pPr algn="ctr">
                        <a:lnSpc>
                          <a:spcPct val="80000"/>
                        </a:lnSpc>
                      </a:pPr>
                      <a:r>
                        <a:rPr kumimoji="1" lang="en-US" altLang="ja-JP" sz="1600" dirty="0" smtClean="0">
                          <a:latin typeface="Century" panose="02040604050505020304" pitchFamily="18" charset="0"/>
                        </a:rPr>
                        <a:t>Increment</a:t>
                      </a:r>
                    </a:p>
                    <a:p>
                      <a:pPr algn="ctr">
                        <a:lnSpc>
                          <a:spcPct val="80000"/>
                        </a:lnSpc>
                      </a:pPr>
                      <a:r>
                        <a:rPr kumimoji="1" lang="en-US" altLang="ja-JP" sz="1600" dirty="0" smtClean="0">
                          <a:latin typeface="Century" panose="02040604050505020304" pitchFamily="18" charset="0"/>
                        </a:rPr>
                        <a:t>rate/month</a:t>
                      </a:r>
                      <a:endParaRPr kumimoji="1" lang="ja-JP" altLang="en-US" sz="1600" dirty="0">
                        <a:latin typeface="Century" panose="02040604050505020304" pitchFamily="18" charset="0"/>
                      </a:endParaRPr>
                    </a:p>
                  </a:txBody>
                  <a:tcPr anchor="ctr"/>
                </a:tc>
              </a:tr>
              <a:tr h="273928">
                <a:tc>
                  <a:txBody>
                    <a:bodyPr/>
                    <a:lstStyle/>
                    <a:p>
                      <a:pPr algn="ctr"/>
                      <a:r>
                        <a:rPr kumimoji="1" lang="en-US" altLang="ja-JP" sz="1600" dirty="0" smtClean="0">
                          <a:latin typeface="Century" panose="02040604050505020304" pitchFamily="18" charset="0"/>
                        </a:rPr>
                        <a:t>Case B1</a:t>
                      </a:r>
                      <a:endParaRPr kumimoji="1" lang="ja-JP" altLang="en-US" sz="1600" dirty="0">
                        <a:latin typeface="Century" panose="02040604050505020304" pitchFamily="18" charset="0"/>
                      </a:endParaRPr>
                    </a:p>
                  </a:txBody>
                  <a:tcPr anchor="ctr"/>
                </a:tc>
                <a:tc rowSpan="5">
                  <a:txBody>
                    <a:bodyPr/>
                    <a:lstStyle/>
                    <a:p>
                      <a:pPr algn="ctr"/>
                      <a:r>
                        <a:rPr kumimoji="1" lang="en-US" altLang="ja-JP" sz="1600" dirty="0" smtClean="0">
                          <a:latin typeface="Century" panose="02040604050505020304" pitchFamily="18" charset="0"/>
                        </a:rPr>
                        <a:t>Case A3</a:t>
                      </a:r>
                      <a:endParaRPr kumimoji="1" lang="ja-JP" altLang="en-US" sz="1600" dirty="0">
                        <a:latin typeface="Century" panose="02040604050505020304" pitchFamily="18" charset="0"/>
                      </a:endParaRPr>
                    </a:p>
                  </a:txBody>
                  <a:tcPr anchor="ctr"/>
                </a:tc>
                <a:tc>
                  <a:txBody>
                    <a:bodyPr/>
                    <a:lstStyle/>
                    <a:p>
                      <a:r>
                        <a:rPr kumimoji="1" lang="en-US" altLang="ja-JP" sz="1600" dirty="0" smtClean="0">
                          <a:latin typeface="Century" panose="02040604050505020304" pitchFamily="18" charset="0"/>
                        </a:rPr>
                        <a:t>  0.70%(*1)</a:t>
                      </a:r>
                      <a:endParaRPr kumimoji="1" lang="ja-JP" altLang="en-US" sz="1600" dirty="0">
                        <a:latin typeface="Century" panose="02040604050505020304" pitchFamily="18" charset="0"/>
                      </a:endParaRPr>
                    </a:p>
                  </a:txBody>
                  <a:tcPr anchor="ctr"/>
                </a:tc>
              </a:tr>
              <a:tr h="2571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entury" panose="02040604050505020304" pitchFamily="18" charset="0"/>
                        </a:rPr>
                        <a:t>Case B2</a:t>
                      </a:r>
                      <a:endParaRPr kumimoji="1" lang="ja-JP" altLang="en-US" sz="1600" dirty="0" smtClean="0">
                        <a:latin typeface="Century" panose="02040604050505020304" pitchFamily="18" charset="0"/>
                      </a:endParaRPr>
                    </a:p>
                  </a:txBody>
                  <a:tcPr anchor="ctr"/>
                </a:tc>
                <a:tc vMerge="1">
                  <a:txBody>
                    <a:bodyPr/>
                    <a:lstStyle/>
                    <a:p>
                      <a:endParaRPr kumimoji="1" lang="ja-JP" altLang="en-US"/>
                    </a:p>
                  </a:txBody>
                  <a:tcPr/>
                </a:tc>
                <a:tc>
                  <a:txBody>
                    <a:bodyPr/>
                    <a:lstStyle/>
                    <a:p>
                      <a:r>
                        <a:rPr kumimoji="1" lang="en-US" altLang="ja-JP" sz="1600" dirty="0" smtClean="0">
                          <a:latin typeface="Century" panose="02040604050505020304" pitchFamily="18" charset="0"/>
                        </a:rPr>
                        <a:t>  0.68%</a:t>
                      </a:r>
                      <a:endParaRPr kumimoji="1" lang="ja-JP" altLang="en-US" sz="1600" dirty="0">
                        <a:latin typeface="Century" panose="02040604050505020304" pitchFamily="18" charset="0"/>
                      </a:endParaRPr>
                    </a:p>
                  </a:txBody>
                  <a:tcPr anchor="ctr"/>
                </a:tc>
              </a:tr>
              <a:tr h="168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entury" panose="02040604050505020304" pitchFamily="18" charset="0"/>
                        </a:rPr>
                        <a:t>Case B3</a:t>
                      </a:r>
                      <a:endParaRPr kumimoji="1" lang="ja-JP" altLang="en-US" sz="1600" dirty="0" smtClean="0">
                        <a:latin typeface="Century" panose="02040604050505020304" pitchFamily="18" charset="0"/>
                      </a:endParaRPr>
                    </a:p>
                  </a:txBody>
                  <a:tcPr anchor="ct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entury" panose="02040604050505020304" pitchFamily="18" charset="0"/>
                        </a:rPr>
                        <a:t>  0.66%</a:t>
                      </a:r>
                      <a:endParaRPr kumimoji="1" lang="ja-JP" altLang="en-US" sz="1600" dirty="0">
                        <a:latin typeface="Century" panose="02040604050505020304" pitchFamily="18" charset="0"/>
                      </a:endParaRPr>
                    </a:p>
                  </a:txBody>
                  <a:tcPr anchor="ctr"/>
                </a:tc>
              </a:tr>
              <a:tr h="223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entury" panose="02040604050505020304" pitchFamily="18" charset="0"/>
                        </a:rPr>
                        <a:t>Case B4</a:t>
                      </a:r>
                      <a:endParaRPr kumimoji="1" lang="ja-JP" altLang="en-US" sz="1600" dirty="0" smtClean="0">
                        <a:latin typeface="Century" panose="02040604050505020304" pitchFamily="18" charset="0"/>
                      </a:endParaRPr>
                    </a:p>
                  </a:txBody>
                  <a:tcPr anchor="ct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entury" panose="02040604050505020304" pitchFamily="18" charset="0"/>
                        </a:rPr>
                        <a:t>  0.64%</a:t>
                      </a:r>
                      <a:endParaRPr kumimoji="1" lang="ja-JP" altLang="en-US" sz="1600" dirty="0">
                        <a:latin typeface="Century" panose="02040604050505020304" pitchFamily="18" charset="0"/>
                      </a:endParaRPr>
                    </a:p>
                  </a:txBody>
                  <a:tcPr anchor="ctr"/>
                </a:tc>
              </a:tr>
              <a:tr h="206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entury" panose="02040604050505020304" pitchFamily="18" charset="0"/>
                        </a:rPr>
                        <a:t>Case B5</a:t>
                      </a:r>
                      <a:endParaRPr kumimoji="1" lang="ja-JP" altLang="en-US" sz="1600" dirty="0" smtClean="0">
                        <a:latin typeface="Century" panose="02040604050505020304" pitchFamily="18" charset="0"/>
                      </a:endParaRPr>
                    </a:p>
                  </a:txBody>
                  <a:tcPr anchor="ctr"/>
                </a:tc>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Century" panose="02040604050505020304" pitchFamily="18" charset="0"/>
                        </a:rPr>
                        <a:t>  0.62%</a:t>
                      </a:r>
                      <a:endParaRPr kumimoji="1" lang="ja-JP" altLang="en-US" sz="1600" dirty="0">
                        <a:latin typeface="Century" panose="02040604050505020304" pitchFamily="18" charset="0"/>
                      </a:endParaRPr>
                    </a:p>
                  </a:txBody>
                  <a:tcPr anchor="ctr"/>
                </a:tc>
              </a:tr>
            </a:tbl>
          </a:graphicData>
        </a:graphic>
      </p:graphicFrame>
      <p:sp>
        <p:nvSpPr>
          <p:cNvPr id="5" name="テキスト ボックス 4"/>
          <p:cNvSpPr txBox="1"/>
          <p:nvPr/>
        </p:nvSpPr>
        <p:spPr>
          <a:xfrm>
            <a:off x="335430" y="6551057"/>
            <a:ext cx="1826603" cy="369332"/>
          </a:xfrm>
          <a:prstGeom prst="rect">
            <a:avLst/>
          </a:prstGeom>
          <a:noFill/>
        </p:spPr>
        <p:txBody>
          <a:bodyPr wrap="square" rtlCol="0">
            <a:spAutoFit/>
          </a:bodyPr>
          <a:lstStyle/>
          <a:p>
            <a:r>
              <a:rPr kumimoji="1" lang="en-US" altLang="ja-JP" dirty="0" smtClean="0"/>
              <a:t>(*1) current rate</a:t>
            </a:r>
            <a:endParaRPr kumimoji="1" lang="ja-JP" altLang="en-US" dirty="0" smtClean="0"/>
          </a:p>
        </p:txBody>
      </p:sp>
      <p:sp>
        <p:nvSpPr>
          <p:cNvPr id="6" name="スライド番号プレースホルダ 3"/>
          <p:cNvSpPr txBox="1">
            <a:spLocks/>
          </p:cNvSpPr>
          <p:nvPr/>
        </p:nvSpPr>
        <p:spPr>
          <a:xfrm>
            <a:off x="9202776" y="6448260"/>
            <a:ext cx="662523" cy="365125"/>
          </a:xfrm>
          <a:prstGeom prst="rect">
            <a:avLst/>
          </a:prstGeom>
        </p:spPr>
        <p:txBody>
          <a:bodyPr vert="horz" lIns="91440" tIns="45720" rIns="91440" bIns="45720" rtlCol="0" anchor="ctr"/>
          <a:lstStyle>
            <a:defPPr>
              <a:defRPr lang="ja-JP"/>
            </a:defPPr>
            <a:lvl1pPr marL="0" algn="ctr" defTabSz="914400" rtl="0" eaLnBrk="1" fontAlgn="auto" latinLnBrk="0" hangingPunct="1">
              <a:spcBef>
                <a:spcPts val="0"/>
              </a:spcBef>
              <a:spcAft>
                <a:spcPts val="0"/>
              </a:spcAft>
              <a:defRPr kumimoji="1" sz="2000" b="1" kern="1200">
                <a:solidFill>
                  <a:schemeClr val="accent1">
                    <a:lumMod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C5124B8B-79E1-4471-94E3-C963B45630E5}" type="slidenum">
              <a:rPr lang="ja-JP" altLang="en-US" smtClean="0">
                <a:solidFill>
                  <a:srgbClr val="4F81BD">
                    <a:lumMod val="75000"/>
                  </a:srgbClr>
                </a:solidFill>
              </a:rPr>
              <a:pPr>
                <a:defRPr/>
              </a:pPr>
              <a:t>25</a:t>
            </a:fld>
            <a:endParaRPr lang="ja-JP" altLang="en-US" dirty="0">
              <a:solidFill>
                <a:srgbClr val="4F81BD">
                  <a:lumMod val="75000"/>
                </a:srgbClr>
              </a:solidFill>
            </a:endParaRP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34036" y="94193"/>
            <a:ext cx="243682" cy="243682"/>
          </a:xfrm>
          <a:prstGeom prst="rect">
            <a:avLst/>
          </a:prstGeom>
        </p:spPr>
      </p:pic>
    </p:spTree>
    <p:extLst>
      <p:ext uri="{BB962C8B-B14F-4D97-AF65-F5344CB8AC3E}">
        <p14:creationId xmlns:p14="http://schemas.microsoft.com/office/powerpoint/2010/main" val="394152720"/>
      </p:ext>
    </p:extLst>
  </p:cSld>
  <p:clrMapOvr>
    <a:masterClrMapping/>
  </p:clrMapOvr>
  <mc:AlternateContent xmlns:mc="http://schemas.openxmlformats.org/markup-compatibility/2006" xmlns:p14="http://schemas.microsoft.com/office/powerpoint/2010/main">
    <mc:Choice Requires="p14">
      <p:transition spd="slow" p14:dur="2000" advTm="41000"/>
    </mc:Choice>
    <mc:Fallback xmlns="">
      <p:transition spd="slow" advTm="4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194471" y="21382"/>
            <a:ext cx="4134459" cy="511175"/>
          </a:xfrm>
        </p:spPr>
        <p:txBody>
          <a:bodyPr>
            <a:noAutofit/>
          </a:bodyPr>
          <a:lstStyle/>
          <a:p>
            <a:pPr eaLnBrk="1" hangingPunct="1"/>
            <a:r>
              <a:rPr lang="en-US" altLang="ja-JP" sz="3200" dirty="0" smtClean="0"/>
              <a:t>6. Conclusion</a:t>
            </a:r>
            <a:endParaRPr lang="ja-JP" altLang="en-US" sz="3200" dirty="0" smtClean="0"/>
          </a:p>
        </p:txBody>
      </p:sp>
      <p:sp>
        <p:nvSpPr>
          <p:cNvPr id="12" name="コンテンツ プレースホルダ 2"/>
          <p:cNvSpPr>
            <a:spLocks noGrp="1"/>
          </p:cNvSpPr>
          <p:nvPr>
            <p:ph idx="1"/>
          </p:nvPr>
        </p:nvSpPr>
        <p:spPr>
          <a:xfrm>
            <a:off x="295455" y="887554"/>
            <a:ext cx="9127014" cy="5760640"/>
          </a:xfrm>
        </p:spPr>
        <p:txBody>
          <a:bodyPr>
            <a:noAutofit/>
          </a:bodyPr>
          <a:lstStyle/>
          <a:p>
            <a:pPr algn="just">
              <a:spcBef>
                <a:spcPts val="600"/>
              </a:spcBef>
              <a:buClr>
                <a:srgbClr val="FF0000"/>
              </a:buClr>
              <a:buFont typeface="Wingdings" panose="05000000000000000000" pitchFamily="2" charset="2"/>
              <a:buChar char="ü"/>
            </a:pPr>
            <a:r>
              <a:rPr lang="en-US" altLang="ja-JP" sz="2400" dirty="0" smtClean="0"/>
              <a:t>We </a:t>
            </a:r>
            <a:r>
              <a:rPr lang="en-US" altLang="ja-JP" sz="2400" dirty="0"/>
              <a:t>show quantitatively that it is effective to use a public pension deferral option after receiving a private </a:t>
            </a:r>
            <a:r>
              <a:rPr lang="en-US" altLang="ja-JP" sz="2400" dirty="0" smtClean="0"/>
              <a:t>term annuity, </a:t>
            </a:r>
            <a:r>
              <a:rPr lang="en-US" altLang="ja-JP" sz="2400" dirty="0"/>
              <a:t>instead of receiving a private life annuity together with a public pension.  </a:t>
            </a:r>
            <a:endParaRPr lang="en-US" altLang="ja-JP" sz="2400" dirty="0" smtClean="0"/>
          </a:p>
          <a:p>
            <a:pPr algn="just">
              <a:spcBef>
                <a:spcPts val="600"/>
              </a:spcBef>
              <a:buClr>
                <a:srgbClr val="FF0000"/>
              </a:buClr>
              <a:buFont typeface="Wingdings" panose="05000000000000000000" pitchFamily="2" charset="2"/>
              <a:buChar char="ü"/>
            </a:pPr>
            <a:r>
              <a:rPr lang="en-US" altLang="ja-JP" sz="2400" dirty="0" smtClean="0"/>
              <a:t>We </a:t>
            </a:r>
            <a:r>
              <a:rPr lang="en-US" altLang="ja-JP" sz="2400" dirty="0"/>
              <a:t>find the deferral option is effective for managing longevity risk</a:t>
            </a:r>
            <a:r>
              <a:rPr lang="en-US" altLang="ja-JP" sz="2400" dirty="0" smtClean="0"/>
              <a:t>.</a:t>
            </a:r>
          </a:p>
          <a:p>
            <a:pPr algn="just">
              <a:spcBef>
                <a:spcPts val="600"/>
              </a:spcBef>
              <a:buClr>
                <a:srgbClr val="FF0000"/>
              </a:buClr>
              <a:buFont typeface="Wingdings" panose="05000000000000000000" pitchFamily="2" charset="2"/>
              <a:buChar char="ü"/>
            </a:pPr>
            <a:r>
              <a:rPr lang="en-US" altLang="ja-JP" sz="2400" dirty="0" smtClean="0">
                <a:latin typeface="ＭＳ Ｐゴシック" pitchFamily="50" charset="-128"/>
              </a:rPr>
              <a:t>The </a:t>
            </a:r>
            <a:r>
              <a:rPr lang="en-US" altLang="ja-JP" sz="2400" dirty="0">
                <a:latin typeface="ＭＳ Ｐゴシック" pitchFamily="50" charset="-128"/>
              </a:rPr>
              <a:t>public pension finance becomes worse if the number of deferred recipients increases at the current increment rate</a:t>
            </a:r>
            <a:r>
              <a:rPr lang="en-US" altLang="ja-JP" sz="2400" dirty="0" smtClean="0">
                <a:latin typeface="ＭＳ Ｐゴシック" pitchFamily="50" charset="-128"/>
              </a:rPr>
              <a:t>.</a:t>
            </a:r>
          </a:p>
          <a:p>
            <a:pPr algn="just">
              <a:spcBef>
                <a:spcPts val="600"/>
              </a:spcBef>
              <a:buClr>
                <a:srgbClr val="FF0000"/>
              </a:buClr>
              <a:buFont typeface="Wingdings" panose="05000000000000000000" pitchFamily="2" charset="2"/>
              <a:buChar char="ü"/>
            </a:pPr>
            <a:r>
              <a:rPr lang="en-US" altLang="ja-JP" sz="2400" dirty="0" smtClean="0">
                <a:latin typeface="ＭＳ Ｐゴシック" pitchFamily="50" charset="-128"/>
              </a:rPr>
              <a:t>It is expected the </a:t>
            </a:r>
            <a:r>
              <a:rPr lang="en-US" altLang="ja-JP" sz="2400" dirty="0">
                <a:latin typeface="ＭＳ Ｐゴシック" pitchFamily="50" charset="-128"/>
              </a:rPr>
              <a:t>win-win relationship </a:t>
            </a:r>
            <a:r>
              <a:rPr lang="en-US" altLang="ja-JP" sz="2400" dirty="0" smtClean="0">
                <a:latin typeface="ＭＳ Ｐゴシック" pitchFamily="50" charset="-128"/>
              </a:rPr>
              <a:t>is built between </a:t>
            </a:r>
            <a:r>
              <a:rPr lang="en-US" altLang="ja-JP" sz="2400" dirty="0">
                <a:latin typeface="ＭＳ Ｐゴシック" pitchFamily="50" charset="-128"/>
              </a:rPr>
              <a:t>the retired household and public pension </a:t>
            </a:r>
            <a:r>
              <a:rPr lang="en-US" altLang="ja-JP" sz="2400" dirty="0" smtClean="0">
                <a:latin typeface="ＭＳ Ｐゴシック" pitchFamily="50" charset="-128"/>
              </a:rPr>
              <a:t>finance by setting appropriate </a:t>
            </a:r>
            <a:r>
              <a:rPr lang="en-US" altLang="ja-JP" sz="2400" dirty="0">
                <a:latin typeface="ＭＳ Ｐゴシック" pitchFamily="50" charset="-128"/>
              </a:rPr>
              <a:t>increment </a:t>
            </a:r>
            <a:r>
              <a:rPr lang="en-US" altLang="ja-JP" sz="2400" dirty="0" smtClean="0">
                <a:latin typeface="ＭＳ Ｐゴシック" pitchFamily="50" charset="-128"/>
              </a:rPr>
              <a:t>rate.</a:t>
            </a:r>
          </a:p>
          <a:p>
            <a:pPr algn="just">
              <a:spcBef>
                <a:spcPts val="600"/>
              </a:spcBef>
              <a:buClr>
                <a:srgbClr val="FF0000"/>
              </a:buClr>
              <a:buFont typeface="Wingdings" panose="05000000000000000000" pitchFamily="2" charset="2"/>
              <a:buChar char="ü"/>
            </a:pPr>
            <a:r>
              <a:rPr lang="en-US" altLang="ja-JP" sz="2400" dirty="0">
                <a:latin typeface="ＭＳ Ｐゴシック" pitchFamily="50" charset="-128"/>
              </a:rPr>
              <a:t>Future research </a:t>
            </a:r>
            <a:endParaRPr lang="en-US" altLang="ja-JP" sz="2400" dirty="0" smtClean="0">
              <a:latin typeface="ＭＳ Ｐゴシック" pitchFamily="50" charset="-128"/>
            </a:endParaRPr>
          </a:p>
          <a:p>
            <a:pPr lvl="1" algn="just">
              <a:spcBef>
                <a:spcPts val="600"/>
              </a:spcBef>
              <a:buClr>
                <a:srgbClr val="FF0000"/>
              </a:buClr>
              <a:buFont typeface="Wingdings" panose="05000000000000000000" pitchFamily="2" charset="2"/>
              <a:buChar char="ü"/>
            </a:pPr>
            <a:r>
              <a:rPr lang="en-US" altLang="ja-JP" sz="2400" dirty="0" smtClean="0">
                <a:latin typeface="ＭＳ Ｐゴシック" pitchFamily="50" charset="-128"/>
              </a:rPr>
              <a:t>It </a:t>
            </a:r>
            <a:r>
              <a:rPr lang="en-US" altLang="ja-JP" sz="2400" dirty="0">
                <a:latin typeface="ＭＳ Ｐゴシック" pitchFamily="50" charset="-128"/>
              </a:rPr>
              <a:t>is necessary to conduct the analysis in a more realistic framework in order to design </a:t>
            </a:r>
            <a:r>
              <a:rPr lang="en-US" altLang="ja-JP" sz="2400" dirty="0" smtClean="0">
                <a:latin typeface="ＭＳ Ｐゴシック" pitchFamily="50" charset="-128"/>
              </a:rPr>
              <a:t>the public </a:t>
            </a:r>
            <a:r>
              <a:rPr lang="en-US" altLang="ja-JP" sz="2400" dirty="0">
                <a:latin typeface="ＭＳ Ｐゴシック" pitchFamily="50" charset="-128"/>
              </a:rPr>
              <a:t>pension </a:t>
            </a:r>
            <a:r>
              <a:rPr lang="en-US" altLang="ja-JP" sz="2400" dirty="0" smtClean="0">
                <a:latin typeface="ＭＳ Ｐゴシック" pitchFamily="50" charset="-128"/>
              </a:rPr>
              <a:t>system.</a:t>
            </a:r>
          </a:p>
          <a:p>
            <a:pPr lvl="1" algn="just">
              <a:spcBef>
                <a:spcPts val="600"/>
              </a:spcBef>
              <a:buClr>
                <a:srgbClr val="FF0000"/>
              </a:buClr>
              <a:buFont typeface="Wingdings" panose="05000000000000000000" pitchFamily="2" charset="2"/>
              <a:buChar char="ü"/>
            </a:pPr>
            <a:r>
              <a:rPr lang="en-US" altLang="ja-JP" sz="2400" dirty="0">
                <a:latin typeface="ＭＳ Ｐゴシック" pitchFamily="50" charset="-128"/>
              </a:rPr>
              <a:t>We also need to formulate the optimization model of obtaining the optimal asset </a:t>
            </a:r>
            <a:r>
              <a:rPr lang="en-US" altLang="ja-JP" sz="2400" dirty="0" smtClean="0">
                <a:latin typeface="ＭＳ Ｐゴシック" pitchFamily="50" charset="-128"/>
              </a:rPr>
              <a:t>allocation.</a:t>
            </a:r>
            <a:endParaRPr lang="en-US" altLang="ja-JP" sz="2400" dirty="0">
              <a:latin typeface="ＭＳ Ｐゴシック" pitchFamily="50" charset="-128"/>
            </a:endParaRPr>
          </a:p>
        </p:txBody>
      </p:sp>
      <p:sp>
        <p:nvSpPr>
          <p:cNvPr id="5" name="スライド番号プレースホルダ 3"/>
          <p:cNvSpPr>
            <a:spLocks noGrp="1"/>
          </p:cNvSpPr>
          <p:nvPr>
            <p:ph type="sldNum" sz="quarter" idx="10"/>
          </p:nvPr>
        </p:nvSpPr>
        <p:spPr>
          <a:xfrm>
            <a:off x="9202776" y="6448254"/>
            <a:ext cx="662523" cy="365125"/>
          </a:xfrm>
        </p:spPr>
        <p:txBody>
          <a:bodyPr/>
          <a:lstStyle/>
          <a:p>
            <a:pPr>
              <a:defRPr/>
            </a:pPr>
            <a:fld id="{C5124B8B-79E1-4471-94E3-C963B45630E5}" type="slidenum">
              <a:rPr lang="ja-JP" altLang="en-US">
                <a:solidFill>
                  <a:srgbClr val="4F81BD">
                    <a:lumMod val="75000"/>
                  </a:srgbClr>
                </a:solidFill>
              </a:rPr>
              <a:pPr>
                <a:defRPr/>
              </a:pPr>
              <a:t>26</a:t>
            </a:fld>
            <a:endParaRPr lang="ja-JP" altLang="en-US" dirty="0">
              <a:solidFill>
                <a:srgbClr val="4F81BD">
                  <a:lumMod val="75000"/>
                </a:srgbClr>
              </a:solidFill>
            </a:endParaRP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62318" y="1"/>
            <a:ext cx="243682" cy="243682"/>
          </a:xfrm>
          <a:prstGeom prst="rect">
            <a:avLst/>
          </a:prstGeom>
        </p:spPr>
      </p:pic>
    </p:spTree>
    <p:extLst>
      <p:ext uri="{BB962C8B-B14F-4D97-AF65-F5344CB8AC3E}">
        <p14:creationId xmlns:p14="http://schemas.microsoft.com/office/powerpoint/2010/main" val="3717184764"/>
      </p:ext>
    </p:extLst>
  </p:cSld>
  <p:clrMapOvr>
    <a:masterClrMapping/>
  </p:clrMapOvr>
  <mc:AlternateContent xmlns:mc="http://schemas.openxmlformats.org/markup-compatibility/2006">
    <mc:Choice xmlns:p14="http://schemas.microsoft.com/office/powerpoint/2010/main" Requires="p14">
      <p:transition spd="slow" p14:dur="2000" advTm="62000"/>
    </mc:Choice>
    <mc:Fallback>
      <p:transition spd="slow" advTm="6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8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3200" dirty="0"/>
              <a:t>Reference</a:t>
            </a:r>
            <a:endParaRPr lang="ja-JP" altLang="en-US" sz="32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27</a:t>
            </a:fld>
            <a:endParaRPr lang="ja-JP" altLang="en-US" dirty="0">
              <a:solidFill>
                <a:srgbClr val="4F81BD">
                  <a:lumMod val="75000"/>
                </a:srgbClr>
              </a:solidFill>
            </a:endParaRPr>
          </a:p>
        </p:txBody>
      </p:sp>
      <p:sp>
        <p:nvSpPr>
          <p:cNvPr id="4" name="コンテンツ プレースホルダ 2"/>
          <p:cNvSpPr>
            <a:spLocks noGrp="1"/>
          </p:cNvSpPr>
          <p:nvPr>
            <p:ph idx="1"/>
          </p:nvPr>
        </p:nvSpPr>
        <p:spPr>
          <a:xfrm>
            <a:off x="350488" y="973668"/>
            <a:ext cx="9149111" cy="5503332"/>
          </a:xfrm>
        </p:spPr>
        <p:txBody>
          <a:bodyPr>
            <a:noAutofit/>
          </a:bodyPr>
          <a:lstStyle/>
          <a:p>
            <a:pPr algn="just">
              <a:spcBef>
                <a:spcPts val="0"/>
              </a:spcBef>
              <a:buClr>
                <a:srgbClr val="FF0000"/>
              </a:buClr>
              <a:buFont typeface="Wingdings" panose="05000000000000000000" pitchFamily="2" charset="2"/>
              <a:buChar char="ü"/>
            </a:pPr>
            <a:r>
              <a:rPr lang="en-US" altLang="ja-JP" sz="1600" dirty="0"/>
              <a:t>Diebold, F. X. and C. Li(2006). Forecasting the term structure of government bond yields, Journal of econometrics, 130(2), 337-364.</a:t>
            </a:r>
          </a:p>
          <a:p>
            <a:pPr algn="just">
              <a:spcBef>
                <a:spcPts val="0"/>
              </a:spcBef>
              <a:buClr>
                <a:srgbClr val="FF0000"/>
              </a:buClr>
              <a:buFont typeface="Wingdings" panose="05000000000000000000" pitchFamily="2" charset="2"/>
              <a:buChar char="ü"/>
            </a:pPr>
            <a:r>
              <a:rPr lang="en-US" altLang="ja-JP" sz="1600" dirty="0"/>
              <a:t>Farrar, S., J. </a:t>
            </a:r>
            <a:r>
              <a:rPr lang="en-US" altLang="ja-JP" sz="1600" dirty="0" err="1"/>
              <a:t>Moizer</a:t>
            </a:r>
            <a:r>
              <a:rPr lang="en-US" altLang="ja-JP" sz="1600" dirty="0"/>
              <a:t>, and M. Hyde(2012). The value of incentives to defer the UK state pension, Pensions: An International Journal, 17(1), 46-62.</a:t>
            </a:r>
          </a:p>
          <a:p>
            <a:pPr algn="just">
              <a:spcBef>
                <a:spcPts val="0"/>
              </a:spcBef>
              <a:buClr>
                <a:srgbClr val="FF0000"/>
              </a:buClr>
              <a:buFont typeface="Wingdings" panose="05000000000000000000" pitchFamily="2" charset="2"/>
              <a:buChar char="ü"/>
            </a:pPr>
            <a:r>
              <a:rPr lang="en-US" altLang="ja-JP" sz="1600" dirty="0" err="1" smtClean="0"/>
              <a:t>Genest-Gregoire</a:t>
            </a:r>
            <a:r>
              <a:rPr lang="en-US" altLang="ja-JP" sz="1600" dirty="0"/>
              <a:t>, A., L. Godbout, R. Beaudry, and B. </a:t>
            </a:r>
            <a:r>
              <a:rPr lang="en-US" altLang="ja-JP" sz="1600" dirty="0" err="1"/>
              <a:t>Morency</a:t>
            </a:r>
            <a:r>
              <a:rPr lang="en-US" altLang="ja-JP" sz="1600" dirty="0"/>
              <a:t>(2018). Deferring receipt of public pension benefits: A tool for flexibility, CD Howe Institute, 278. </a:t>
            </a:r>
          </a:p>
          <a:p>
            <a:pPr algn="just">
              <a:spcBef>
                <a:spcPts val="0"/>
              </a:spcBef>
              <a:buClr>
                <a:srgbClr val="FF0000"/>
              </a:buClr>
              <a:buFont typeface="Wingdings" panose="05000000000000000000" pitchFamily="2" charset="2"/>
              <a:buChar char="ü"/>
            </a:pPr>
            <a:r>
              <a:rPr lang="en-US" altLang="ja-JP" sz="1600" dirty="0" err="1" smtClean="0"/>
              <a:t>Hibiki</a:t>
            </a:r>
            <a:r>
              <a:rPr lang="en-US" altLang="ja-JP" sz="1600" dirty="0"/>
              <a:t>, N. and W. </a:t>
            </a:r>
            <a:r>
              <a:rPr lang="en-US" altLang="ja-JP" sz="1600" dirty="0" err="1"/>
              <a:t>Oya</a:t>
            </a:r>
            <a:r>
              <a:rPr lang="en-US" altLang="ja-JP" sz="1600" dirty="0"/>
              <a:t>(2015), Multi-period Optimization Model for Retirement Planning</a:t>
            </a:r>
            <a:r>
              <a:rPr lang="en-US" altLang="ja-JP" sz="1600"/>
              <a:t>, </a:t>
            </a:r>
            <a:r>
              <a:rPr lang="en-US" altLang="ja-JP" sz="1600" smtClean="0"/>
              <a:t>World </a:t>
            </a:r>
            <a:r>
              <a:rPr lang="en-US" altLang="ja-JP" sz="1600" dirty="0"/>
              <a:t>Risk and Insurance Economics </a:t>
            </a:r>
            <a:r>
              <a:rPr lang="en-US" altLang="ja-JP" sz="1600"/>
              <a:t>Congress </a:t>
            </a:r>
            <a:r>
              <a:rPr lang="en-US" altLang="ja-JP" sz="1600" smtClean="0"/>
              <a:t>2015, </a:t>
            </a:r>
            <a:r>
              <a:rPr lang="en-US" altLang="ja-JP" sz="1600" dirty="0"/>
              <a:t>Munich.</a:t>
            </a:r>
          </a:p>
          <a:p>
            <a:pPr algn="just">
              <a:spcBef>
                <a:spcPts val="0"/>
              </a:spcBef>
              <a:buClr>
                <a:srgbClr val="FF0000"/>
              </a:buClr>
              <a:buFont typeface="Wingdings" panose="05000000000000000000" pitchFamily="2" charset="2"/>
              <a:buChar char="ü"/>
            </a:pPr>
            <a:r>
              <a:rPr lang="en-US" altLang="ja-JP" sz="1600" dirty="0" err="1" smtClean="0"/>
              <a:t>Horneff</a:t>
            </a:r>
            <a:r>
              <a:rPr lang="en-US" altLang="ja-JP" sz="1600" dirty="0" smtClean="0"/>
              <a:t>, W., R. Maurer, and R. </a:t>
            </a:r>
            <a:r>
              <a:rPr lang="en-US" altLang="ja-JP" sz="1600" dirty="0" err="1" smtClean="0"/>
              <a:t>Rogalla</a:t>
            </a:r>
            <a:r>
              <a:rPr lang="en-US" altLang="ja-JP" sz="1600" dirty="0" smtClean="0"/>
              <a:t>(2010), Dynamic portfolio choice with deferred annuities, {\it Journal of Banking Finance, 34(11), 2652-2664.</a:t>
            </a:r>
          </a:p>
          <a:p>
            <a:pPr algn="just">
              <a:spcBef>
                <a:spcPts val="0"/>
              </a:spcBef>
              <a:buClr>
                <a:srgbClr val="FF0000"/>
              </a:buClr>
              <a:buFont typeface="Wingdings" panose="05000000000000000000" pitchFamily="2" charset="2"/>
              <a:buChar char="ü"/>
            </a:pPr>
            <a:r>
              <a:rPr lang="en-US" altLang="ja-JP" sz="1600" dirty="0" err="1" smtClean="0"/>
              <a:t>Kenjoh</a:t>
            </a:r>
            <a:r>
              <a:rPr lang="en-US" altLang="ja-JP" sz="1600" dirty="0"/>
              <a:t>, Y., K. Abe, K. Hara, S. Tamaki, Y. </a:t>
            </a:r>
            <a:r>
              <a:rPr lang="en-US" altLang="ja-JP" sz="1600" dirty="0" err="1"/>
              <a:t>Taniuchi</a:t>
            </a:r>
            <a:r>
              <a:rPr lang="en-US" altLang="ja-JP" sz="1600" dirty="0"/>
              <a:t>, and M. Ono (2017), The way of disseminating information about pension, Journal of the pension academy of Japan, 36, 104-128. (in Japanese)</a:t>
            </a:r>
          </a:p>
          <a:p>
            <a:pPr algn="just">
              <a:spcBef>
                <a:spcPts val="0"/>
              </a:spcBef>
              <a:buClr>
                <a:srgbClr val="FF0000"/>
              </a:buClr>
              <a:buFont typeface="Wingdings" panose="05000000000000000000" pitchFamily="2" charset="2"/>
              <a:buChar char="ü"/>
            </a:pPr>
            <a:r>
              <a:rPr lang="en-US" altLang="ja-JP" sz="1600" dirty="0"/>
              <a:t>Lee, R.D. and L.R. Carter(1992), Modeling and forecasting U.S. mortality, Journal of the American Statistical Association, 87, 659-675.</a:t>
            </a:r>
          </a:p>
          <a:p>
            <a:pPr algn="just">
              <a:spcBef>
                <a:spcPts val="0"/>
              </a:spcBef>
              <a:buClr>
                <a:srgbClr val="FF0000"/>
              </a:buClr>
              <a:buFont typeface="Wingdings" panose="05000000000000000000" pitchFamily="2" charset="2"/>
              <a:buChar char="ü"/>
            </a:pPr>
            <a:r>
              <a:rPr lang="en-US" altLang="ja-JP" sz="1600" dirty="0" smtClean="0"/>
              <a:t>Ministry </a:t>
            </a:r>
            <a:r>
              <a:rPr lang="en-US" altLang="ja-JP" sz="1600" dirty="0"/>
              <a:t>of Health, </a:t>
            </a:r>
            <a:r>
              <a:rPr lang="en-US" altLang="ja-JP" sz="1600" dirty="0" err="1"/>
              <a:t>Labour</a:t>
            </a:r>
            <a:r>
              <a:rPr lang="en-US" altLang="ja-JP" sz="1600" dirty="0"/>
              <a:t> and Welfare(2014), Financial verification result report (2014).  </a:t>
            </a:r>
          </a:p>
          <a:p>
            <a:pPr algn="just">
              <a:spcBef>
                <a:spcPts val="0"/>
              </a:spcBef>
              <a:buClr>
                <a:srgbClr val="FF0000"/>
              </a:buClr>
              <a:buFont typeface="Wingdings" panose="05000000000000000000" pitchFamily="2" charset="2"/>
              <a:buChar char="ü"/>
            </a:pPr>
            <a:r>
              <a:rPr lang="en-US" altLang="ja-JP" sz="1600" dirty="0" err="1" smtClean="0"/>
              <a:t>Moizer</a:t>
            </a:r>
            <a:r>
              <a:rPr lang="en-US" altLang="ja-JP" sz="1600" dirty="0"/>
              <a:t>, J., S. Farrar, and M. Hyde(2018). UK state pension deferral incentives and sustainability, Applied Economics, 50(21), 2356-2368.</a:t>
            </a:r>
          </a:p>
          <a:p>
            <a:pPr algn="just">
              <a:spcBef>
                <a:spcPts val="0"/>
              </a:spcBef>
              <a:buClr>
                <a:srgbClr val="FF0000"/>
              </a:buClr>
              <a:buFont typeface="Wingdings" panose="05000000000000000000" pitchFamily="2" charset="2"/>
              <a:buChar char="ü"/>
            </a:pPr>
            <a:r>
              <a:rPr lang="en-US" altLang="ja-JP" sz="1600" dirty="0" smtClean="0"/>
              <a:t>Nelson</a:t>
            </a:r>
            <a:r>
              <a:rPr lang="en-US" altLang="ja-JP" sz="1600" dirty="0"/>
              <a:t>, C. R. and A. F. Siegel(1987). Parsimonious modeling of yield curves, Journal of business, 473-489.</a:t>
            </a:r>
          </a:p>
          <a:p>
            <a:pPr algn="just">
              <a:spcBef>
                <a:spcPts val="0"/>
              </a:spcBef>
              <a:buClr>
                <a:srgbClr val="FF0000"/>
              </a:buClr>
              <a:buFont typeface="Wingdings" panose="05000000000000000000" pitchFamily="2" charset="2"/>
              <a:buChar char="ü"/>
            </a:pPr>
            <a:r>
              <a:rPr lang="en-US" altLang="ja-JP" sz="1600" dirty="0" smtClean="0"/>
              <a:t>Rose</a:t>
            </a:r>
            <a:r>
              <a:rPr lang="en-US" altLang="ja-JP" sz="1600" dirty="0"/>
              <a:t>, C(2015). The return on investment for delaying social security beyond age 62, Journal of Financial Planning, 28(4), 50-58.</a:t>
            </a:r>
          </a:p>
          <a:p>
            <a:pPr algn="just">
              <a:spcBef>
                <a:spcPts val="0"/>
              </a:spcBef>
              <a:buClr>
                <a:srgbClr val="FF0000"/>
              </a:buClr>
              <a:buFont typeface="Wingdings" panose="05000000000000000000" pitchFamily="2" charset="2"/>
              <a:buChar char="ü"/>
            </a:pPr>
            <a:r>
              <a:rPr lang="en-US" altLang="ja-JP" sz="1600" dirty="0" smtClean="0"/>
              <a:t>Yokoyama</a:t>
            </a:r>
            <a:r>
              <a:rPr lang="en-US" altLang="ja-JP" sz="1600" dirty="0"/>
              <a:t>, H.(2013), Development of future estimation model of public pension finance in Japan, Sanken </a:t>
            </a:r>
            <a:r>
              <a:rPr lang="en-US" altLang="ja-JP" sz="1600" dirty="0" err="1"/>
              <a:t>Ronshu</a:t>
            </a:r>
            <a:r>
              <a:rPr lang="en-US" altLang="ja-JP" sz="1600" dirty="0"/>
              <a:t>, 40, 99-107. (in Japanese)</a:t>
            </a:r>
            <a:endParaRPr lang="en-US" altLang="ja-JP" sz="1600" dirty="0">
              <a:latin typeface="ＭＳ Ｐゴシック" pitchFamily="50" charset="-128"/>
            </a:endParaRP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58073" y="102660"/>
            <a:ext cx="243682" cy="243682"/>
          </a:xfrm>
          <a:prstGeom prst="rect">
            <a:avLst/>
          </a:prstGeom>
        </p:spPr>
      </p:pic>
    </p:spTree>
    <p:extLst>
      <p:ext uri="{BB962C8B-B14F-4D97-AF65-F5344CB8AC3E}">
        <p14:creationId xmlns:p14="http://schemas.microsoft.com/office/powerpoint/2010/main" val="187852883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17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 xmlns:a16="http://schemas.microsoft.com/office/drawing/2014/main" id="{1F8D7533-5EAF-4719-8498-3E30BC2C760B}"/>
              </a:ext>
            </a:extLst>
          </p:cNvPr>
          <p:cNvSpPr txBox="1">
            <a:spLocks/>
          </p:cNvSpPr>
          <p:nvPr/>
        </p:nvSpPr>
        <p:spPr>
          <a:xfrm>
            <a:off x="268295" y="657225"/>
            <a:ext cx="5641777" cy="622300"/>
          </a:xfrm>
          <a:prstGeom prst="rect">
            <a:avLst/>
          </a:prstGeom>
        </p:spPr>
        <p:txBody>
          <a:bodyPr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kumimoji="0" lang="en-US" sz="3600" b="1" dirty="0">
                <a:solidFill>
                  <a:srgbClr val="C00000"/>
                </a:solidFill>
                <a:latin typeface="Verdana" panose="020B0604030504040204" pitchFamily="34" charset="0"/>
                <a:ea typeface="Verdana" panose="020B0604030504040204" pitchFamily="34" charset="0"/>
              </a:rPr>
              <a:t>Thank you for your attention</a:t>
            </a:r>
          </a:p>
        </p:txBody>
      </p:sp>
      <p:sp>
        <p:nvSpPr>
          <p:cNvPr id="7171" name="ZoneTexte 4">
            <a:extLst>
              <a:ext uri="{FF2B5EF4-FFF2-40B4-BE49-F238E27FC236}">
                <a16:creationId xmlns="" xmlns:a16="http://schemas.microsoft.com/office/drawing/2014/main" id="{F79FFA13-DD30-430D-9BF7-6CE7D7BC31AA}"/>
              </a:ext>
            </a:extLst>
          </p:cNvPr>
          <p:cNvSpPr txBox="1">
            <a:spLocks noChangeArrowheads="1"/>
          </p:cNvSpPr>
          <p:nvPr/>
        </p:nvSpPr>
        <p:spPr bwMode="auto">
          <a:xfrm>
            <a:off x="268296" y="1849443"/>
            <a:ext cx="912564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SzTx/>
              <a:buFontTx/>
              <a:buNone/>
            </a:pPr>
            <a:r>
              <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rPr>
              <a:t>Contact details :</a:t>
            </a:r>
          </a:p>
          <a:p>
            <a:pPr fontAlgn="base">
              <a:lnSpc>
                <a:spcPct val="100000"/>
              </a:lnSpc>
              <a:spcBef>
                <a:spcPct val="0"/>
              </a:spcBef>
              <a:spcAft>
                <a:spcPct val="0"/>
              </a:spcAft>
              <a:buSzTx/>
              <a:buFontTx/>
              <a:buNone/>
            </a:pPr>
            <a:endPar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r>
              <a:rPr kumimoji="0" lang="fr-FR" altLang="fr-FR" sz="1800" b="1" dirty="0" smtClean="0">
                <a:solidFill>
                  <a:prstClr val="black"/>
                </a:solidFill>
                <a:latin typeface="Verdana" panose="020B0604030504040204" pitchFamily="34" charset="0"/>
                <a:ea typeface="Verdana" panose="020B0604030504040204" pitchFamily="34" charset="0"/>
                <a:cs typeface="Aharoni" panose="020B0604020202020204" pitchFamily="2" charset="-79"/>
              </a:rPr>
              <a:t>NORIO HIBIKI</a:t>
            </a:r>
            <a:endParaRPr kumimoji="0" lang="fr-FR" altLang="fr-FR" sz="1800" b="1" dirty="0">
              <a:solidFill>
                <a:prstClr val="black"/>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endPar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r>
              <a:rPr kumimoji="0" lang="fr-FR" altLang="fr-FR" sz="1800" dirty="0" smtClean="0">
                <a:solidFill>
                  <a:prstClr val="black"/>
                </a:solidFill>
                <a:latin typeface="Verdana" panose="020B0604030504040204" pitchFamily="34" charset="0"/>
                <a:ea typeface="Verdana" panose="020B0604030504040204" pitchFamily="34" charset="0"/>
                <a:cs typeface="Aharoni" panose="020B0604020202020204" pitchFamily="2" charset="-79"/>
              </a:rPr>
              <a:t>Department of Industrial and Systems Engineering</a:t>
            </a:r>
          </a:p>
          <a:p>
            <a:pPr fontAlgn="base">
              <a:lnSpc>
                <a:spcPct val="100000"/>
              </a:lnSpc>
              <a:spcBef>
                <a:spcPct val="0"/>
              </a:spcBef>
              <a:spcAft>
                <a:spcPct val="0"/>
              </a:spcAft>
              <a:buSzTx/>
              <a:buFontTx/>
              <a:buNone/>
            </a:pPr>
            <a:r>
              <a:rPr kumimoji="0" lang="fr-FR" altLang="fr-FR" sz="1800" dirty="0" smtClean="0">
                <a:solidFill>
                  <a:prstClr val="black"/>
                </a:solidFill>
                <a:latin typeface="Verdana" panose="020B0604030504040204" pitchFamily="34" charset="0"/>
                <a:ea typeface="Verdana" panose="020B0604030504040204" pitchFamily="34" charset="0"/>
                <a:cs typeface="Aharoni" panose="020B0604020202020204" pitchFamily="2" charset="-79"/>
              </a:rPr>
              <a:t>Faculty of Science and Technology, Keio University</a:t>
            </a:r>
          </a:p>
          <a:p>
            <a:pPr fontAlgn="base">
              <a:lnSpc>
                <a:spcPct val="100000"/>
              </a:lnSpc>
              <a:spcBef>
                <a:spcPct val="0"/>
              </a:spcBef>
              <a:spcAft>
                <a:spcPct val="0"/>
              </a:spcAft>
              <a:buSzTx/>
              <a:buFontTx/>
              <a:buNone/>
            </a:pPr>
            <a:endParaRPr kumimoji="0" lang="fr-FR" altLang="fr-FR" sz="1800" dirty="0" smtClean="0">
              <a:solidFill>
                <a:prstClr val="black"/>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r>
              <a:rPr kumimoji="0" lang="fr-FR" altLang="fr-FR" sz="1800" dirty="0" smtClean="0">
                <a:solidFill>
                  <a:prstClr val="black"/>
                </a:solidFill>
                <a:latin typeface="Verdana" panose="020B0604030504040204" pitchFamily="34" charset="0"/>
                <a:ea typeface="Verdana" panose="020B0604030504040204" pitchFamily="34" charset="0"/>
                <a:cs typeface="Aharoni" panose="020B0604020202020204" pitchFamily="2" charset="-79"/>
              </a:rPr>
              <a:t>3-14-1 Hiyoshi, Kohoku-ku </a:t>
            </a:r>
            <a:endPar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r>
              <a:rPr kumimoji="0" lang="fr-FR" altLang="fr-FR" sz="1800" dirty="0" smtClean="0">
                <a:solidFill>
                  <a:prstClr val="black"/>
                </a:solidFill>
                <a:latin typeface="Verdana" panose="020B0604030504040204" pitchFamily="34" charset="0"/>
                <a:ea typeface="Verdana" panose="020B0604030504040204" pitchFamily="34" charset="0"/>
                <a:cs typeface="Aharoni" panose="020B0604020202020204" pitchFamily="2" charset="-79"/>
              </a:rPr>
              <a:t>Yokohama, 223-8522</a:t>
            </a:r>
            <a:endPar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r>
              <a:rPr kumimoji="0" lang="fr-FR" altLang="fr-FR" sz="1800" dirty="0" smtClean="0">
                <a:solidFill>
                  <a:prstClr val="black"/>
                </a:solidFill>
                <a:latin typeface="Verdana" panose="020B0604030504040204" pitchFamily="34" charset="0"/>
                <a:ea typeface="Verdana" panose="020B0604030504040204" pitchFamily="34" charset="0"/>
                <a:cs typeface="Aharoni" panose="020B0604020202020204" pitchFamily="2" charset="-79"/>
              </a:rPr>
              <a:t>Japan</a:t>
            </a:r>
            <a:endPar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endPar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r>
              <a:rPr kumimoji="0" lang="fr-FR" altLang="fr-FR" sz="1800" dirty="0" smtClean="0">
                <a:solidFill>
                  <a:prstClr val="black"/>
                </a:solidFill>
                <a:latin typeface="Verdana" panose="020B0604030504040204" pitchFamily="34" charset="0"/>
                <a:ea typeface="Verdana" panose="020B0604030504040204" pitchFamily="34" charset="0"/>
                <a:cs typeface="Aharoni" panose="020B0604020202020204" pitchFamily="2" charset="-79"/>
                <a:hlinkClick r:id="rId4"/>
              </a:rPr>
              <a:t>hibiki@ae.keio.ac.jp</a:t>
            </a:r>
            <a:endPar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endPar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r>
              <a:rPr kumimoji="0"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5"/>
              </a:rPr>
              <a:t>https://www.actuarialcolloquium2020.com/</a:t>
            </a:r>
            <a:endParaRPr kumimoji="0"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fontAlgn="base">
              <a:lnSpc>
                <a:spcPct val="100000"/>
              </a:lnSpc>
              <a:spcBef>
                <a:spcPct val="0"/>
              </a:spcBef>
              <a:spcAft>
                <a:spcPct val="0"/>
              </a:spcAft>
              <a:buSzTx/>
              <a:buFontTx/>
              <a:buNone/>
            </a:pPr>
            <a:endPar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endParaRP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659" y="33073"/>
            <a:ext cx="165637" cy="165637"/>
          </a:xfrm>
          <a:prstGeom prst="rect">
            <a:avLst/>
          </a:prstGeom>
        </p:spPr>
      </p:pic>
      <p:pic>
        <p:nvPicPr>
          <p:cNvPr id="6" name="Picture 3" descr="A close up of a logo&#10;&#10;Description automatically generated">
            <a:extLst>
              <a:ext uri="{FF2B5EF4-FFF2-40B4-BE49-F238E27FC236}">
                <a16:creationId xmlns:a16="http://schemas.microsoft.com/office/drawing/2014/main" xmlns="" id="{90B6CF9A-E214-4E3A-B837-96950E39E6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1053" y="318013"/>
            <a:ext cx="3111621" cy="1375850"/>
          </a:xfrm>
          <a:prstGeom prst="rect">
            <a:avLst/>
          </a:prstGeom>
        </p:spPr>
      </p:pic>
    </p:spTree>
    <p:extLst>
      <p:ext uri="{BB962C8B-B14F-4D97-AF65-F5344CB8AC3E}">
        <p14:creationId xmlns:p14="http://schemas.microsoft.com/office/powerpoint/2010/main" val="128945447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 xmlns:a16="http://schemas.microsoft.com/office/drawing/2014/main" id="{1F8D7533-5EAF-4719-8498-3E30BC2C760B}"/>
              </a:ext>
            </a:extLst>
          </p:cNvPr>
          <p:cNvSpPr txBox="1">
            <a:spLocks/>
          </p:cNvSpPr>
          <p:nvPr/>
        </p:nvSpPr>
        <p:spPr>
          <a:xfrm>
            <a:off x="268295" y="657225"/>
            <a:ext cx="5641777"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kumimoji="0" lang="en-US" sz="3600" b="1" dirty="0">
              <a:solidFill>
                <a:srgbClr val="00457C"/>
              </a:solidFill>
              <a:latin typeface="Verdana" panose="020B0604030504040204" pitchFamily="34" charset="0"/>
              <a:ea typeface="Verdana" panose="020B0604030504040204" pitchFamily="34" charset="0"/>
            </a:endParaRPr>
          </a:p>
        </p:txBody>
      </p:sp>
      <p:sp>
        <p:nvSpPr>
          <p:cNvPr id="7171" name="ZoneTexte 4">
            <a:extLst>
              <a:ext uri="{FF2B5EF4-FFF2-40B4-BE49-F238E27FC236}">
                <a16:creationId xmlns="" xmlns:a16="http://schemas.microsoft.com/office/drawing/2014/main" id="{F79FFA13-DD30-430D-9BF7-6CE7D7BC31AA}"/>
              </a:ext>
            </a:extLst>
          </p:cNvPr>
          <p:cNvSpPr txBox="1">
            <a:spLocks noChangeArrowheads="1"/>
          </p:cNvSpPr>
          <p:nvPr/>
        </p:nvSpPr>
        <p:spPr bwMode="auto">
          <a:xfrm>
            <a:off x="268296" y="1849444"/>
            <a:ext cx="9125645"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kumimoji="0" lang="en-CA" sz="2000" b="1" dirty="0">
                <a:solidFill>
                  <a:srgbClr val="C00000"/>
                </a:solidFill>
              </a:rPr>
              <a:t>Disclaimer:</a:t>
            </a:r>
            <a:endParaRPr kumimoji="0" lang="en-US" sz="2000" dirty="0">
              <a:solidFill>
                <a:srgbClr val="C00000"/>
              </a:solidFill>
            </a:endParaRPr>
          </a:p>
          <a:p>
            <a:pPr algn="just" eaLnBrk="0" fontAlgn="base" hangingPunct="0">
              <a:spcAft>
                <a:spcPct val="0"/>
              </a:spcAft>
              <a:buFont typeface="Arial" panose="020B0604020202020204" pitchFamily="34" charset="0"/>
              <a:buNone/>
            </a:pPr>
            <a:r>
              <a:rPr kumimoji="0" lang="en-CA" sz="1800" i="1" dirty="0">
                <a:solidFill>
                  <a:prstClr val="black"/>
                </a:solidFill>
              </a:rPr>
              <a:t>The views or opinions expressed in this presentation are those of the authors and do not necessarily reflect official policies or positions of the Institut des </a:t>
            </a:r>
            <a:r>
              <a:rPr kumimoji="0" lang="en-US" altLang="ja-JP" sz="1800" i="1" dirty="0" smtClean="0">
                <a:solidFill>
                  <a:prstClr val="black"/>
                </a:solidFill>
              </a:rPr>
              <a:t>A</a:t>
            </a:r>
            <a:r>
              <a:rPr kumimoji="0" lang="en-CA" sz="1800" i="1" dirty="0" err="1" smtClean="0">
                <a:solidFill>
                  <a:prstClr val="black"/>
                </a:solidFill>
              </a:rPr>
              <a:t>ctuaires</a:t>
            </a:r>
            <a:r>
              <a:rPr kumimoji="0" lang="en-CA" sz="1800" i="1" dirty="0" smtClean="0">
                <a:solidFill>
                  <a:prstClr val="black"/>
                </a:solidFill>
              </a:rPr>
              <a:t> </a:t>
            </a:r>
            <a:r>
              <a:rPr kumimoji="0" lang="en-CA" sz="1800" i="1" dirty="0">
                <a:solidFill>
                  <a:prstClr val="black"/>
                </a:solidFill>
              </a:rPr>
              <a:t>(IA), the International Actuarial Association (IAA) and its Sections.</a:t>
            </a:r>
            <a:endParaRPr kumimoji="0" lang="en-US" sz="1800" dirty="0">
              <a:solidFill>
                <a:prstClr val="black"/>
              </a:solidFill>
            </a:endParaRPr>
          </a:p>
          <a:p>
            <a:pPr algn="just" eaLnBrk="0" fontAlgn="base" hangingPunct="0">
              <a:spcAft>
                <a:spcPct val="0"/>
              </a:spcAft>
              <a:buFont typeface="Arial" panose="020B0604020202020204" pitchFamily="34" charset="0"/>
              <a:buNone/>
            </a:pPr>
            <a:r>
              <a:rPr kumimoji="0" lang="en-CA" sz="1800" i="1" dirty="0">
                <a:solidFill>
                  <a:prstClr val="black"/>
                </a:solidFill>
              </a:rPr>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kumimoji="0" lang="en-CA" sz="1800" dirty="0">
                <a:solidFill>
                  <a:prstClr val="black"/>
                </a:solidFill>
              </a:rPr>
              <a:t> </a:t>
            </a:r>
            <a:endParaRPr kumimoji="0" lang="en-US" sz="1800" dirty="0">
              <a:solidFill>
                <a:prstClr val="black"/>
              </a:solidFill>
            </a:endParaRPr>
          </a:p>
          <a:p>
            <a:pPr algn="just" eaLnBrk="0" fontAlgn="base" hangingPunct="0">
              <a:spcAft>
                <a:spcPct val="0"/>
              </a:spcAft>
              <a:buFont typeface="Arial" panose="020B0604020202020204" pitchFamily="34" charset="0"/>
              <a:buNone/>
            </a:pPr>
            <a:r>
              <a:rPr kumimoji="0" lang="en-CA" sz="1800" i="1" dirty="0">
                <a:solidFill>
                  <a:prstClr val="black"/>
                </a:solidFill>
              </a:rPr>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kumimoji="0" lang="en-US" sz="1800" dirty="0">
              <a:solidFill>
                <a:prstClr val="black"/>
              </a:solidFill>
            </a:endParaRPr>
          </a:p>
          <a:p>
            <a:pPr fontAlgn="base">
              <a:lnSpc>
                <a:spcPct val="100000"/>
              </a:lnSpc>
              <a:spcBef>
                <a:spcPct val="0"/>
              </a:spcBef>
              <a:spcAft>
                <a:spcPct val="0"/>
              </a:spcAft>
              <a:buSzTx/>
              <a:buFontTx/>
              <a:buNone/>
            </a:pPr>
            <a:endParaRPr kumimoji="0" lang="fr-FR" altLang="fr-FR" sz="1800" dirty="0">
              <a:solidFill>
                <a:prstClr val="black"/>
              </a:solidFill>
              <a:latin typeface="Verdana" panose="020B0604030504040204" pitchFamily="34" charset="0"/>
              <a:ea typeface="Verdana" panose="020B0604030504040204" pitchFamily="34" charset="0"/>
              <a:cs typeface="Aharoni" panose="020B0604020202020204" pitchFamily="2" charset="-79"/>
            </a:endParaRPr>
          </a:p>
        </p:txBody>
      </p:sp>
      <p:pic>
        <p:nvPicPr>
          <p:cNvPr id="5" name="Picture 3" descr="A close up of a logo&#10;&#10;Description automatically generated">
            <a:extLst>
              <a:ext uri="{FF2B5EF4-FFF2-40B4-BE49-F238E27FC236}">
                <a16:creationId xmlns:a16="http://schemas.microsoft.com/office/drawing/2014/main" xmlns="" id="{90B6CF9A-E214-4E3A-B837-96950E39E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1053" y="318013"/>
            <a:ext cx="3111621" cy="1375850"/>
          </a:xfrm>
          <a:prstGeom prst="rect">
            <a:avLst/>
          </a:prstGeom>
        </p:spPr>
      </p:pic>
    </p:spTree>
    <p:extLst>
      <p:ext uri="{BB962C8B-B14F-4D97-AF65-F5344CB8AC3E}">
        <p14:creationId xmlns:p14="http://schemas.microsoft.com/office/powerpoint/2010/main" val="18093493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504" y="1"/>
            <a:ext cx="2262251" cy="620688"/>
          </a:xfrm>
        </p:spPr>
        <p:txBody>
          <a:bodyPr>
            <a:normAutofit/>
          </a:bodyPr>
          <a:lstStyle/>
          <a:p>
            <a:pPr eaLnBrk="1" hangingPunct="1"/>
            <a:r>
              <a:rPr lang="en-US" altLang="ja-JP" sz="3200" dirty="0" smtClean="0">
                <a:latin typeface="+mn-lt"/>
              </a:rPr>
              <a:t>Contents</a:t>
            </a:r>
            <a:endParaRPr lang="ja-JP" altLang="en-US" sz="3200" dirty="0" smtClean="0">
              <a:latin typeface="+mn-lt"/>
            </a:endParaRPr>
          </a:p>
        </p:txBody>
      </p:sp>
      <p:sp>
        <p:nvSpPr>
          <p:cNvPr id="15365" name="AutoShape 3"/>
          <p:cNvSpPr>
            <a:spLocks noChangeArrowheads="1"/>
          </p:cNvSpPr>
          <p:nvPr/>
        </p:nvSpPr>
        <p:spPr bwMode="auto">
          <a:xfrm>
            <a:off x="751311" y="908723"/>
            <a:ext cx="8531170" cy="527221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342900" indent="-342900">
              <a:spcBef>
                <a:spcPct val="20000"/>
              </a:spcBef>
              <a:buFont typeface="Arial" charset="0"/>
              <a:defRPr kumimoji="1" sz="3200">
                <a:solidFill>
                  <a:schemeClr val="tx1"/>
                </a:solidFill>
                <a:latin typeface="Calibri" pitchFamily="34" charset="0"/>
                <a:ea typeface="ＭＳ Ｐゴシック" pitchFamily="50" charset="-128"/>
              </a:defRPr>
            </a:lvl1pPr>
            <a:lvl2pPr marL="800100" indent="-34290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fontAlgn="base">
              <a:lnSpc>
                <a:spcPct val="110000"/>
              </a:lnSpc>
              <a:spcBef>
                <a:spcPts val="0"/>
              </a:spcBef>
              <a:spcAft>
                <a:spcPts val="600"/>
              </a:spcAft>
              <a:buFont typeface="Calibri" pitchFamily="34" charset="0"/>
              <a:buAutoNum type="arabicPeriod"/>
              <a:defRPr/>
            </a:pPr>
            <a:r>
              <a:rPr lang="en-US" altLang="ja-JP" sz="2400" dirty="0" smtClean="0">
                <a:solidFill>
                  <a:srgbClr val="FF0000"/>
                </a:solidFill>
                <a:latin typeface="Calibri"/>
                <a:ea typeface="メイリオ" pitchFamily="50" charset="-128"/>
                <a:cs typeface="Segoe UI" pitchFamily="34" charset="0"/>
              </a:rPr>
              <a:t>Introduction</a:t>
            </a:r>
          </a:p>
          <a:p>
            <a:pPr lvl="1" fontAlgn="base">
              <a:lnSpc>
                <a:spcPct val="110000"/>
              </a:lnSpc>
              <a:spcBef>
                <a:spcPts val="0"/>
              </a:spcBef>
              <a:spcAft>
                <a:spcPct val="0"/>
              </a:spcAft>
              <a:buFont typeface="Wingdings" pitchFamily="2" charset="2"/>
              <a:buChar char="Ø"/>
              <a:defRPr/>
            </a:pPr>
            <a:r>
              <a:rPr lang="en-US" altLang="ja-JP" sz="2200" dirty="0" smtClean="0"/>
              <a:t>Deferral </a:t>
            </a:r>
            <a:r>
              <a:rPr lang="en-US" altLang="ja-JP" sz="2200" dirty="0"/>
              <a:t>options of public pension </a:t>
            </a:r>
            <a:endParaRPr lang="en-US" altLang="ja-JP" sz="2200" dirty="0">
              <a:solidFill>
                <a:prstClr val="black"/>
              </a:solidFill>
              <a:latin typeface="Calibri"/>
            </a:endParaRPr>
          </a:p>
          <a:p>
            <a:pPr lvl="1" fontAlgn="base">
              <a:lnSpc>
                <a:spcPct val="110000"/>
              </a:lnSpc>
              <a:spcBef>
                <a:spcPts val="0"/>
              </a:spcBef>
              <a:spcAft>
                <a:spcPct val="0"/>
              </a:spcAft>
              <a:buFont typeface="Wingdings" pitchFamily="2" charset="2"/>
              <a:buChar char="Ø"/>
              <a:defRPr/>
            </a:pPr>
            <a:r>
              <a:rPr lang="en-US" altLang="ja-JP" sz="2200" dirty="0" smtClean="0">
                <a:solidFill>
                  <a:prstClr val="black"/>
                </a:solidFill>
                <a:latin typeface="Calibri"/>
              </a:rPr>
              <a:t>Examining the deferral effect</a:t>
            </a:r>
            <a:endParaRPr lang="en-US" altLang="ja-JP" sz="2200" dirty="0">
              <a:solidFill>
                <a:prstClr val="black"/>
              </a:solidFill>
              <a:latin typeface="Calibri"/>
            </a:endParaRPr>
          </a:p>
          <a:p>
            <a:pPr fontAlgn="base">
              <a:lnSpc>
                <a:spcPct val="110000"/>
              </a:lnSpc>
              <a:spcBef>
                <a:spcPts val="0"/>
              </a:spcBef>
              <a:spcAft>
                <a:spcPct val="0"/>
              </a:spcAft>
              <a:buFont typeface="Calibri" pitchFamily="34" charset="0"/>
              <a:buAutoNum type="arabicPeriod"/>
              <a:defRPr/>
            </a:pPr>
            <a:r>
              <a:rPr lang="en-US" altLang="ja-JP" sz="2400" dirty="0" smtClean="0">
                <a:solidFill>
                  <a:srgbClr val="FF0000"/>
                </a:solidFill>
                <a:latin typeface="Calibri"/>
                <a:ea typeface="メイリオ" pitchFamily="50" charset="-128"/>
                <a:cs typeface="Segoe UI" pitchFamily="34" charset="0"/>
              </a:rPr>
              <a:t>Modeling for retirement planning</a:t>
            </a:r>
          </a:p>
          <a:p>
            <a:pPr fontAlgn="base">
              <a:lnSpc>
                <a:spcPct val="110000"/>
              </a:lnSpc>
              <a:spcBef>
                <a:spcPts val="0"/>
              </a:spcBef>
              <a:spcAft>
                <a:spcPct val="0"/>
              </a:spcAft>
              <a:buFont typeface="Calibri" pitchFamily="34" charset="0"/>
              <a:buAutoNum type="arabicPeriod"/>
              <a:defRPr/>
            </a:pPr>
            <a:r>
              <a:rPr lang="en-US" altLang="ja-JP" sz="2400" dirty="0" smtClean="0">
                <a:solidFill>
                  <a:srgbClr val="FF0000"/>
                </a:solidFill>
                <a:latin typeface="Calibri"/>
                <a:ea typeface="メイリオ" pitchFamily="50" charset="-128"/>
                <a:cs typeface="Segoe UI" pitchFamily="34" charset="0"/>
              </a:rPr>
              <a:t>Modeling public pension finance</a:t>
            </a:r>
            <a:endParaRPr lang="en-US" altLang="ja-JP" sz="2200" dirty="0" smtClean="0">
              <a:solidFill>
                <a:srgbClr val="4D4D4D"/>
              </a:solidFill>
              <a:latin typeface="Calibri"/>
              <a:ea typeface="メイリオ" pitchFamily="50" charset="-128"/>
              <a:cs typeface="Segoe UI" pitchFamily="34" charset="0"/>
            </a:endParaRPr>
          </a:p>
          <a:p>
            <a:pPr fontAlgn="base">
              <a:lnSpc>
                <a:spcPct val="110000"/>
              </a:lnSpc>
              <a:spcBef>
                <a:spcPts val="0"/>
              </a:spcBef>
              <a:spcAft>
                <a:spcPct val="0"/>
              </a:spcAft>
              <a:buFont typeface="Calibri" pitchFamily="34" charset="0"/>
              <a:buAutoNum type="arabicPeriod"/>
              <a:defRPr/>
            </a:pPr>
            <a:r>
              <a:rPr lang="en-US" altLang="ja-JP" sz="2400" dirty="0" smtClean="0">
                <a:solidFill>
                  <a:srgbClr val="FF0000"/>
                </a:solidFill>
                <a:latin typeface="Calibri"/>
                <a:cs typeface="Segoe UI" pitchFamily="34" charset="0"/>
              </a:rPr>
              <a:t>Optimization </a:t>
            </a:r>
            <a:r>
              <a:rPr lang="en-US" altLang="ja-JP" sz="2400" dirty="0">
                <a:solidFill>
                  <a:srgbClr val="FF0000"/>
                </a:solidFill>
                <a:latin typeface="Calibri"/>
                <a:cs typeface="Segoe UI" pitchFamily="34" charset="0"/>
              </a:rPr>
              <a:t>model</a:t>
            </a:r>
          </a:p>
          <a:p>
            <a:pPr fontAlgn="base">
              <a:lnSpc>
                <a:spcPct val="110000"/>
              </a:lnSpc>
              <a:spcBef>
                <a:spcPts val="0"/>
              </a:spcBef>
              <a:spcAft>
                <a:spcPct val="0"/>
              </a:spcAft>
              <a:buFont typeface="Calibri" pitchFamily="34" charset="0"/>
              <a:buAutoNum type="arabicPeriod"/>
              <a:defRPr/>
            </a:pPr>
            <a:r>
              <a:rPr lang="en-US" altLang="ja-JP" sz="2400" dirty="0" smtClean="0">
                <a:solidFill>
                  <a:srgbClr val="FF0000"/>
                </a:solidFill>
                <a:latin typeface="Calibri"/>
                <a:cs typeface="Segoe UI" pitchFamily="34" charset="0"/>
              </a:rPr>
              <a:t>Numerical Analysis</a:t>
            </a:r>
            <a:endParaRPr lang="en-US" altLang="ja-JP" sz="2000" dirty="0" smtClean="0">
              <a:solidFill>
                <a:srgbClr val="4D4D4D"/>
              </a:solidFill>
              <a:latin typeface="Calibri"/>
              <a:ea typeface="メイリオ" pitchFamily="50" charset="-128"/>
            </a:endParaRPr>
          </a:p>
          <a:p>
            <a:pPr lvl="1" fontAlgn="base">
              <a:lnSpc>
                <a:spcPct val="110000"/>
              </a:lnSpc>
              <a:spcBef>
                <a:spcPts val="0"/>
              </a:spcBef>
              <a:spcAft>
                <a:spcPct val="0"/>
              </a:spcAft>
              <a:buFont typeface="Wingdings" pitchFamily="2" charset="2"/>
              <a:buChar char="Ø"/>
              <a:defRPr/>
            </a:pPr>
            <a:r>
              <a:rPr lang="en-US" altLang="ja-JP" sz="2200" dirty="0" smtClean="0">
                <a:solidFill>
                  <a:prstClr val="black"/>
                </a:solidFill>
                <a:latin typeface="Calibri"/>
              </a:rPr>
              <a:t>Basic </a:t>
            </a:r>
            <a:r>
              <a:rPr lang="en-US" altLang="ja-JP" sz="2200" dirty="0">
                <a:solidFill>
                  <a:prstClr val="black"/>
                </a:solidFill>
                <a:latin typeface="Calibri"/>
              </a:rPr>
              <a:t>Analysis</a:t>
            </a:r>
          </a:p>
          <a:p>
            <a:pPr lvl="1" fontAlgn="base">
              <a:lnSpc>
                <a:spcPct val="110000"/>
              </a:lnSpc>
              <a:spcBef>
                <a:spcPts val="0"/>
              </a:spcBef>
              <a:spcAft>
                <a:spcPct val="0"/>
              </a:spcAft>
              <a:buFont typeface="Wingdings" pitchFamily="2" charset="2"/>
              <a:buChar char="Ø"/>
              <a:defRPr/>
            </a:pPr>
            <a:r>
              <a:rPr lang="en-US" altLang="ja-JP" sz="2200" dirty="0">
                <a:solidFill>
                  <a:prstClr val="black"/>
                </a:solidFill>
                <a:latin typeface="Calibri"/>
              </a:rPr>
              <a:t>Sensitivity analysis of increment rate for deferred pension</a:t>
            </a:r>
          </a:p>
          <a:p>
            <a:pPr lvl="1" fontAlgn="base">
              <a:lnSpc>
                <a:spcPct val="110000"/>
              </a:lnSpc>
              <a:spcBef>
                <a:spcPts val="0"/>
              </a:spcBef>
              <a:spcAft>
                <a:spcPct val="0"/>
              </a:spcAft>
              <a:buFont typeface="Wingdings" pitchFamily="2" charset="2"/>
              <a:buChar char="Ø"/>
              <a:defRPr/>
            </a:pPr>
            <a:r>
              <a:rPr lang="en-US" altLang="ja-JP" sz="2200" dirty="0">
                <a:solidFill>
                  <a:prstClr val="black"/>
                </a:solidFill>
                <a:latin typeface="Calibri"/>
              </a:rPr>
              <a:t>Effect of asset mix</a:t>
            </a:r>
          </a:p>
          <a:p>
            <a:pPr lvl="1" fontAlgn="base">
              <a:lnSpc>
                <a:spcPct val="110000"/>
              </a:lnSpc>
              <a:spcBef>
                <a:spcPts val="0"/>
              </a:spcBef>
              <a:spcAft>
                <a:spcPct val="0"/>
              </a:spcAft>
              <a:buFont typeface="Wingdings" pitchFamily="2" charset="2"/>
              <a:buChar char="Ø"/>
              <a:defRPr/>
            </a:pPr>
            <a:r>
              <a:rPr lang="en-US" altLang="ja-JP" sz="2200" dirty="0">
                <a:solidFill>
                  <a:prstClr val="black"/>
                </a:solidFill>
                <a:latin typeface="Calibri"/>
              </a:rPr>
              <a:t>Impact on public pension </a:t>
            </a:r>
            <a:r>
              <a:rPr lang="en-US" altLang="ja-JP" sz="2200" dirty="0" smtClean="0">
                <a:solidFill>
                  <a:prstClr val="black"/>
                </a:solidFill>
                <a:latin typeface="Calibri"/>
              </a:rPr>
              <a:t>finance</a:t>
            </a:r>
            <a:endParaRPr lang="en-US" altLang="ja-JP" sz="2200" dirty="0">
              <a:solidFill>
                <a:srgbClr val="4D4D4D"/>
              </a:solidFill>
              <a:latin typeface="Calibri"/>
              <a:ea typeface="メイリオ" pitchFamily="50" charset="-128"/>
              <a:cs typeface="Segoe UI" pitchFamily="34" charset="0"/>
            </a:endParaRPr>
          </a:p>
          <a:p>
            <a:pPr fontAlgn="base">
              <a:lnSpc>
                <a:spcPct val="110000"/>
              </a:lnSpc>
              <a:spcBef>
                <a:spcPts val="0"/>
              </a:spcBef>
              <a:spcAft>
                <a:spcPct val="0"/>
              </a:spcAft>
              <a:buFont typeface="Calibri" pitchFamily="34" charset="0"/>
              <a:buAutoNum type="arabicPeriod"/>
              <a:defRPr/>
            </a:pPr>
            <a:r>
              <a:rPr lang="en-US" altLang="ja-JP" sz="2400" dirty="0" smtClean="0">
                <a:solidFill>
                  <a:srgbClr val="FF0000"/>
                </a:solidFill>
                <a:latin typeface="Calibri"/>
                <a:ea typeface="メイリオ" pitchFamily="50" charset="-128"/>
              </a:rPr>
              <a:t>Conclusion</a:t>
            </a:r>
          </a:p>
          <a:p>
            <a:pPr marL="0" indent="0" fontAlgn="base">
              <a:spcBef>
                <a:spcPts val="600"/>
              </a:spcBef>
              <a:defRPr/>
            </a:pPr>
            <a:r>
              <a:rPr lang="en-US" altLang="ja-JP" sz="1800" dirty="0" smtClean="0">
                <a:solidFill>
                  <a:prstClr val="black"/>
                </a:solidFill>
                <a:latin typeface="Segoe UI" pitchFamily="34" charset="0"/>
                <a:ea typeface="メイリオ" pitchFamily="50" charset="-128"/>
              </a:rPr>
              <a:t>           Keywords : </a:t>
            </a:r>
            <a:r>
              <a:rPr lang="en-US" altLang="ja-JP" sz="1800" dirty="0">
                <a:solidFill>
                  <a:prstClr val="black"/>
                </a:solidFill>
                <a:latin typeface="Segoe UI" pitchFamily="34" charset="0"/>
                <a:ea typeface="メイリオ" pitchFamily="50" charset="-128"/>
              </a:rPr>
              <a:t>public </a:t>
            </a:r>
            <a:r>
              <a:rPr lang="en-US" altLang="ja-JP" sz="1800" dirty="0" smtClean="0">
                <a:solidFill>
                  <a:prstClr val="black"/>
                </a:solidFill>
                <a:latin typeface="Segoe UI" pitchFamily="34" charset="0"/>
                <a:ea typeface="メイリオ" pitchFamily="50" charset="-128"/>
              </a:rPr>
              <a:t>pension, deferral option, longevity risk, optimization model</a:t>
            </a:r>
            <a:endParaRPr lang="en-US" altLang="ja-JP" sz="1800" dirty="0" smtClean="0">
              <a:solidFill>
                <a:prstClr val="black"/>
              </a:solidFill>
              <a:latin typeface="Segoe UI" pitchFamily="34" charset="0"/>
              <a:cs typeface="Segoe UI" pitchFamily="34" charset="0"/>
            </a:endParaRPr>
          </a:p>
        </p:txBody>
      </p:sp>
      <p:sp>
        <p:nvSpPr>
          <p:cNvPr id="7" name="スライド番号プレースホルダ 3"/>
          <p:cNvSpPr>
            <a:spLocks noGrp="1"/>
          </p:cNvSpPr>
          <p:nvPr>
            <p:ph type="sldNum" sz="quarter" idx="10"/>
          </p:nvPr>
        </p:nvSpPr>
        <p:spPr>
          <a:xfrm>
            <a:off x="9202776" y="6448266"/>
            <a:ext cx="662523" cy="365125"/>
          </a:xfrm>
        </p:spPr>
        <p:txBody>
          <a:bodyPr/>
          <a:lstStyle/>
          <a:p>
            <a:pPr>
              <a:defRPr/>
            </a:pPr>
            <a:fld id="{C5124B8B-79E1-4471-94E3-C963B45630E5}" type="slidenum">
              <a:rPr lang="ja-JP" altLang="en-US">
                <a:solidFill>
                  <a:srgbClr val="4F81BD">
                    <a:lumMod val="75000"/>
                  </a:srgbClr>
                </a:solidFill>
              </a:rPr>
              <a:pPr>
                <a:defRPr/>
              </a:pPr>
              <a:t>3</a:t>
            </a:fld>
            <a:endParaRPr lang="ja-JP" altLang="en-US" dirty="0">
              <a:solidFill>
                <a:srgbClr val="4F81BD">
                  <a:lumMod val="75000"/>
                </a:srgbClr>
              </a:solidFill>
            </a:endParaRP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6162" y="77260"/>
            <a:ext cx="243682" cy="243682"/>
          </a:xfrm>
          <a:prstGeom prst="rect">
            <a:avLst/>
          </a:prstGeom>
        </p:spPr>
      </p:pic>
    </p:spTree>
    <p:extLst>
      <p:ext uri="{BB962C8B-B14F-4D97-AF65-F5344CB8AC3E}">
        <p14:creationId xmlns:p14="http://schemas.microsoft.com/office/powerpoint/2010/main" val="2883360706"/>
      </p:ext>
    </p:extLst>
  </p:cSld>
  <p:clrMapOvr>
    <a:masterClrMapping/>
  </p:clrMapOvr>
  <mc:AlternateContent xmlns:mc="http://schemas.openxmlformats.org/markup-compatibility/2006" xmlns:p14="http://schemas.microsoft.com/office/powerpoint/2010/main">
    <mc:Choice Requires="p14">
      <p:transition spd="slow" p14:dur="2000" advClick="0" advTm="53000"/>
    </mc:Choice>
    <mc:Fallback xmlns="">
      <p:transition spd="slow" advClick="0" advTm="5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61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272480" y="188644"/>
            <a:ext cx="8915400" cy="511175"/>
          </a:xfrm>
        </p:spPr>
        <p:txBody>
          <a:bodyPr>
            <a:noAutofit/>
          </a:bodyPr>
          <a:lstStyle/>
          <a:p>
            <a:pPr eaLnBrk="1" hangingPunct="1"/>
            <a:r>
              <a:rPr lang="en-US" altLang="ja-JP" sz="3200" dirty="0">
                <a:latin typeface="+mn-lt"/>
              </a:rPr>
              <a:t>1.</a:t>
            </a:r>
            <a:r>
              <a:rPr lang="ja-JP" altLang="en-US" sz="3200" dirty="0">
                <a:latin typeface="+mn-lt"/>
              </a:rPr>
              <a:t> </a:t>
            </a:r>
            <a:r>
              <a:rPr lang="en-US" altLang="ja-JP" sz="3200" dirty="0">
                <a:latin typeface="+mn-lt"/>
              </a:rPr>
              <a:t>Introduction </a:t>
            </a:r>
            <a:r>
              <a:rPr lang="en-US" altLang="ja-JP" sz="3200" dirty="0" smtClean="0">
                <a:latin typeface="+mn-lt"/>
              </a:rPr>
              <a:t>(1)</a:t>
            </a:r>
            <a:endParaRPr lang="ja-JP" altLang="en-US" sz="3200" dirty="0" smtClean="0">
              <a:latin typeface="+mn-lt"/>
            </a:endParaRPr>
          </a:p>
        </p:txBody>
      </p:sp>
      <p:sp>
        <p:nvSpPr>
          <p:cNvPr id="12" name="コンテンツ プレースホルダ 2"/>
          <p:cNvSpPr>
            <a:spLocks noGrp="1"/>
          </p:cNvSpPr>
          <p:nvPr>
            <p:ph idx="1"/>
          </p:nvPr>
        </p:nvSpPr>
        <p:spPr>
          <a:xfrm>
            <a:off x="254561" y="1150408"/>
            <a:ext cx="9033372" cy="2498726"/>
          </a:xfrm>
        </p:spPr>
        <p:txBody>
          <a:bodyPr>
            <a:noAutofit/>
          </a:bodyPr>
          <a:lstStyle/>
          <a:p>
            <a:pPr algn="just">
              <a:lnSpc>
                <a:spcPct val="105000"/>
              </a:lnSpc>
              <a:spcBef>
                <a:spcPts val="1200"/>
              </a:spcBef>
              <a:buClr>
                <a:srgbClr val="FF0000"/>
              </a:buClr>
              <a:buFont typeface="Wingdings" panose="05000000000000000000" pitchFamily="2" charset="2"/>
              <a:buChar char="ü"/>
            </a:pPr>
            <a:r>
              <a:rPr lang="en-US" altLang="ja-JP" sz="2400" dirty="0" smtClean="0">
                <a:latin typeface="Century" panose="02040604050505020304" pitchFamily="18" charset="0"/>
              </a:rPr>
              <a:t>Recently, </a:t>
            </a:r>
            <a:r>
              <a:rPr lang="en-US" altLang="ja-JP" sz="2400" dirty="0">
                <a:latin typeface="Century" panose="02040604050505020304" pitchFamily="18" charset="0"/>
              </a:rPr>
              <a:t>managing longevity risk of outliving one's wealth is a very important issue for a household in retirement</a:t>
            </a:r>
            <a:r>
              <a:rPr lang="en-US" altLang="ja-JP" sz="2400" dirty="0" smtClean="0">
                <a:latin typeface="Century" panose="02040604050505020304" pitchFamily="18" charset="0"/>
              </a:rPr>
              <a:t>. </a:t>
            </a:r>
          </a:p>
          <a:p>
            <a:pPr algn="just">
              <a:lnSpc>
                <a:spcPct val="105000"/>
              </a:lnSpc>
              <a:spcBef>
                <a:spcPts val="1200"/>
              </a:spcBef>
              <a:buClr>
                <a:srgbClr val="FF0000"/>
              </a:buClr>
              <a:buFont typeface="Wingdings" panose="05000000000000000000" pitchFamily="2" charset="2"/>
              <a:buChar char="ü"/>
            </a:pPr>
            <a:r>
              <a:rPr lang="en-US" altLang="ja-JP" sz="2400" dirty="0" smtClean="0">
                <a:latin typeface="Century" panose="02040604050505020304" pitchFamily="18" charset="0"/>
              </a:rPr>
              <a:t>Many </a:t>
            </a:r>
            <a:r>
              <a:rPr lang="en-US" altLang="ja-JP" sz="2400" dirty="0">
                <a:latin typeface="Century" panose="02040604050505020304" pitchFamily="18" charset="0"/>
              </a:rPr>
              <a:t>literatures </a:t>
            </a:r>
            <a:r>
              <a:rPr lang="en-US" altLang="ja-JP" sz="2400" dirty="0" smtClean="0">
                <a:latin typeface="Century" panose="02040604050505020304" pitchFamily="18" charset="0"/>
              </a:rPr>
              <a:t>show </a:t>
            </a:r>
            <a:r>
              <a:rPr lang="en-US" altLang="ja-JP" sz="2400" dirty="0">
                <a:latin typeface="Century" panose="02040604050505020304" pitchFamily="18" charset="0"/>
              </a:rPr>
              <a:t>that it is effective to purchase private life annuity in addition to public pension annuity in order to avoid longevity </a:t>
            </a:r>
            <a:r>
              <a:rPr lang="en-US" altLang="ja-JP" sz="2400" dirty="0" smtClean="0">
                <a:latin typeface="Century" panose="02040604050505020304" pitchFamily="18" charset="0"/>
              </a:rPr>
              <a:t>risk.(</a:t>
            </a:r>
            <a:r>
              <a:rPr lang="en-US" altLang="ja-JP" sz="2400" dirty="0" err="1" smtClean="0">
                <a:latin typeface="Century" panose="02040604050505020304" pitchFamily="18" charset="0"/>
              </a:rPr>
              <a:t>Horneff</a:t>
            </a:r>
            <a:r>
              <a:rPr lang="en-US" altLang="ja-JP" sz="2400" dirty="0" smtClean="0">
                <a:latin typeface="Century" panose="02040604050505020304" pitchFamily="18" charset="0"/>
              </a:rPr>
              <a:t> et al.(2010), </a:t>
            </a:r>
            <a:r>
              <a:rPr lang="en-US" altLang="ja-JP" sz="2400" dirty="0" err="1" smtClean="0">
                <a:latin typeface="Century" panose="02040604050505020304" pitchFamily="18" charset="0"/>
              </a:rPr>
              <a:t>Hibiki</a:t>
            </a:r>
            <a:r>
              <a:rPr lang="en-US" altLang="ja-JP" sz="2400" dirty="0" smtClean="0">
                <a:latin typeface="Century" panose="02040604050505020304" pitchFamily="18" charset="0"/>
              </a:rPr>
              <a:t> and </a:t>
            </a:r>
            <a:r>
              <a:rPr lang="en-US" altLang="ja-JP" sz="2400" dirty="0" err="1" smtClean="0">
                <a:latin typeface="Century" panose="02040604050505020304" pitchFamily="18" charset="0"/>
              </a:rPr>
              <a:t>Oya</a:t>
            </a:r>
            <a:r>
              <a:rPr lang="en-US" altLang="ja-JP" sz="2400" dirty="0" smtClean="0">
                <a:latin typeface="Century" panose="02040604050505020304" pitchFamily="18" charset="0"/>
              </a:rPr>
              <a:t>(2015) etc.)</a:t>
            </a:r>
            <a:endParaRPr lang="en-US" altLang="ja-JP" sz="2400" dirty="0">
              <a:latin typeface="Century" panose="02040604050505020304" pitchFamily="18" charset="0"/>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4</a:t>
            </a:fld>
            <a:endParaRPr lang="ja-JP" altLang="en-US" dirty="0">
              <a:solidFill>
                <a:srgbClr val="4F81BD">
                  <a:lumMod val="75000"/>
                </a:srgbClr>
              </a:solidFill>
            </a:endParaRPr>
          </a:p>
        </p:txBody>
      </p:sp>
      <p:sp>
        <p:nvSpPr>
          <p:cNvPr id="6" name="コンテンツ プレースホルダ 2"/>
          <p:cNvSpPr txBox="1">
            <a:spLocks/>
          </p:cNvSpPr>
          <p:nvPr/>
        </p:nvSpPr>
        <p:spPr bwMode="auto">
          <a:xfrm>
            <a:off x="221751" y="3731694"/>
            <a:ext cx="5414931" cy="13567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None/>
              <a:defRPr kumimoji="1"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just">
              <a:lnSpc>
                <a:spcPct val="105000"/>
              </a:lnSpc>
              <a:spcBef>
                <a:spcPts val="1200"/>
              </a:spcBef>
              <a:buClr>
                <a:srgbClr val="FF0000"/>
              </a:buClr>
              <a:buFont typeface="Wingdings" panose="05000000000000000000" pitchFamily="2" charset="2"/>
              <a:buChar char="ü"/>
            </a:pPr>
            <a:r>
              <a:rPr lang="en-US" altLang="ja-JP" sz="2400" dirty="0" smtClean="0">
                <a:latin typeface="Century" panose="02040604050505020304" pitchFamily="18" charset="0"/>
              </a:rPr>
              <a:t>However, the private life annuity has a problem that it is more expensive than the term annuity.</a:t>
            </a:r>
            <a:endParaRPr lang="en-US" altLang="ja-JP" sz="2400" dirty="0">
              <a:latin typeface="Century" panose="02040604050505020304" pitchFamily="18" charset="0"/>
            </a:endParaRPr>
          </a:p>
        </p:txBody>
      </p:sp>
      <p:sp>
        <p:nvSpPr>
          <p:cNvPr id="9" name="コンテンツ プレースホルダ 2"/>
          <p:cNvSpPr txBox="1">
            <a:spLocks/>
          </p:cNvSpPr>
          <p:nvPr/>
        </p:nvSpPr>
        <p:spPr bwMode="auto">
          <a:xfrm>
            <a:off x="633311" y="5110853"/>
            <a:ext cx="4776883" cy="1611675"/>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None/>
              <a:defRPr kumimoji="1"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ts val="0"/>
              </a:spcBef>
              <a:buClr>
                <a:srgbClr val="FF0000"/>
              </a:buClr>
              <a:buFont typeface="Wingdings" panose="05000000000000000000" pitchFamily="2" charset="2"/>
              <a:buChar char="u"/>
            </a:pPr>
            <a:r>
              <a:rPr lang="en-US" altLang="ja-JP" sz="2400" dirty="0" smtClean="0"/>
              <a:t>Instead </a:t>
            </a:r>
            <a:r>
              <a:rPr lang="en-US" altLang="ja-JP" sz="2400" dirty="0"/>
              <a:t>of the private life annuity, we examine the deferral options of public pension as a tool of hedging longevity risk. </a:t>
            </a:r>
          </a:p>
        </p:txBody>
      </p:sp>
      <p:graphicFrame>
        <p:nvGraphicFramePr>
          <p:cNvPr id="8" name="グラフ 7"/>
          <p:cNvGraphicFramePr>
            <a:graphicFrameLocks/>
          </p:cNvGraphicFramePr>
          <p:nvPr>
            <p:extLst>
              <p:ext uri="{D42A27DB-BD31-4B8C-83A1-F6EECF244321}">
                <p14:modId xmlns:p14="http://schemas.microsoft.com/office/powerpoint/2010/main" val="168907423"/>
              </p:ext>
            </p:extLst>
          </p:nvPr>
        </p:nvGraphicFramePr>
        <p:xfrm>
          <a:off x="5698067" y="3412067"/>
          <a:ext cx="4140200" cy="2504623"/>
        </p:xfrm>
        <a:graphic>
          <a:graphicData uri="http://schemas.openxmlformats.org/drawingml/2006/chart">
            <c:chart xmlns:c="http://schemas.openxmlformats.org/drawingml/2006/chart" xmlns:r="http://schemas.openxmlformats.org/officeDocument/2006/relationships" r:id="rId5"/>
          </a:graphicData>
        </a:graphic>
      </p:graphicFrame>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589294" y="73161"/>
            <a:ext cx="243682" cy="243682"/>
          </a:xfrm>
          <a:prstGeom prst="rect">
            <a:avLst/>
          </a:prstGeom>
        </p:spPr>
      </p:pic>
    </p:spTree>
    <p:extLst>
      <p:ext uri="{BB962C8B-B14F-4D97-AF65-F5344CB8AC3E}">
        <p14:creationId xmlns:p14="http://schemas.microsoft.com/office/powerpoint/2010/main" val="2762147466"/>
      </p:ext>
    </p:extLst>
  </p:cSld>
  <p:clrMapOvr>
    <a:masterClrMapping/>
  </p:clrMapOvr>
  <mc:AlternateContent xmlns:mc="http://schemas.openxmlformats.org/markup-compatibility/2006" xmlns:p14="http://schemas.microsoft.com/office/powerpoint/2010/main">
    <mc:Choice Requires="p14">
      <p:transition spd="slow" p14:dur="2000" advClick="0" advTm="63000"/>
    </mc:Choice>
    <mc:Fallback xmlns="">
      <p:transition spd="slow" advClick="0" advTm="6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393420" y="1057510"/>
            <a:ext cx="9236355" cy="4416594"/>
          </a:xfrm>
          <a:prstGeom prst="rect">
            <a:avLst/>
          </a:prstGeom>
          <a:noFill/>
        </p:spPr>
        <p:txBody>
          <a:bodyPr wrap="square" rtlCol="0">
            <a:spAutoFit/>
          </a:bodyPr>
          <a:lstStyle/>
          <a:p>
            <a:pPr marL="285750" indent="-285750">
              <a:buClr>
                <a:srgbClr val="0070C0"/>
              </a:buClr>
              <a:buFont typeface="Wingdings" panose="05000000000000000000" pitchFamily="2" charset="2"/>
              <a:buChar char="p"/>
            </a:pPr>
            <a:r>
              <a:rPr lang="en-US" altLang="ja-JP" sz="2400" dirty="0" smtClean="0"/>
              <a:t> We </a:t>
            </a:r>
            <a:r>
              <a:rPr lang="en-US" altLang="ja-JP" sz="2400" dirty="0"/>
              <a:t>can receive an increased amount of </a:t>
            </a:r>
            <a:r>
              <a:rPr lang="en-US" altLang="ja-JP" sz="2400" dirty="0" smtClean="0"/>
              <a:t>pension </a:t>
            </a:r>
            <a:r>
              <a:rPr lang="en-US" altLang="ja-JP" sz="2400" dirty="0"/>
              <a:t>by delaying the start of receiving from the normal </a:t>
            </a:r>
            <a:r>
              <a:rPr lang="en-US" altLang="ja-JP" sz="2400" dirty="0" smtClean="0"/>
              <a:t>age </a:t>
            </a:r>
            <a:r>
              <a:rPr lang="en-US" altLang="ja-JP" sz="2400" dirty="0"/>
              <a:t>(65 years old).</a:t>
            </a:r>
          </a:p>
          <a:p>
            <a:pPr marL="742946" lvl="1" indent="-285749">
              <a:spcBef>
                <a:spcPts val="1200"/>
              </a:spcBef>
              <a:buClr>
                <a:srgbClr val="0070C0"/>
              </a:buClr>
              <a:buFont typeface="Wingdings" panose="05000000000000000000" pitchFamily="2" charset="2"/>
              <a:buChar char="Ø"/>
            </a:pPr>
            <a:r>
              <a:rPr lang="en-US" altLang="ja-JP" sz="2000" dirty="0"/>
              <a:t>Increment rate</a:t>
            </a:r>
            <a:r>
              <a:rPr lang="ja-JP" altLang="en-US" sz="2000" dirty="0"/>
              <a:t> </a:t>
            </a:r>
            <a:r>
              <a:rPr lang="en-US" altLang="ja-JP" sz="2000" dirty="0"/>
              <a:t>= (Number of months from </a:t>
            </a:r>
            <a:r>
              <a:rPr lang="en-US" altLang="ja-JP" sz="2000" dirty="0" smtClean="0"/>
              <a:t>normal age </a:t>
            </a:r>
            <a:r>
              <a:rPr lang="en-US" altLang="ja-JP" sz="2000" dirty="0"/>
              <a:t>to starting age) × </a:t>
            </a:r>
            <a:r>
              <a:rPr lang="en-US" altLang="ja-JP" sz="2000" dirty="0" smtClean="0"/>
              <a:t> 0.7%</a:t>
            </a:r>
          </a:p>
          <a:p>
            <a:pPr marL="742946" lvl="1" indent="-285749">
              <a:spcBef>
                <a:spcPts val="1200"/>
              </a:spcBef>
              <a:buClr>
                <a:srgbClr val="0070C0"/>
              </a:buClr>
              <a:buFont typeface="Wingdings" panose="05000000000000000000" pitchFamily="2" charset="2"/>
              <a:buChar char="Ø"/>
            </a:pPr>
            <a:endParaRPr lang="en-US" altLang="ja-JP" sz="2000" dirty="0" smtClean="0"/>
          </a:p>
          <a:p>
            <a:pPr marL="742946" lvl="1" indent="-285749">
              <a:spcBef>
                <a:spcPts val="1200"/>
              </a:spcBef>
              <a:buClr>
                <a:srgbClr val="0070C0"/>
              </a:buClr>
              <a:buFont typeface="Wingdings" panose="05000000000000000000" pitchFamily="2" charset="2"/>
              <a:buChar char="Ø"/>
            </a:pPr>
            <a:endParaRPr lang="en-US" altLang="ja-JP" sz="2000" dirty="0"/>
          </a:p>
          <a:p>
            <a:pPr marL="742946" lvl="1" indent="-285749">
              <a:spcBef>
                <a:spcPts val="1200"/>
              </a:spcBef>
              <a:buClr>
                <a:srgbClr val="0070C0"/>
              </a:buClr>
              <a:buFont typeface="Wingdings" panose="05000000000000000000" pitchFamily="2" charset="2"/>
              <a:buChar char="Ø"/>
            </a:pPr>
            <a:endParaRPr lang="en-US" altLang="ja-JP" sz="2000" dirty="0" smtClean="0"/>
          </a:p>
          <a:p>
            <a:pPr marL="742946" lvl="1" indent="-285749">
              <a:spcBef>
                <a:spcPts val="1800"/>
              </a:spcBef>
              <a:buClr>
                <a:srgbClr val="0070C0"/>
              </a:buClr>
              <a:buFont typeface="Wingdings" panose="05000000000000000000" pitchFamily="2" charset="2"/>
              <a:buChar char="Ø"/>
            </a:pPr>
            <a:r>
              <a:rPr lang="en-US" altLang="ja-JP" sz="2000" dirty="0" smtClean="0"/>
              <a:t>The increase in the pension benefit is expected to contribute to the reduction of longevity risk.</a:t>
            </a:r>
            <a:r>
              <a:rPr lang="ja-JP" altLang="en-US" sz="1600" dirty="0"/>
              <a:t>　　　　　　　　　　</a:t>
            </a:r>
            <a:r>
              <a:rPr lang="en-US" altLang="ja-JP" sz="1600" dirty="0"/>
              <a:t> </a:t>
            </a:r>
          </a:p>
          <a:p>
            <a:pPr marL="285750" indent="-285750">
              <a:spcBef>
                <a:spcPts val="1200"/>
              </a:spcBef>
              <a:buClr>
                <a:srgbClr val="0070C0"/>
              </a:buClr>
              <a:buFont typeface="Wingdings" panose="05000000000000000000" pitchFamily="2" charset="2"/>
              <a:buChar char="p"/>
            </a:pPr>
            <a:r>
              <a:rPr lang="en-US" altLang="ja-JP" sz="2400" dirty="0" smtClean="0"/>
              <a:t> If the deferred recipients of pension benefit increase, it gives the large impact on the public pension finance.</a:t>
            </a:r>
            <a:r>
              <a:rPr lang="en-US" altLang="ja-JP" sz="2200" dirty="0" smtClean="0"/>
              <a:t> </a:t>
            </a:r>
            <a:endParaRPr lang="en-US" altLang="ja-JP" sz="2000" dirty="0"/>
          </a:p>
        </p:txBody>
      </p:sp>
      <p:sp>
        <p:nvSpPr>
          <p:cNvPr id="14338" name="タイトル 1"/>
          <p:cNvSpPr>
            <a:spLocks noGrp="1"/>
          </p:cNvSpPr>
          <p:nvPr>
            <p:ph type="title"/>
          </p:nvPr>
        </p:nvSpPr>
        <p:spPr>
          <a:xfrm>
            <a:off x="272482" y="188644"/>
            <a:ext cx="9371053" cy="511175"/>
          </a:xfrm>
        </p:spPr>
        <p:txBody>
          <a:bodyPr>
            <a:noAutofit/>
          </a:bodyPr>
          <a:lstStyle/>
          <a:p>
            <a:pPr eaLnBrk="1" hangingPunct="1"/>
            <a:r>
              <a:rPr lang="en-US" altLang="ja-JP" sz="3200" dirty="0">
                <a:latin typeface="+mn-lt"/>
              </a:rPr>
              <a:t>1.</a:t>
            </a:r>
            <a:r>
              <a:rPr lang="ja-JP" altLang="en-US" sz="3200" dirty="0">
                <a:latin typeface="+mn-lt"/>
              </a:rPr>
              <a:t> </a:t>
            </a:r>
            <a:r>
              <a:rPr lang="en-US" altLang="ja-JP" sz="3200" dirty="0">
                <a:latin typeface="+mn-lt"/>
              </a:rPr>
              <a:t>Introduction </a:t>
            </a:r>
            <a:r>
              <a:rPr lang="en-US" altLang="ja-JP" sz="3200" dirty="0" smtClean="0">
                <a:latin typeface="+mn-lt"/>
              </a:rPr>
              <a:t>(2)</a:t>
            </a:r>
            <a:r>
              <a:rPr lang="en-US" altLang="ja-JP" sz="3200" dirty="0"/>
              <a:t> </a:t>
            </a:r>
            <a:r>
              <a:rPr lang="en-US" altLang="ja-JP" sz="3200" dirty="0" smtClean="0"/>
              <a:t>: Deferral options of </a:t>
            </a:r>
            <a:r>
              <a:rPr lang="en-US" altLang="ja-JP" sz="3200" dirty="0"/>
              <a:t>public pension </a:t>
            </a:r>
            <a:endParaRPr lang="ja-JP" altLang="en-US" sz="32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5</a:t>
            </a:fld>
            <a:endParaRPr lang="ja-JP" altLang="en-US" dirty="0">
              <a:solidFill>
                <a:srgbClr val="4F81BD">
                  <a:lumMod val="75000"/>
                </a:srgbClr>
              </a:solidFill>
            </a:endParaRPr>
          </a:p>
        </p:txBody>
      </p:sp>
      <p:sp>
        <p:nvSpPr>
          <p:cNvPr id="7" name="テキスト ボックス 6"/>
          <p:cNvSpPr txBox="1"/>
          <p:nvPr/>
        </p:nvSpPr>
        <p:spPr>
          <a:xfrm>
            <a:off x="5081675" y="2869719"/>
            <a:ext cx="4548100" cy="769441"/>
          </a:xfrm>
          <a:prstGeom prst="rect">
            <a:avLst/>
          </a:prstGeom>
          <a:noFill/>
        </p:spPr>
        <p:txBody>
          <a:bodyPr wrap="square" rtlCol="0">
            <a:spAutoFit/>
          </a:bodyPr>
          <a:lstStyle/>
          <a:p>
            <a:pPr marL="742946" lvl="1" indent="-285749">
              <a:buClr>
                <a:srgbClr val="0070C0"/>
              </a:buClr>
              <a:buFont typeface="Wingdings" panose="05000000000000000000" pitchFamily="2" charset="2"/>
              <a:buChar char="Ø"/>
            </a:pPr>
            <a:r>
              <a:rPr lang="en-US" altLang="ja-JP" sz="2200" dirty="0" smtClean="0"/>
              <a:t>Current </a:t>
            </a:r>
            <a:r>
              <a:rPr lang="en-US" altLang="ja-JP" sz="2200" dirty="0"/>
              <a:t>ratio of deferred public pension benefit = 1 to 2 </a:t>
            </a:r>
            <a:r>
              <a:rPr lang="ja-JP" altLang="en-US" sz="2200" dirty="0" smtClean="0"/>
              <a:t>％</a:t>
            </a:r>
            <a:endParaRPr lang="en-US" altLang="ja-JP" sz="2200" dirty="0"/>
          </a:p>
        </p:txBody>
      </p:sp>
      <p:sp>
        <p:nvSpPr>
          <p:cNvPr id="19" name="テキスト ボックス 18"/>
          <p:cNvSpPr txBox="1"/>
          <p:nvPr/>
        </p:nvSpPr>
        <p:spPr>
          <a:xfrm>
            <a:off x="7160832" y="2276135"/>
            <a:ext cx="2752741" cy="369332"/>
          </a:xfrm>
          <a:prstGeom prst="rect">
            <a:avLst/>
          </a:prstGeom>
          <a:noFill/>
        </p:spPr>
        <p:txBody>
          <a:bodyPr wrap="none" rtlCol="0">
            <a:spAutoFit/>
          </a:bodyPr>
          <a:lstStyle/>
          <a:p>
            <a:r>
              <a:rPr lang="en-US" altLang="ja-JP" dirty="0" smtClean="0">
                <a:solidFill>
                  <a:srgbClr val="FF0000"/>
                </a:solidFill>
              </a:rPr>
              <a:t>Monthly </a:t>
            </a:r>
            <a:r>
              <a:rPr lang="en-US" altLang="ja-JP" dirty="0">
                <a:solidFill>
                  <a:srgbClr val="FF0000"/>
                </a:solidFill>
              </a:rPr>
              <a:t>d</a:t>
            </a:r>
            <a:r>
              <a:rPr lang="en-US" altLang="ja-JP" dirty="0" smtClean="0">
                <a:solidFill>
                  <a:srgbClr val="FF0000"/>
                </a:solidFill>
              </a:rPr>
              <a:t>eferred </a:t>
            </a:r>
            <a:r>
              <a:rPr kumimoji="1" lang="en-US" altLang="ja-JP" dirty="0" smtClean="0">
                <a:solidFill>
                  <a:srgbClr val="FF0000"/>
                </a:solidFill>
              </a:rPr>
              <a:t>premium</a:t>
            </a:r>
            <a:endParaRPr kumimoji="1" lang="ja-JP" altLang="en-US" dirty="0">
              <a:solidFill>
                <a:srgbClr val="FF0000"/>
              </a:solidFill>
            </a:endParaRPr>
          </a:p>
        </p:txBody>
      </p:sp>
      <p:sp>
        <p:nvSpPr>
          <p:cNvPr id="3" name="正方形/長方形 2"/>
          <p:cNvSpPr/>
          <p:nvPr/>
        </p:nvSpPr>
        <p:spPr>
          <a:xfrm>
            <a:off x="8758344" y="1974072"/>
            <a:ext cx="738082" cy="3020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rgbClr val="FF0000"/>
              </a:solidFill>
            </a:endParaRPr>
          </a:p>
        </p:txBody>
      </p:sp>
      <p:graphicFrame>
        <p:nvGraphicFramePr>
          <p:cNvPr id="2" name="表 1"/>
          <p:cNvGraphicFramePr>
            <a:graphicFrameLocks noGrp="1"/>
          </p:cNvGraphicFramePr>
          <p:nvPr>
            <p:extLst>
              <p:ext uri="{D42A27DB-BD31-4B8C-83A1-F6EECF244321}">
                <p14:modId xmlns:p14="http://schemas.microsoft.com/office/powerpoint/2010/main" val="518932866"/>
              </p:ext>
            </p:extLst>
          </p:nvPr>
        </p:nvGraphicFramePr>
        <p:xfrm>
          <a:off x="1204417" y="2413181"/>
          <a:ext cx="4120058" cy="1309463"/>
        </p:xfrm>
        <a:graphic>
          <a:graphicData uri="http://schemas.openxmlformats.org/drawingml/2006/table">
            <a:tbl>
              <a:tblPr firstRow="1" bandRow="1">
                <a:tableStyleId>{5C22544A-7EE6-4342-B048-85BDC9FD1C3A}</a:tableStyleId>
              </a:tblPr>
              <a:tblGrid>
                <a:gridCol w="2065294"/>
                <a:gridCol w="2054764"/>
              </a:tblGrid>
              <a:tr h="309706">
                <a:tc>
                  <a:txBody>
                    <a:bodyPr/>
                    <a:lstStyle/>
                    <a:p>
                      <a:pPr algn="ctr"/>
                      <a:r>
                        <a:rPr kumimoji="1" lang="en-US" altLang="ja-JP" sz="2000" dirty="0" smtClean="0"/>
                        <a:t>Starting age</a:t>
                      </a:r>
                      <a:endParaRPr kumimoji="1" lang="ja-JP" altLang="en-US" sz="2000" dirty="0"/>
                    </a:p>
                  </a:txBody>
                  <a:tcPr marL="0" marR="0" marT="0" marB="0" anchor="ctr"/>
                </a:tc>
                <a:tc>
                  <a:txBody>
                    <a:bodyPr/>
                    <a:lstStyle/>
                    <a:p>
                      <a:pPr algn="ctr"/>
                      <a:r>
                        <a:rPr kumimoji="1" lang="en-US" altLang="ja-JP" sz="2000" dirty="0" smtClean="0"/>
                        <a:t>Increment</a:t>
                      </a:r>
                      <a:r>
                        <a:rPr kumimoji="1" lang="en-US" altLang="ja-JP" sz="2000" baseline="0" dirty="0" smtClean="0"/>
                        <a:t> rate</a:t>
                      </a:r>
                      <a:endParaRPr kumimoji="1" lang="ja-JP" altLang="en-US" sz="2000" dirty="0"/>
                    </a:p>
                  </a:txBody>
                  <a:tcPr marL="0" marR="0" marT="0" marB="0" anchor="ctr"/>
                </a:tc>
              </a:tr>
              <a:tr h="309706">
                <a:tc>
                  <a:txBody>
                    <a:bodyPr/>
                    <a:lstStyle/>
                    <a:p>
                      <a:pPr algn="ctr"/>
                      <a:r>
                        <a:rPr kumimoji="1" lang="en-US" altLang="ja-JP" sz="2000" dirty="0" smtClean="0"/>
                        <a:t>Age 66</a:t>
                      </a:r>
                      <a:endParaRPr kumimoji="1" lang="ja-JP" altLang="en-US" sz="2000" dirty="0"/>
                    </a:p>
                  </a:txBody>
                  <a:tcPr marL="0" marR="0" marT="0" marB="0" anchor="ctr"/>
                </a:tc>
                <a:tc>
                  <a:txBody>
                    <a:bodyPr/>
                    <a:lstStyle/>
                    <a:p>
                      <a:pPr algn="ctr"/>
                      <a:r>
                        <a:rPr kumimoji="1" lang="en-US" altLang="ja-JP" sz="2000" dirty="0" smtClean="0"/>
                        <a:t>8.4%</a:t>
                      </a:r>
                      <a:endParaRPr kumimoji="1" lang="ja-JP" altLang="en-US" sz="2000" dirty="0"/>
                    </a:p>
                  </a:txBody>
                  <a:tcPr marL="0" marR="0" marT="0" marB="0" anchor="ctr"/>
                </a:tc>
              </a:tr>
              <a:tr h="3097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Age 68</a:t>
                      </a:r>
                      <a:endParaRPr kumimoji="1" lang="ja-JP" altLang="en-US" sz="2000" dirty="0"/>
                    </a:p>
                  </a:txBody>
                  <a:tcPr marL="0" marR="0" marT="0" marB="0" anchor="ctr"/>
                </a:tc>
                <a:tc>
                  <a:txBody>
                    <a:bodyPr/>
                    <a:lstStyle/>
                    <a:p>
                      <a:pPr algn="ctr"/>
                      <a:r>
                        <a:rPr kumimoji="1" lang="en-US" altLang="ja-JP" sz="2000" dirty="0" smtClean="0"/>
                        <a:t>25.2%</a:t>
                      </a:r>
                      <a:endParaRPr kumimoji="1" lang="ja-JP" altLang="en-US" sz="2000" dirty="0"/>
                    </a:p>
                  </a:txBody>
                  <a:tcPr marL="0" marR="0" marT="0" marB="0" anchor="ctr"/>
                </a:tc>
              </a:tr>
              <a:tr h="3803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Age 70</a:t>
                      </a:r>
                      <a:endParaRPr kumimoji="1" lang="ja-JP" altLang="en-US" sz="2000" dirty="0"/>
                    </a:p>
                  </a:txBody>
                  <a:tcPr marL="0" marR="0" marT="0" marB="0" anchor="ctr"/>
                </a:tc>
                <a:tc>
                  <a:txBody>
                    <a:bodyPr/>
                    <a:lstStyle/>
                    <a:p>
                      <a:pPr algn="ctr"/>
                      <a:r>
                        <a:rPr kumimoji="1" lang="en-US" altLang="ja-JP" sz="2000" dirty="0" smtClean="0"/>
                        <a:t>42.0%</a:t>
                      </a:r>
                      <a:endParaRPr kumimoji="1" lang="ja-JP" altLang="en-US" sz="2000" dirty="0"/>
                    </a:p>
                  </a:txBody>
                  <a:tcPr marL="0" marR="0" marT="0" marB="0" anchor="ctr"/>
                </a:tc>
              </a:tr>
            </a:tbl>
          </a:graphicData>
        </a:graphic>
      </p:graphicFrame>
      <p:sp>
        <p:nvSpPr>
          <p:cNvPr id="13" name="コンテンツ プレースホルダ 2"/>
          <p:cNvSpPr>
            <a:spLocks noGrp="1"/>
          </p:cNvSpPr>
          <p:nvPr>
            <p:ph idx="1"/>
          </p:nvPr>
        </p:nvSpPr>
        <p:spPr>
          <a:xfrm>
            <a:off x="919998" y="5512415"/>
            <a:ext cx="7980453" cy="1212241"/>
          </a:xfrm>
          <a:solidFill>
            <a:srgbClr val="FFFFCC"/>
          </a:solidFill>
        </p:spPr>
        <p:txBody>
          <a:bodyPr>
            <a:noAutofit/>
          </a:bodyPr>
          <a:lstStyle/>
          <a:p>
            <a:pPr>
              <a:spcBef>
                <a:spcPts val="0"/>
              </a:spcBef>
              <a:buClr>
                <a:srgbClr val="FF0000"/>
              </a:buClr>
              <a:buFont typeface="Wingdings" panose="05000000000000000000" pitchFamily="2" charset="2"/>
              <a:buChar char="u"/>
            </a:pPr>
            <a:r>
              <a:rPr lang="en-US" altLang="ja-JP" sz="2300" dirty="0"/>
              <a:t>We investigate how to determine the increment rate </a:t>
            </a:r>
            <a:r>
              <a:rPr lang="en-US" altLang="ja-JP" sz="2300" dirty="0" smtClean="0"/>
              <a:t>for deferred </a:t>
            </a:r>
            <a:r>
              <a:rPr lang="en-US" altLang="ja-JP" sz="2300" dirty="0"/>
              <a:t>pension in consideration of both the sustainability of public pension system </a:t>
            </a:r>
            <a:r>
              <a:rPr lang="en-US" altLang="ja-JP" sz="2300" dirty="0" smtClean="0"/>
              <a:t>and longevity </a:t>
            </a:r>
            <a:r>
              <a:rPr lang="en-US" altLang="ja-JP" sz="2300" dirty="0"/>
              <a:t>risk of </a:t>
            </a:r>
            <a:r>
              <a:rPr lang="en-US" altLang="ja-JP" sz="2300" dirty="0" smtClean="0"/>
              <a:t>household.</a:t>
            </a:r>
            <a:endParaRPr lang="en-US" altLang="ja-JP" sz="2300" dirty="0">
              <a:latin typeface="Century" panose="02040604050505020304" pitchFamily="18" charset="0"/>
            </a:endParaRPr>
          </a:p>
        </p:txBody>
      </p:sp>
      <p:pic>
        <p:nvPicPr>
          <p:cNvPr id="6"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48368" y="50803"/>
            <a:ext cx="283798" cy="283798"/>
          </a:xfrm>
          <a:prstGeom prst="rect">
            <a:avLst/>
          </a:prstGeom>
        </p:spPr>
      </p:pic>
    </p:spTree>
    <p:extLst>
      <p:ext uri="{BB962C8B-B14F-4D97-AF65-F5344CB8AC3E}">
        <p14:creationId xmlns:p14="http://schemas.microsoft.com/office/powerpoint/2010/main" val="3657982672"/>
      </p:ext>
    </p:extLst>
  </p:cSld>
  <p:clrMapOvr>
    <a:masterClrMapping/>
  </p:clrMapOvr>
  <mc:AlternateContent xmlns:mc="http://schemas.openxmlformats.org/markup-compatibility/2006">
    <mc:Choice xmlns:p14="http://schemas.microsoft.com/office/powerpoint/2010/main" Requires="p14">
      <p:transition spd="slow" p14:dur="2000" advTm="61000"/>
    </mc:Choice>
    <mc:Fallback>
      <p:transition spd="slow" advTm="6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1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194732" y="118533"/>
            <a:ext cx="9677400" cy="1346200"/>
          </a:xfrm>
          <a:noFill/>
        </p:spPr>
        <p:txBody>
          <a:bodyPr>
            <a:noAutofit/>
          </a:bodyPr>
          <a:lstStyle/>
          <a:p>
            <a:pPr eaLnBrk="1" hangingPunct="1">
              <a:lnSpc>
                <a:spcPct val="160000"/>
              </a:lnSpc>
            </a:pPr>
            <a:r>
              <a:rPr lang="en-US" altLang="ja-JP" sz="3200" dirty="0"/>
              <a:t>1.</a:t>
            </a:r>
            <a:r>
              <a:rPr lang="ja-JP" altLang="en-US" sz="3200" dirty="0"/>
              <a:t> </a:t>
            </a:r>
            <a:r>
              <a:rPr lang="en-US" altLang="ja-JP" sz="3200" dirty="0"/>
              <a:t>Introduction </a:t>
            </a:r>
            <a:r>
              <a:rPr lang="en-US" altLang="ja-JP" sz="3200" dirty="0" smtClean="0"/>
              <a:t>(3) </a:t>
            </a:r>
            <a:br>
              <a:rPr lang="en-US" altLang="ja-JP" sz="3200" dirty="0" smtClean="0"/>
            </a:br>
            <a:r>
              <a:rPr lang="en-US" altLang="ja-JP" sz="3200" dirty="0" smtClean="0"/>
              <a:t>  </a:t>
            </a:r>
            <a:r>
              <a:rPr lang="en-US" altLang="ja-JP" sz="3200" dirty="0" smtClean="0">
                <a:latin typeface="+mn-lt"/>
              </a:rPr>
              <a:t>Summary </a:t>
            </a:r>
            <a:r>
              <a:rPr lang="en-US" altLang="ja-JP" sz="3200" dirty="0">
                <a:latin typeface="+mn-lt"/>
              </a:rPr>
              <a:t>of public pension systems for major countries</a:t>
            </a:r>
            <a:endParaRPr lang="ja-JP" altLang="en-US" sz="32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6</a:t>
            </a:fld>
            <a:endParaRPr lang="ja-JP" altLang="en-US" dirty="0">
              <a:solidFill>
                <a:srgbClr val="4F81BD">
                  <a:lumMod val="75000"/>
                </a:srgbClr>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829644775"/>
              </p:ext>
            </p:extLst>
          </p:nvPr>
        </p:nvGraphicFramePr>
        <p:xfrm>
          <a:off x="321733" y="1599352"/>
          <a:ext cx="9296400" cy="3997961"/>
        </p:xfrm>
        <a:graphic>
          <a:graphicData uri="http://schemas.openxmlformats.org/drawingml/2006/table">
            <a:tbl>
              <a:tblPr firstRow="1" bandRow="1">
                <a:tableStyleId>{5C22544A-7EE6-4342-B048-85BDC9FD1C3A}</a:tableStyleId>
              </a:tblPr>
              <a:tblGrid>
                <a:gridCol w="1328057"/>
                <a:gridCol w="1185102"/>
                <a:gridCol w="1329148"/>
                <a:gridCol w="1779836"/>
                <a:gridCol w="1191650"/>
                <a:gridCol w="1245121"/>
                <a:gridCol w="1237486"/>
              </a:tblGrid>
              <a:tr h="440287">
                <a:tc gridSpan="2">
                  <a:txBody>
                    <a:bodyPr/>
                    <a:lstStyle/>
                    <a:p>
                      <a:pPr algn="l" fontAlgn="ctr"/>
                      <a:r>
                        <a:rPr lang="en-US" sz="2000" b="0" i="0" u="none" strike="noStrike" dirty="0">
                          <a:solidFill>
                            <a:srgbClr val="000000"/>
                          </a:solidFill>
                          <a:effectLst/>
                          <a:latin typeface="ＭＳ Ｐゴシック"/>
                        </a:rPr>
                        <a:t>Country</a:t>
                      </a:r>
                    </a:p>
                  </a:txBody>
                  <a:tcPr marL="7620" marR="7620" marT="7620"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Japan </a:t>
                      </a:r>
                    </a:p>
                  </a:txBody>
                  <a:tcPr marL="7620" marR="7620" marT="7620" marB="0" anchor="ctr"/>
                </a:tc>
                <a:tc>
                  <a:txBody>
                    <a:bodyPr/>
                    <a:lstStyle/>
                    <a:p>
                      <a:pPr algn="ctr" fontAlgn="ctr"/>
                      <a:r>
                        <a:rPr lang="en-US" sz="2000" b="0" i="0" u="none" strike="noStrike">
                          <a:solidFill>
                            <a:srgbClr val="000000"/>
                          </a:solidFill>
                          <a:effectLst/>
                          <a:latin typeface="ＭＳ Ｐゴシック"/>
                        </a:rPr>
                        <a:t> U.S.A. </a:t>
                      </a:r>
                    </a:p>
                  </a:txBody>
                  <a:tcPr marL="7620" marR="7620" marT="7620" marB="0" anchor="ctr"/>
                </a:tc>
                <a:tc>
                  <a:txBody>
                    <a:bodyPr/>
                    <a:lstStyle/>
                    <a:p>
                      <a:pPr algn="ctr" fontAlgn="ctr"/>
                      <a:r>
                        <a:rPr lang="en-US" sz="2000" b="0" i="0" u="none" strike="noStrike">
                          <a:solidFill>
                            <a:srgbClr val="000000"/>
                          </a:solidFill>
                          <a:effectLst/>
                          <a:latin typeface="ＭＳ Ｐゴシック"/>
                        </a:rPr>
                        <a:t> U.K. </a:t>
                      </a:r>
                    </a:p>
                  </a:txBody>
                  <a:tcPr marL="7620" marR="7620" marT="7620" marB="0" anchor="ctr"/>
                </a:tc>
                <a:tc>
                  <a:txBody>
                    <a:bodyPr/>
                    <a:lstStyle/>
                    <a:p>
                      <a:pPr algn="ctr" fontAlgn="ctr"/>
                      <a:r>
                        <a:rPr lang="en-US" sz="2000" b="0" i="0" u="none" strike="noStrike">
                          <a:solidFill>
                            <a:srgbClr val="000000"/>
                          </a:solidFill>
                          <a:effectLst/>
                          <a:latin typeface="ＭＳ Ｐゴシック"/>
                        </a:rPr>
                        <a:t> Germany </a:t>
                      </a:r>
                    </a:p>
                  </a:txBody>
                  <a:tcPr marL="7620" marR="7620" marT="7620" marB="0" anchor="ctr"/>
                </a:tc>
                <a:tc>
                  <a:txBody>
                    <a:bodyPr/>
                    <a:lstStyle/>
                    <a:p>
                      <a:pPr algn="ctr" fontAlgn="ctr"/>
                      <a:r>
                        <a:rPr lang="en-US" sz="2000" b="0" i="0" u="none" strike="noStrike">
                          <a:solidFill>
                            <a:srgbClr val="000000"/>
                          </a:solidFill>
                          <a:effectLst/>
                          <a:latin typeface="ＭＳ Ｐゴシック"/>
                        </a:rPr>
                        <a:t> France</a:t>
                      </a:r>
                    </a:p>
                  </a:txBody>
                  <a:tcPr marL="7620" marR="7620" marT="7620" marB="0" anchor="ctr"/>
                </a:tc>
              </a:tr>
              <a:tr h="474961">
                <a:tc gridSpan="2">
                  <a:txBody>
                    <a:bodyPr/>
                    <a:lstStyle/>
                    <a:p>
                      <a:pPr algn="l" fontAlgn="ctr"/>
                      <a:r>
                        <a:rPr lang="en-US" sz="2000" b="0" i="0" u="none" strike="noStrike" dirty="0">
                          <a:solidFill>
                            <a:srgbClr val="000000"/>
                          </a:solidFill>
                          <a:effectLst/>
                          <a:latin typeface="ＭＳ Ｐゴシック"/>
                        </a:rPr>
                        <a:t>pensionable </a:t>
                      </a:r>
                      <a:r>
                        <a:rPr lang="en-US" sz="2000" b="0" i="0" u="none" strike="noStrike" dirty="0" smtClean="0">
                          <a:solidFill>
                            <a:srgbClr val="000000"/>
                          </a:solidFill>
                          <a:effectLst/>
                          <a:latin typeface="ＭＳ Ｐゴシック"/>
                        </a:rPr>
                        <a:t>age </a:t>
                      </a:r>
                      <a:r>
                        <a:rPr lang="en-US" altLang="ja-JP" sz="2000" b="0" i="0" u="none" strike="noStrike" dirty="0" smtClean="0">
                          <a:solidFill>
                            <a:srgbClr val="000000"/>
                          </a:solidFill>
                          <a:effectLst/>
                          <a:latin typeface="ＭＳ Ｐゴシック"/>
                        </a:rPr>
                        <a:t>(*)</a:t>
                      </a:r>
                      <a:r>
                        <a:rPr lang="en-US" sz="2000" b="0" i="0" u="none" strike="noStrike" dirty="0" smtClean="0">
                          <a:solidFill>
                            <a:srgbClr val="000000"/>
                          </a:solidFill>
                          <a:effectLst/>
                          <a:latin typeface="ＭＳ Ｐゴシック"/>
                        </a:rPr>
                        <a:t> </a:t>
                      </a:r>
                      <a:endParaRPr lang="en-US" sz="2000" b="0" i="0" u="none" strike="noStrike" dirty="0">
                        <a:solidFill>
                          <a:srgbClr val="000000"/>
                        </a:solidFill>
                        <a:effectLst/>
                        <a:latin typeface="ＭＳ Ｐゴシック"/>
                      </a:endParaRPr>
                    </a:p>
                  </a:txBody>
                  <a:tcPr marL="7620" marR="7620" marT="7620"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age 65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age 67 </a:t>
                      </a:r>
                    </a:p>
                  </a:txBody>
                  <a:tcPr marL="7620" marR="7620" marT="7620" marB="0" anchor="ctr"/>
                </a:tc>
                <a:tc>
                  <a:txBody>
                    <a:bodyPr/>
                    <a:lstStyle/>
                    <a:p>
                      <a:pPr algn="ctr" fontAlgn="ctr"/>
                      <a:r>
                        <a:rPr lang="en-US" sz="2000" b="0" i="0" u="none" strike="noStrike">
                          <a:solidFill>
                            <a:srgbClr val="000000"/>
                          </a:solidFill>
                          <a:effectLst/>
                          <a:latin typeface="ＭＳ Ｐゴシック"/>
                        </a:rPr>
                        <a:t> age 68 </a:t>
                      </a:r>
                    </a:p>
                  </a:txBody>
                  <a:tcPr marL="7620" marR="7620" marT="7620" marB="0" anchor="ctr"/>
                </a:tc>
                <a:tc>
                  <a:txBody>
                    <a:bodyPr/>
                    <a:lstStyle/>
                    <a:p>
                      <a:pPr algn="ctr" fontAlgn="ctr"/>
                      <a:r>
                        <a:rPr lang="en-US" sz="2000" b="0" i="0" u="none" strike="noStrike">
                          <a:solidFill>
                            <a:srgbClr val="000000"/>
                          </a:solidFill>
                          <a:effectLst/>
                          <a:latin typeface="ＭＳ Ｐゴシック"/>
                        </a:rPr>
                        <a:t> age 67 </a:t>
                      </a:r>
                    </a:p>
                  </a:txBody>
                  <a:tcPr marL="7620" marR="7620" marT="7620" marB="0" anchor="ctr"/>
                </a:tc>
                <a:tc>
                  <a:txBody>
                    <a:bodyPr/>
                    <a:lstStyle/>
                    <a:p>
                      <a:pPr algn="ctr" fontAlgn="ctr"/>
                      <a:r>
                        <a:rPr lang="en-US" sz="2000" b="0" i="0" u="none" strike="noStrike">
                          <a:solidFill>
                            <a:srgbClr val="000000"/>
                          </a:solidFill>
                          <a:effectLst/>
                          <a:latin typeface="ＭＳ Ｐゴシック"/>
                        </a:rPr>
                        <a:t> age 62</a:t>
                      </a:r>
                    </a:p>
                  </a:txBody>
                  <a:tcPr marL="7620" marR="7620" marT="7620" marB="0" anchor="ctr"/>
                </a:tc>
              </a:tr>
              <a:tr h="448733">
                <a:tc gridSpan="2">
                  <a:txBody>
                    <a:bodyPr/>
                    <a:lstStyle/>
                    <a:p>
                      <a:pPr algn="l" fontAlgn="ctr"/>
                      <a:r>
                        <a:rPr lang="en-US" sz="2000" b="0" i="0" u="none" strike="noStrike" dirty="0">
                          <a:solidFill>
                            <a:srgbClr val="000000"/>
                          </a:solidFill>
                          <a:effectLst/>
                          <a:latin typeface="ＭＳ Ｐゴシック"/>
                        </a:rPr>
                        <a:t>advance option from </a:t>
                      </a:r>
                    </a:p>
                  </a:txBody>
                  <a:tcPr marL="7620" marR="7620" marT="7620"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7620" marR="7620" marT="7620" marB="0" anchor="ctr"/>
                </a:tc>
                <a:tc>
                  <a:txBody>
                    <a:bodyPr/>
                    <a:lstStyle/>
                    <a:p>
                      <a:pPr algn="ctr" fontAlgn="ctr"/>
                      <a:r>
                        <a:rPr lang="en-US" sz="2000" b="0" i="0" u="none" strike="noStrike" dirty="0">
                          <a:solidFill>
                            <a:srgbClr val="000000"/>
                          </a:solidFill>
                          <a:effectLst/>
                          <a:latin typeface="ＭＳ Ｐゴシック"/>
                        </a:rPr>
                        <a:t>age 60</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age 62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impossible </a:t>
                      </a:r>
                    </a:p>
                  </a:txBody>
                  <a:tcPr marL="7620" marR="7620" marT="7620" marB="0" anchor="ctr"/>
                </a:tc>
                <a:tc>
                  <a:txBody>
                    <a:bodyPr/>
                    <a:lstStyle/>
                    <a:p>
                      <a:pPr algn="ctr" fontAlgn="ctr"/>
                      <a:r>
                        <a:rPr lang="en-US" sz="2000" b="0" i="0" u="none" strike="noStrike">
                          <a:solidFill>
                            <a:srgbClr val="000000"/>
                          </a:solidFill>
                          <a:effectLst/>
                          <a:latin typeface="ＭＳ Ｐゴシック"/>
                        </a:rPr>
                        <a:t> age 63 </a:t>
                      </a:r>
                    </a:p>
                  </a:txBody>
                  <a:tcPr marL="7620" marR="7620" marT="7620" marB="0" anchor="ctr"/>
                </a:tc>
                <a:tc>
                  <a:txBody>
                    <a:bodyPr/>
                    <a:lstStyle/>
                    <a:p>
                      <a:pPr algn="ctr" fontAlgn="ctr"/>
                      <a:r>
                        <a:rPr lang="en-US" sz="2000" b="0" i="0" u="none" strike="noStrike">
                          <a:solidFill>
                            <a:srgbClr val="000000"/>
                          </a:solidFill>
                          <a:effectLst/>
                          <a:latin typeface="ＭＳ Ｐゴシック"/>
                        </a:rPr>
                        <a:t> impossible</a:t>
                      </a:r>
                    </a:p>
                  </a:txBody>
                  <a:tcPr marL="7620" marR="7620" marT="7620" marB="0" anchor="ctr"/>
                </a:tc>
              </a:tr>
              <a:tr h="626534">
                <a:tc gridSpan="2">
                  <a:txBody>
                    <a:bodyPr/>
                    <a:lstStyle/>
                    <a:p>
                      <a:pPr algn="r" fontAlgn="ctr"/>
                      <a:r>
                        <a:rPr lang="en-US" sz="2000" b="0" i="0" u="none" strike="noStrike" dirty="0">
                          <a:solidFill>
                            <a:srgbClr val="000000"/>
                          </a:solidFill>
                          <a:effectLst/>
                          <a:latin typeface="ＭＳ Ｐゴシック"/>
                        </a:rPr>
                        <a:t>(reduction rate/year) </a:t>
                      </a:r>
                    </a:p>
                  </a:txBody>
                  <a:tcPr marL="7620" marR="7620" marT="7620"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2000" b="0" i="0" u="none" strike="noStrike" dirty="0">
                          <a:solidFill>
                            <a:srgbClr val="000000"/>
                          </a:solidFill>
                          <a:effectLst/>
                          <a:latin typeface="ＭＳ Ｐゴシック"/>
                        </a:rPr>
                        <a:t>6.0%</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6.7% for 3 years   </a:t>
                      </a:r>
                      <a:br>
                        <a:rPr lang="en-US" sz="2000" b="0" i="0" u="none" strike="noStrike" dirty="0">
                          <a:solidFill>
                            <a:srgbClr val="000000"/>
                          </a:solidFill>
                          <a:effectLst/>
                          <a:latin typeface="ＭＳ Ｐゴシック"/>
                        </a:rPr>
                      </a:br>
                      <a:r>
                        <a:rPr lang="en-US" sz="2000" b="0" i="0" u="none" strike="noStrike" dirty="0">
                          <a:solidFill>
                            <a:srgbClr val="000000"/>
                          </a:solidFill>
                          <a:effectLst/>
                          <a:latin typeface="ＭＳ Ｐゴシック"/>
                        </a:rPr>
                        <a:t>5% later  </a:t>
                      </a:r>
                    </a:p>
                  </a:txBody>
                  <a:tcPr marL="7620" marR="7620" marT="7620" marB="0" anchor="ctr"/>
                </a:tc>
                <a:tc>
                  <a:txBody>
                    <a:bodyPr/>
                    <a:lstStyle/>
                    <a:p>
                      <a:pPr algn="ctr" fontAlgn="ctr"/>
                      <a:endParaRPr lang="ja-JP" altLang="en-US" sz="2000" b="0"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2000" b="0" i="0" u="none" strike="noStrike" dirty="0">
                          <a:solidFill>
                            <a:srgbClr val="000000"/>
                          </a:solidFill>
                          <a:effectLst/>
                          <a:latin typeface="ＭＳ Ｐゴシック"/>
                        </a:rPr>
                        <a:t>3.60%</a:t>
                      </a:r>
                    </a:p>
                  </a:txBody>
                  <a:tcPr marL="7620" marR="7620" marT="7620" marB="0" anchor="ctr"/>
                </a:tc>
                <a:tc>
                  <a:txBody>
                    <a:bodyPr/>
                    <a:lstStyle/>
                    <a:p>
                      <a:pPr algn="ctr" fontAlgn="ctr"/>
                      <a:endParaRPr lang="ja-JP" altLang="en-US" sz="2000" b="0" i="0" u="none" strike="noStrike" dirty="0">
                        <a:solidFill>
                          <a:srgbClr val="000000"/>
                        </a:solidFill>
                        <a:effectLst/>
                        <a:latin typeface="ＭＳ Ｐゴシック"/>
                      </a:endParaRPr>
                    </a:p>
                  </a:txBody>
                  <a:tcPr marL="7620" marR="7620" marT="7620" marB="0" anchor="ctr"/>
                </a:tc>
              </a:tr>
              <a:tr h="457200">
                <a:tc gridSpan="2">
                  <a:txBody>
                    <a:bodyPr/>
                    <a:lstStyle/>
                    <a:p>
                      <a:pPr algn="l" fontAlgn="ctr"/>
                      <a:r>
                        <a:rPr lang="en-US" sz="2000" b="0" i="0" u="none" strike="noStrike" dirty="0">
                          <a:solidFill>
                            <a:srgbClr val="000000"/>
                          </a:solidFill>
                          <a:effectLst/>
                          <a:latin typeface="ＭＳ Ｐゴシック"/>
                        </a:rPr>
                        <a:t>deferral option </a:t>
                      </a:r>
                      <a:r>
                        <a:rPr lang="en-US" sz="2000" b="0" i="0" u="none" strike="noStrike" dirty="0" smtClean="0">
                          <a:solidFill>
                            <a:srgbClr val="000000"/>
                          </a:solidFill>
                          <a:effectLst/>
                          <a:latin typeface="ＭＳ Ｐゴシック"/>
                        </a:rPr>
                        <a:t>until</a:t>
                      </a:r>
                      <a:endParaRPr lang="en-US" sz="2000" b="0" i="0" u="none" strike="noStrike" dirty="0">
                        <a:solidFill>
                          <a:srgbClr val="000000"/>
                        </a:solidFill>
                        <a:effectLst/>
                        <a:latin typeface="ＭＳ Ｐゴシック"/>
                      </a:endParaRPr>
                    </a:p>
                  </a:txBody>
                  <a:tcPr marL="7620" marR="7620" marT="7620"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age 70 </a:t>
                      </a:r>
                    </a:p>
                  </a:txBody>
                  <a:tcPr marL="7620" marR="7620" marT="7620" marB="0" anchor="ctr"/>
                </a:tc>
                <a:tc>
                  <a:txBody>
                    <a:bodyPr/>
                    <a:lstStyle/>
                    <a:p>
                      <a:pPr algn="ctr" fontAlgn="ctr"/>
                      <a:r>
                        <a:rPr lang="en-US" sz="2000" b="0" i="0" u="none" strike="noStrike">
                          <a:solidFill>
                            <a:srgbClr val="000000"/>
                          </a:solidFill>
                          <a:effectLst/>
                          <a:latin typeface="ＭＳ Ｐゴシック"/>
                        </a:rPr>
                        <a:t> age 70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no limit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no limit</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no limit</a:t>
                      </a:r>
                    </a:p>
                  </a:txBody>
                  <a:tcPr marL="7620" marR="7620" marT="7620" marB="0" anchor="ctr"/>
                </a:tc>
              </a:tr>
              <a:tr h="397933">
                <a:tc gridSpan="2">
                  <a:txBody>
                    <a:bodyPr/>
                    <a:lstStyle/>
                    <a:p>
                      <a:pPr algn="r" fontAlgn="ctr"/>
                      <a:r>
                        <a:rPr lang="en-US" sz="2000" b="0" i="0" u="none" strike="noStrike" dirty="0">
                          <a:solidFill>
                            <a:srgbClr val="000000"/>
                          </a:solidFill>
                          <a:effectLst/>
                          <a:latin typeface="ＭＳ Ｐゴシック"/>
                        </a:rPr>
                        <a:t>(increment rate/year</a:t>
                      </a:r>
                      <a:r>
                        <a:rPr lang="en-US" sz="2000" b="0" i="0" u="none" strike="noStrike" dirty="0" smtClean="0">
                          <a:solidFill>
                            <a:srgbClr val="000000"/>
                          </a:solidFill>
                          <a:effectLst/>
                          <a:latin typeface="ＭＳ Ｐゴシック"/>
                        </a:rPr>
                        <a:t>) </a:t>
                      </a:r>
                      <a:endParaRPr lang="en-US" sz="2000" b="0" i="0" u="none" strike="noStrike" dirty="0">
                        <a:solidFill>
                          <a:srgbClr val="000000"/>
                        </a:solidFill>
                        <a:effectLst/>
                        <a:latin typeface="ＭＳ Ｐゴシック"/>
                      </a:endParaRPr>
                    </a:p>
                  </a:txBody>
                  <a:tcPr marL="7620" marR="7620" marT="7620" marB="0" anchor="ctr"/>
                </a:tc>
                <a:tc hMerge="1">
                  <a:txBody>
                    <a:bodyPr/>
                    <a:lstStyle/>
                    <a:p>
                      <a:pPr algn="l" fontAlgn="ctr"/>
                      <a:endParaRPr lang="ja-JP" altLang="en-US" sz="1100" b="0" i="0" u="none" strike="noStrike" dirty="0">
                        <a:solidFill>
                          <a:srgbClr val="000000"/>
                        </a:solidFill>
                        <a:effectLst/>
                        <a:latin typeface="ＭＳ Ｐゴシック"/>
                      </a:endParaRPr>
                    </a:p>
                  </a:txBody>
                  <a:tcPr marL="7620" marR="7620" marT="7620" marB="0" anchor="ctr"/>
                </a:tc>
                <a:tc>
                  <a:txBody>
                    <a:bodyPr/>
                    <a:lstStyle/>
                    <a:p>
                      <a:pPr algn="ctr" fontAlgn="ctr"/>
                      <a:r>
                        <a:rPr lang="en-US" altLang="ja-JP" sz="2000" b="0" i="0" u="none" strike="noStrike">
                          <a:solidFill>
                            <a:srgbClr val="000000"/>
                          </a:solidFill>
                          <a:effectLst/>
                          <a:latin typeface="ＭＳ Ｐゴシック"/>
                        </a:rPr>
                        <a:t>8.40%</a:t>
                      </a:r>
                    </a:p>
                  </a:txBody>
                  <a:tcPr marL="7620" marR="7620" marT="7620" marB="0" anchor="ctr"/>
                </a:tc>
                <a:tc>
                  <a:txBody>
                    <a:bodyPr/>
                    <a:lstStyle/>
                    <a:p>
                      <a:pPr algn="ctr" fontAlgn="ctr"/>
                      <a:r>
                        <a:rPr lang="en-US" altLang="ja-JP" sz="2000" b="0" i="0" u="none" strike="noStrike" dirty="0">
                          <a:solidFill>
                            <a:srgbClr val="000000"/>
                          </a:solidFill>
                          <a:effectLst/>
                          <a:latin typeface="ＭＳ Ｐゴシック"/>
                        </a:rPr>
                        <a:t>8.00%</a:t>
                      </a:r>
                    </a:p>
                  </a:txBody>
                  <a:tcPr marL="7620" marR="7620" marT="7620" marB="0" anchor="ctr"/>
                </a:tc>
                <a:tc>
                  <a:txBody>
                    <a:bodyPr/>
                    <a:lstStyle/>
                    <a:p>
                      <a:pPr algn="ctr" fontAlgn="ctr"/>
                      <a:r>
                        <a:rPr lang="en-US" altLang="ja-JP" sz="2000" b="0" i="0" u="none" strike="noStrike">
                          <a:solidFill>
                            <a:srgbClr val="000000"/>
                          </a:solidFill>
                          <a:effectLst/>
                          <a:latin typeface="ＭＳ Ｐゴシック"/>
                        </a:rPr>
                        <a:t>5.80%</a:t>
                      </a:r>
                    </a:p>
                  </a:txBody>
                  <a:tcPr marL="7620" marR="7620" marT="7620" marB="0" anchor="ctr"/>
                </a:tc>
                <a:tc>
                  <a:txBody>
                    <a:bodyPr/>
                    <a:lstStyle/>
                    <a:p>
                      <a:pPr algn="ctr" fontAlgn="ctr"/>
                      <a:r>
                        <a:rPr lang="en-US" altLang="ja-JP" sz="2000" b="0" i="0" u="none" strike="noStrike" dirty="0">
                          <a:solidFill>
                            <a:srgbClr val="000000"/>
                          </a:solidFill>
                          <a:effectLst/>
                          <a:latin typeface="ＭＳ Ｐゴシック"/>
                        </a:rPr>
                        <a:t>6.00%</a:t>
                      </a:r>
                    </a:p>
                  </a:txBody>
                  <a:tcPr marL="7620" marR="7620" marT="7620" marB="0" anchor="ctr"/>
                </a:tc>
                <a:tc>
                  <a:txBody>
                    <a:bodyPr/>
                    <a:lstStyle/>
                    <a:p>
                      <a:pPr algn="ctr" fontAlgn="ctr"/>
                      <a:r>
                        <a:rPr lang="en-US" altLang="ja-JP" sz="2000" b="0" i="0" u="none" strike="noStrike" dirty="0">
                          <a:solidFill>
                            <a:srgbClr val="000000"/>
                          </a:solidFill>
                          <a:effectLst/>
                          <a:latin typeface="ＭＳ Ｐゴシック"/>
                        </a:rPr>
                        <a:t>5.00%</a:t>
                      </a:r>
                    </a:p>
                  </a:txBody>
                  <a:tcPr marL="7620" marR="7620" marT="7620" marB="0" anchor="ctr"/>
                </a:tc>
              </a:tr>
              <a:tr h="568113">
                <a:tc rowSpan="2">
                  <a:txBody>
                    <a:bodyPr/>
                    <a:lstStyle/>
                    <a:p>
                      <a:pPr algn="ctr" fontAlgn="ctr"/>
                      <a:r>
                        <a:rPr lang="en-US" sz="2000" b="0" i="0" u="none" strike="noStrike" dirty="0">
                          <a:solidFill>
                            <a:srgbClr val="000000"/>
                          </a:solidFill>
                          <a:effectLst/>
                          <a:latin typeface="ＭＳ Ｐゴシック"/>
                        </a:rPr>
                        <a:t>average life </a:t>
                      </a:r>
                    </a:p>
                    <a:p>
                      <a:pPr algn="ctr" fontAlgn="ctr"/>
                      <a:r>
                        <a:rPr lang="en-US" sz="2000" b="0" i="0" u="none" strike="noStrike" dirty="0">
                          <a:solidFill>
                            <a:srgbClr val="000000"/>
                          </a:solidFill>
                          <a:effectLst/>
                          <a:latin typeface="ＭＳ Ｐゴシック"/>
                        </a:rPr>
                        <a:t>expectancy </a:t>
                      </a:r>
                    </a:p>
                  </a:txBody>
                  <a:tcPr marL="7620" marR="7620" marT="7620" marB="0" anchor="ctr"/>
                </a:tc>
                <a:tc>
                  <a:txBody>
                    <a:bodyPr/>
                    <a:lstStyle/>
                    <a:p>
                      <a:pPr algn="l" fontAlgn="ctr"/>
                      <a:r>
                        <a:rPr lang="en-US" sz="2000" b="0" i="0" u="none" strike="noStrike">
                          <a:solidFill>
                            <a:srgbClr val="000000"/>
                          </a:solidFill>
                          <a:effectLst/>
                          <a:latin typeface="ＭＳ Ｐゴシック"/>
                        </a:rPr>
                        <a:t> male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81.1 years </a:t>
                      </a:r>
                    </a:p>
                  </a:txBody>
                  <a:tcPr marL="7620" marR="7620" marT="7620" marB="0" anchor="ctr"/>
                </a:tc>
                <a:tc>
                  <a:txBody>
                    <a:bodyPr/>
                    <a:lstStyle/>
                    <a:p>
                      <a:pPr algn="ctr" fontAlgn="ctr"/>
                      <a:r>
                        <a:rPr lang="en-US" sz="2000" b="0" i="0" u="none" strike="noStrike">
                          <a:solidFill>
                            <a:srgbClr val="000000"/>
                          </a:solidFill>
                          <a:effectLst/>
                          <a:latin typeface="ＭＳ Ｐゴシック"/>
                        </a:rPr>
                        <a:t> 76.0 years </a:t>
                      </a:r>
                    </a:p>
                  </a:txBody>
                  <a:tcPr marL="7620" marR="7620" marT="7620" marB="0" anchor="ctr"/>
                </a:tc>
                <a:tc>
                  <a:txBody>
                    <a:bodyPr/>
                    <a:lstStyle/>
                    <a:p>
                      <a:pPr algn="ctr" fontAlgn="ctr"/>
                      <a:r>
                        <a:rPr lang="en-US" sz="2000" b="0" i="0" u="none" strike="noStrike">
                          <a:solidFill>
                            <a:srgbClr val="000000"/>
                          </a:solidFill>
                          <a:effectLst/>
                          <a:latin typeface="ＭＳ Ｐゴシック"/>
                        </a:rPr>
                        <a:t> 79.7 years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78.7 years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80.1 years</a:t>
                      </a:r>
                    </a:p>
                  </a:txBody>
                  <a:tcPr marL="7620" marR="7620" marT="7620" marB="0" anchor="ctr"/>
                </a:tc>
              </a:tr>
              <a:tr h="584200">
                <a:tc vMerge="1">
                  <a:txBody>
                    <a:bodyPr/>
                    <a:lstStyle/>
                    <a:p>
                      <a:pPr algn="l" fontAlgn="ctr"/>
                      <a:endParaRPr lang="en-US" sz="1800" b="0" i="0" u="none" strike="noStrike" dirty="0">
                        <a:solidFill>
                          <a:srgbClr val="000000"/>
                        </a:solidFill>
                        <a:effectLst/>
                        <a:latin typeface="ＭＳ Ｐゴシック"/>
                      </a:endParaRPr>
                    </a:p>
                  </a:txBody>
                  <a:tcPr marL="7620" marR="7620" marT="7620" marB="0" anchor="ctr"/>
                </a:tc>
                <a:tc>
                  <a:txBody>
                    <a:bodyPr/>
                    <a:lstStyle/>
                    <a:p>
                      <a:pPr algn="l" fontAlgn="ctr"/>
                      <a:r>
                        <a:rPr lang="en-US" sz="2000" b="0" i="0" u="none" strike="noStrike" dirty="0">
                          <a:solidFill>
                            <a:srgbClr val="000000"/>
                          </a:solidFill>
                          <a:effectLst/>
                          <a:latin typeface="ＭＳ Ｐゴシック"/>
                        </a:rPr>
                        <a:t> female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87.1 years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81.0 years </a:t>
                      </a:r>
                    </a:p>
                  </a:txBody>
                  <a:tcPr marL="7620" marR="7620" marT="7620" marB="0" anchor="ctr"/>
                </a:tc>
                <a:tc>
                  <a:txBody>
                    <a:bodyPr/>
                    <a:lstStyle/>
                    <a:p>
                      <a:pPr algn="ctr" fontAlgn="ctr"/>
                      <a:r>
                        <a:rPr lang="en-US" sz="2000" b="0" i="0" u="none" strike="noStrike">
                          <a:solidFill>
                            <a:srgbClr val="000000"/>
                          </a:solidFill>
                          <a:effectLst/>
                          <a:latin typeface="ＭＳ Ｐゴシック"/>
                        </a:rPr>
                        <a:t> 83.2 years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83.3 years </a:t>
                      </a:r>
                    </a:p>
                  </a:txBody>
                  <a:tcPr marL="7620" marR="7620" marT="7620" marB="0" anchor="ctr"/>
                </a:tc>
                <a:tc>
                  <a:txBody>
                    <a:bodyPr/>
                    <a:lstStyle/>
                    <a:p>
                      <a:pPr algn="ctr" fontAlgn="ctr"/>
                      <a:r>
                        <a:rPr lang="en-US" sz="2000" b="0" i="0" u="none" strike="noStrike" dirty="0">
                          <a:solidFill>
                            <a:srgbClr val="000000"/>
                          </a:solidFill>
                          <a:effectLst/>
                          <a:latin typeface="ＭＳ Ｐゴシック"/>
                        </a:rPr>
                        <a:t> 85.7 years</a:t>
                      </a:r>
                    </a:p>
                  </a:txBody>
                  <a:tcPr marL="7620" marR="7620" marT="7620" marB="0" anchor="ctr"/>
                </a:tc>
              </a:tr>
            </a:tbl>
          </a:graphicData>
        </a:graphic>
      </p:graphicFrame>
      <p:sp>
        <p:nvSpPr>
          <p:cNvPr id="2" name="テキスト ボックス 1"/>
          <p:cNvSpPr txBox="1"/>
          <p:nvPr/>
        </p:nvSpPr>
        <p:spPr>
          <a:xfrm>
            <a:off x="1744144" y="5623084"/>
            <a:ext cx="3361266" cy="400110"/>
          </a:xfrm>
          <a:prstGeom prst="rect">
            <a:avLst/>
          </a:prstGeom>
          <a:noFill/>
        </p:spPr>
        <p:txBody>
          <a:bodyPr wrap="square" rtlCol="0">
            <a:spAutoFit/>
          </a:bodyPr>
          <a:lstStyle/>
          <a:p>
            <a:r>
              <a:rPr lang="en-US" altLang="ja-JP" sz="2000" dirty="0" smtClean="0">
                <a:solidFill>
                  <a:srgbClr val="000000"/>
                </a:solidFill>
                <a:latin typeface="ＭＳ Ｐゴシック"/>
              </a:rPr>
              <a:t>(*) </a:t>
            </a:r>
            <a:r>
              <a:rPr kumimoji="1" lang="en-US" altLang="ja-JP" sz="2000" dirty="0" smtClean="0"/>
              <a:t>As of September 24, 2018</a:t>
            </a:r>
            <a:endParaRPr kumimoji="1" lang="ja-JP" altLang="en-US" sz="2000" dirty="0" smtClean="0"/>
          </a:p>
        </p:txBody>
      </p:sp>
      <p:sp>
        <p:nvSpPr>
          <p:cNvPr id="6" name="コンテンツ プレースホルダ 2"/>
          <p:cNvSpPr>
            <a:spLocks noGrp="1"/>
          </p:cNvSpPr>
          <p:nvPr>
            <p:ph idx="1"/>
          </p:nvPr>
        </p:nvSpPr>
        <p:spPr>
          <a:xfrm>
            <a:off x="595466" y="6073993"/>
            <a:ext cx="7143067" cy="693931"/>
          </a:xfrm>
          <a:solidFill>
            <a:srgbClr val="FFFFCC"/>
          </a:solidFill>
        </p:spPr>
        <p:txBody>
          <a:bodyPr>
            <a:noAutofit/>
          </a:bodyPr>
          <a:lstStyle/>
          <a:p>
            <a:pPr>
              <a:spcBef>
                <a:spcPts val="0"/>
              </a:spcBef>
              <a:buClr>
                <a:srgbClr val="FF0000"/>
              </a:buClr>
              <a:buFont typeface="Wingdings" panose="05000000000000000000" pitchFamily="2" charset="2"/>
              <a:buChar char="u"/>
            </a:pPr>
            <a:r>
              <a:rPr lang="en-US" altLang="ja-JP" dirty="0"/>
              <a:t>The table is generated according to social security and national government websites, </a:t>
            </a:r>
            <a:r>
              <a:rPr lang="en-US" altLang="ja-JP" dirty="0" smtClean="0"/>
              <a:t>World </a:t>
            </a:r>
            <a:r>
              <a:rPr lang="en-US" altLang="ja-JP" dirty="0"/>
              <a:t>Health Organization(2018).</a:t>
            </a:r>
            <a:endParaRPr lang="en-US" altLang="ja-JP" dirty="0">
              <a:latin typeface="Century" panose="02040604050505020304" pitchFamily="18" charset="0"/>
            </a:endParaRPr>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04903" y="60326"/>
            <a:ext cx="243682" cy="243682"/>
          </a:xfrm>
          <a:prstGeom prst="rect">
            <a:avLst/>
          </a:prstGeom>
        </p:spPr>
      </p:pic>
    </p:spTree>
    <p:extLst>
      <p:ext uri="{BB962C8B-B14F-4D97-AF65-F5344CB8AC3E}">
        <p14:creationId xmlns:p14="http://schemas.microsoft.com/office/powerpoint/2010/main" val="396346375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5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1" y="215054"/>
            <a:ext cx="9905999" cy="845820"/>
          </a:xfrm>
          <a:solidFill>
            <a:schemeClr val="bg1"/>
          </a:solidFill>
        </p:spPr>
        <p:txBody>
          <a:bodyPr>
            <a:noAutofit/>
          </a:bodyPr>
          <a:lstStyle/>
          <a:p>
            <a:pPr eaLnBrk="1" hangingPunct="1"/>
            <a:r>
              <a:rPr lang="en-US" altLang="ja-JP" sz="3200" dirty="0" smtClean="0"/>
              <a:t>  1</a:t>
            </a:r>
            <a:r>
              <a:rPr lang="en-US" altLang="ja-JP" sz="3200" dirty="0"/>
              <a:t>.</a:t>
            </a:r>
            <a:r>
              <a:rPr lang="ja-JP" altLang="en-US" sz="3200" dirty="0"/>
              <a:t> </a:t>
            </a:r>
            <a:r>
              <a:rPr lang="en-US" altLang="ja-JP" sz="3200" dirty="0"/>
              <a:t>Introduction </a:t>
            </a:r>
            <a:r>
              <a:rPr lang="en-US" altLang="ja-JP" sz="3200" dirty="0" smtClean="0"/>
              <a:t>(4) </a:t>
            </a:r>
            <a:br>
              <a:rPr lang="en-US" altLang="ja-JP" sz="3200" dirty="0" smtClean="0"/>
            </a:br>
            <a:r>
              <a:rPr lang="en-US" altLang="ja-JP" sz="3200" dirty="0" smtClean="0"/>
              <a:t>    </a:t>
            </a:r>
            <a:r>
              <a:rPr lang="en-US" altLang="ja-JP" sz="3200" dirty="0" smtClean="0">
                <a:latin typeface="+mn-lt"/>
              </a:rPr>
              <a:t>Previous studies w.r.t. deferral</a:t>
            </a:r>
            <a:r>
              <a:rPr lang="ja-JP" altLang="en-US" sz="3200" dirty="0" smtClean="0">
                <a:latin typeface="+mn-lt"/>
              </a:rPr>
              <a:t> </a:t>
            </a:r>
            <a:r>
              <a:rPr lang="en-US" altLang="ja-JP" sz="3200" dirty="0" smtClean="0">
                <a:latin typeface="+mn-lt"/>
              </a:rPr>
              <a:t>options of </a:t>
            </a:r>
            <a:r>
              <a:rPr lang="en-US" altLang="ja-JP" sz="3200" dirty="0">
                <a:latin typeface="+mn-lt"/>
              </a:rPr>
              <a:t>public pension </a:t>
            </a:r>
            <a:endParaRPr lang="ja-JP" altLang="en-US" sz="32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7</a:t>
            </a:fld>
            <a:endParaRPr lang="ja-JP" altLang="en-US" dirty="0">
              <a:solidFill>
                <a:srgbClr val="4F81BD">
                  <a:lumMod val="75000"/>
                </a:srgbClr>
              </a:solidFill>
            </a:endParaRPr>
          </a:p>
        </p:txBody>
      </p:sp>
      <p:graphicFrame>
        <p:nvGraphicFramePr>
          <p:cNvPr id="4" name="表 3"/>
          <p:cNvGraphicFramePr>
            <a:graphicFrameLocks noGrp="1"/>
          </p:cNvGraphicFramePr>
          <p:nvPr>
            <p:extLst>
              <p:ext uri="{D42A27DB-BD31-4B8C-83A1-F6EECF244321}">
                <p14:modId xmlns:p14="http://schemas.microsoft.com/office/powerpoint/2010/main" val="2856153700"/>
              </p:ext>
            </p:extLst>
          </p:nvPr>
        </p:nvGraphicFramePr>
        <p:xfrm>
          <a:off x="205740" y="1249481"/>
          <a:ext cx="9439275" cy="5105215"/>
        </p:xfrm>
        <a:graphic>
          <a:graphicData uri="http://schemas.openxmlformats.org/drawingml/2006/table">
            <a:tbl>
              <a:tblPr/>
              <a:tblGrid>
                <a:gridCol w="1636911"/>
                <a:gridCol w="1148709"/>
                <a:gridCol w="6653655"/>
              </a:tblGrid>
              <a:tr h="394150">
                <a:tc>
                  <a:txBody>
                    <a:bodyPr/>
                    <a:lstStyle/>
                    <a:p>
                      <a:pPr algn="ctr" fontAlgn="ctr"/>
                      <a:r>
                        <a:rPr lang="en-US" sz="2000" b="0" i="0" u="none" strike="noStrike" dirty="0" smtClean="0">
                          <a:solidFill>
                            <a:srgbClr val="000000"/>
                          </a:solidFill>
                          <a:effectLst/>
                          <a:latin typeface="Century"/>
                        </a:rPr>
                        <a:t>Authors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smtClean="0">
                          <a:solidFill>
                            <a:srgbClr val="000000"/>
                          </a:solidFill>
                          <a:effectLst/>
                          <a:latin typeface="Century"/>
                        </a:rPr>
                        <a:t>Country</a:t>
                      </a:r>
                      <a:endParaRPr lang="en-US" sz="2000" b="0" i="0" u="none" strike="noStrike" dirty="0">
                        <a:solidFill>
                          <a:srgbClr val="000000"/>
                        </a:solidFill>
                        <a:effectLst/>
                        <a:latin typeface="Century"/>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sz="2000" b="0" i="0" u="none" strike="noStrike" dirty="0">
                        <a:solidFill>
                          <a:srgbClr val="000000"/>
                        </a:solidFill>
                        <a:effectLst/>
                        <a:latin typeface="Century"/>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34585">
                <a:tc>
                  <a:txBody>
                    <a:bodyPr/>
                    <a:lstStyle/>
                    <a:p>
                      <a:pPr algn="ctr" fontAlgn="ctr"/>
                      <a:r>
                        <a:rPr lang="en-US" sz="2000" b="0" i="0" u="none" strike="noStrike" dirty="0" smtClean="0">
                          <a:solidFill>
                            <a:srgbClr val="000000"/>
                          </a:solidFill>
                          <a:effectLst/>
                          <a:latin typeface="Century"/>
                        </a:rPr>
                        <a:t>  Farrar et al.</a:t>
                      </a:r>
                    </a:p>
                    <a:p>
                      <a:pPr algn="ctr" fontAlgn="ctr"/>
                      <a:r>
                        <a:rPr lang="en-US" sz="2000" b="0" i="0" u="none" strike="noStrike" dirty="0" smtClean="0">
                          <a:solidFill>
                            <a:srgbClr val="000000"/>
                          </a:solidFill>
                          <a:effectLst/>
                          <a:latin typeface="Century"/>
                        </a:rPr>
                        <a:t> (2012)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smtClean="0">
                          <a:solidFill>
                            <a:srgbClr val="000000"/>
                          </a:solidFill>
                          <a:effectLst/>
                          <a:latin typeface="Century"/>
                        </a:rPr>
                        <a:t>UK</a:t>
                      </a:r>
                      <a:endParaRPr lang="en-US" sz="2000" b="0" i="0" u="none" strike="noStrike" dirty="0">
                        <a:solidFill>
                          <a:srgbClr val="000000"/>
                        </a:solidFill>
                        <a:effectLst/>
                        <a:latin typeface="Century"/>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Century"/>
                        </a:rPr>
                        <a:t>・ </a:t>
                      </a:r>
                      <a:r>
                        <a:rPr lang="en-US" altLang="ja-JP" sz="1800" b="0" i="0" u="none" strike="noStrike" dirty="0" smtClean="0">
                          <a:solidFill>
                            <a:srgbClr val="000000"/>
                          </a:solidFill>
                          <a:effectLst/>
                          <a:latin typeface="Century"/>
                        </a:rPr>
                        <a:t>E</a:t>
                      </a:r>
                      <a:r>
                        <a:rPr lang="en-US" sz="1800" b="0" i="0" u="none" strike="noStrike" dirty="0" smtClean="0">
                          <a:solidFill>
                            <a:srgbClr val="000000"/>
                          </a:solidFill>
                          <a:effectLst/>
                          <a:latin typeface="Century"/>
                        </a:rPr>
                        <a:t>xamin</a:t>
                      </a:r>
                      <a:r>
                        <a:rPr lang="en-US" altLang="ja-JP" sz="1800" b="0" i="0" u="none" strike="noStrike" dirty="0" smtClean="0">
                          <a:solidFill>
                            <a:srgbClr val="000000"/>
                          </a:solidFill>
                          <a:effectLst/>
                          <a:latin typeface="Century"/>
                        </a:rPr>
                        <a:t>e</a:t>
                      </a:r>
                      <a:r>
                        <a:rPr lang="en-US" sz="1800" b="0" i="0" u="none" strike="noStrike" dirty="0" smtClean="0">
                          <a:solidFill>
                            <a:srgbClr val="000000"/>
                          </a:solidFill>
                          <a:effectLst/>
                          <a:latin typeface="Century"/>
                        </a:rPr>
                        <a:t> the value of incentives to defer the UK state </a:t>
                      </a:r>
                    </a:p>
                    <a:p>
                      <a:pPr algn="l" fontAlgn="ctr"/>
                      <a:r>
                        <a:rPr lang="en-US" sz="1800" b="0" i="0" u="none" strike="noStrike" dirty="0" smtClean="0">
                          <a:solidFill>
                            <a:srgbClr val="000000"/>
                          </a:solidFill>
                          <a:effectLst/>
                          <a:latin typeface="Century"/>
                        </a:rPr>
                        <a:t>   pension by comparing the values of pension receipt at the </a:t>
                      </a:r>
                    </a:p>
                    <a:p>
                      <a:pPr algn="l" fontAlgn="ctr"/>
                      <a:r>
                        <a:rPr lang="en-US" sz="1800" b="0" i="0" u="none" strike="noStrike" dirty="0" smtClean="0">
                          <a:solidFill>
                            <a:srgbClr val="000000"/>
                          </a:solidFill>
                          <a:effectLst/>
                          <a:latin typeface="Century"/>
                        </a:rPr>
                        <a:t>   end of the deferral period for three kinds of choice</a:t>
                      </a:r>
                      <a:endParaRPr lang="en-US" sz="1800" b="0" i="0" u="none" strike="noStrike" dirty="0">
                        <a:solidFill>
                          <a:srgbClr val="000000"/>
                        </a:solidFill>
                        <a:effectLst/>
                        <a:latin typeface="Century"/>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63532">
                <a:tc>
                  <a:txBody>
                    <a:bodyPr/>
                    <a:lstStyle/>
                    <a:p>
                      <a:pPr algn="ctr" fontAlgn="ctr"/>
                      <a:r>
                        <a:rPr lang="en-US" sz="2000" b="0" i="0" u="none" strike="noStrike" dirty="0" smtClean="0">
                          <a:solidFill>
                            <a:srgbClr val="000000"/>
                          </a:solidFill>
                          <a:effectLst/>
                          <a:latin typeface="Century"/>
                        </a:rPr>
                        <a:t>  Rose(2015)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smtClean="0">
                          <a:solidFill>
                            <a:srgbClr val="000000"/>
                          </a:solidFill>
                          <a:effectLst/>
                          <a:latin typeface="Century"/>
                        </a:rPr>
                        <a:t>U.S.</a:t>
                      </a:r>
                      <a:endParaRPr lang="en-US" sz="2000" b="0" i="0" u="none" strike="noStrike" dirty="0">
                        <a:solidFill>
                          <a:srgbClr val="000000"/>
                        </a:solidFill>
                        <a:effectLst/>
                        <a:latin typeface="Century"/>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Century"/>
                        </a:rPr>
                        <a:t>・ </a:t>
                      </a:r>
                      <a:r>
                        <a:rPr lang="en-US" altLang="ja-JP" sz="1800" b="0" i="0" u="none" strike="noStrike" dirty="0" smtClean="0">
                          <a:solidFill>
                            <a:srgbClr val="000000"/>
                          </a:solidFill>
                          <a:effectLst/>
                          <a:latin typeface="Century"/>
                        </a:rPr>
                        <a:t>E</a:t>
                      </a:r>
                      <a:r>
                        <a:rPr lang="en-US" sz="1800" b="0" i="0" u="none" strike="noStrike" dirty="0" smtClean="0">
                          <a:solidFill>
                            <a:srgbClr val="000000"/>
                          </a:solidFill>
                          <a:effectLst/>
                          <a:latin typeface="Century"/>
                        </a:rPr>
                        <a:t>xamin</a:t>
                      </a:r>
                      <a:r>
                        <a:rPr lang="en-US" altLang="ja-JP" sz="1800" b="0" i="0" u="none" strike="noStrike" dirty="0" smtClean="0">
                          <a:solidFill>
                            <a:srgbClr val="000000"/>
                          </a:solidFill>
                          <a:effectLst/>
                          <a:latin typeface="Century"/>
                        </a:rPr>
                        <a:t>e</a:t>
                      </a:r>
                      <a:r>
                        <a:rPr lang="en-US" sz="1800" b="0" i="0" u="none" strike="noStrike" dirty="0" smtClean="0">
                          <a:solidFill>
                            <a:srgbClr val="000000"/>
                          </a:solidFill>
                          <a:effectLst/>
                          <a:latin typeface="Century"/>
                        </a:rPr>
                        <a:t> the rate of return on delaying social security </a:t>
                      </a:r>
                    </a:p>
                    <a:p>
                      <a:pPr algn="l" fontAlgn="ctr"/>
                      <a:r>
                        <a:rPr lang="en-US" sz="1800" b="0" i="0" u="none" strike="noStrike" dirty="0" smtClean="0">
                          <a:solidFill>
                            <a:srgbClr val="000000"/>
                          </a:solidFill>
                          <a:effectLst/>
                          <a:latin typeface="Century"/>
                        </a:rPr>
                        <a:t>   retirement benefits for individuals and for married couples </a:t>
                      </a:r>
                    </a:p>
                    <a:p>
                      <a:pPr algn="l" fontAlgn="ctr"/>
                      <a:r>
                        <a:rPr lang="en-US" sz="1800" b="0" i="0" u="none" strike="noStrike" dirty="0" smtClean="0">
                          <a:solidFill>
                            <a:srgbClr val="000000"/>
                          </a:solidFill>
                          <a:effectLst/>
                          <a:latin typeface="Century"/>
                        </a:rPr>
                        <a:t>   in the U.S. when the start of the benefits is postponed.</a:t>
                      </a:r>
                      <a:endParaRPr lang="en-US" sz="1800" b="0" i="0" u="none" strike="noStrike" dirty="0">
                        <a:solidFill>
                          <a:srgbClr val="000000"/>
                        </a:solidFill>
                        <a:effectLst/>
                        <a:latin typeface="Century"/>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73823">
                <a:tc>
                  <a:txBody>
                    <a:bodyPr/>
                    <a:lstStyle/>
                    <a:p>
                      <a:pPr algn="ctr" fontAlgn="ctr"/>
                      <a:r>
                        <a:rPr lang="en-US" sz="2000" b="0" i="0" u="none" strike="noStrike" dirty="0" smtClean="0">
                          <a:solidFill>
                            <a:srgbClr val="000000"/>
                          </a:solidFill>
                          <a:effectLst/>
                          <a:latin typeface="Century"/>
                        </a:rPr>
                        <a:t>  </a:t>
                      </a:r>
                      <a:r>
                        <a:rPr lang="en-US" sz="2000" b="0" i="0" u="none" strike="noStrike" dirty="0" err="1" smtClean="0">
                          <a:solidFill>
                            <a:srgbClr val="000000"/>
                          </a:solidFill>
                          <a:effectLst/>
                          <a:latin typeface="Century"/>
                        </a:rPr>
                        <a:t>Genest-Gregoire</a:t>
                      </a:r>
                      <a:r>
                        <a:rPr lang="en-US" sz="2000" b="0" i="0" u="none" strike="noStrike" dirty="0" smtClean="0">
                          <a:solidFill>
                            <a:srgbClr val="000000"/>
                          </a:solidFill>
                          <a:effectLst/>
                          <a:latin typeface="Century"/>
                        </a:rPr>
                        <a:t> et al.(2018)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000" b="0" i="0" u="none" strike="noStrike" dirty="0" smtClean="0">
                          <a:solidFill>
                            <a:srgbClr val="000000"/>
                          </a:solidFill>
                          <a:effectLst/>
                          <a:latin typeface="Century"/>
                        </a:rPr>
                        <a:t>Canada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Century"/>
                        </a:rPr>
                        <a:t>・ </a:t>
                      </a:r>
                      <a:r>
                        <a:rPr lang="en-US" altLang="ja-JP" sz="1800" b="0" i="0" u="none" strike="noStrike" dirty="0" smtClean="0">
                          <a:solidFill>
                            <a:srgbClr val="000000"/>
                          </a:solidFill>
                          <a:effectLst/>
                          <a:latin typeface="Century"/>
                        </a:rPr>
                        <a:t>C</a:t>
                      </a:r>
                      <a:r>
                        <a:rPr lang="en-US" sz="1800" b="0" i="0" u="none" strike="noStrike" dirty="0" smtClean="0">
                          <a:solidFill>
                            <a:srgbClr val="000000"/>
                          </a:solidFill>
                          <a:effectLst/>
                          <a:latin typeface="Century"/>
                        </a:rPr>
                        <a:t>ompar</a:t>
                      </a:r>
                      <a:r>
                        <a:rPr lang="en-US" altLang="ja-JP" sz="1800" b="0" i="0" u="none" strike="noStrike" dirty="0" smtClean="0">
                          <a:solidFill>
                            <a:srgbClr val="000000"/>
                          </a:solidFill>
                          <a:effectLst/>
                          <a:latin typeface="Century"/>
                        </a:rPr>
                        <a:t>e</a:t>
                      </a:r>
                      <a:r>
                        <a:rPr lang="en-US" sz="1800" b="0" i="0" u="none" strike="noStrike" dirty="0" smtClean="0">
                          <a:solidFill>
                            <a:srgbClr val="000000"/>
                          </a:solidFill>
                          <a:effectLst/>
                          <a:latin typeface="Century"/>
                        </a:rPr>
                        <a:t> the differences among the cases for various </a:t>
                      </a:r>
                    </a:p>
                    <a:p>
                      <a:pPr algn="l" fontAlgn="ctr"/>
                      <a:r>
                        <a:rPr lang="en-US" sz="1800" b="0" i="0" u="none" strike="noStrike" dirty="0" smtClean="0">
                          <a:solidFill>
                            <a:srgbClr val="000000"/>
                          </a:solidFill>
                          <a:effectLst/>
                          <a:latin typeface="Century"/>
                        </a:rPr>
                        <a:t>   starting age of pension benefits through the simulations</a:t>
                      </a:r>
                    </a:p>
                    <a:p>
                      <a:pPr algn="l" fontAlgn="ctr"/>
                      <a:r>
                        <a:rPr lang="ja-JP" altLang="en-US" sz="1800" b="0" i="0" u="none" strike="noStrike" dirty="0" smtClean="0">
                          <a:solidFill>
                            <a:srgbClr val="000000"/>
                          </a:solidFill>
                          <a:effectLst/>
                          <a:latin typeface="Century"/>
                        </a:rPr>
                        <a:t>・ </a:t>
                      </a:r>
                      <a:r>
                        <a:rPr lang="en-US" altLang="ja-JP" sz="1800" b="0" i="0" u="none" strike="noStrike" dirty="0" smtClean="0">
                          <a:solidFill>
                            <a:srgbClr val="000000"/>
                          </a:solidFill>
                          <a:effectLst/>
                          <a:latin typeface="Century"/>
                        </a:rPr>
                        <a:t>S</a:t>
                      </a:r>
                      <a:r>
                        <a:rPr lang="en-US" sz="1800" b="0" i="0" u="none" strike="noStrike" dirty="0" smtClean="0">
                          <a:solidFill>
                            <a:srgbClr val="000000"/>
                          </a:solidFill>
                          <a:effectLst/>
                          <a:latin typeface="Century"/>
                        </a:rPr>
                        <a:t>how that the efficient use of public pension benefit </a:t>
                      </a:r>
                    </a:p>
                    <a:p>
                      <a:pPr algn="l" fontAlgn="ctr"/>
                      <a:r>
                        <a:rPr lang="en-US" sz="1800" b="0" i="0" u="none" strike="noStrike" dirty="0" smtClean="0">
                          <a:solidFill>
                            <a:srgbClr val="000000"/>
                          </a:solidFill>
                          <a:effectLst/>
                          <a:latin typeface="Century"/>
                        </a:rPr>
                        <a:t>   deferrals can reduce the cost of the precautionary behavior.</a:t>
                      </a:r>
                      <a:endParaRPr lang="en-US" sz="1800" b="0" i="0" u="none" strike="noStrike" dirty="0">
                        <a:solidFill>
                          <a:srgbClr val="000000"/>
                        </a:solidFill>
                        <a:effectLst/>
                        <a:latin typeface="Century"/>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85573">
                <a:tc>
                  <a:txBody>
                    <a:bodyPr/>
                    <a:lstStyle/>
                    <a:p>
                      <a:pPr algn="ctr" fontAlgn="ctr"/>
                      <a:r>
                        <a:rPr lang="en-US" sz="2000" b="0" i="0" u="none" strike="noStrike" dirty="0" smtClean="0">
                          <a:solidFill>
                            <a:srgbClr val="000000"/>
                          </a:solidFill>
                          <a:effectLst/>
                          <a:latin typeface="Century"/>
                        </a:rPr>
                        <a:t>  </a:t>
                      </a:r>
                      <a:r>
                        <a:rPr lang="en-US" sz="2000" b="0" i="0" u="none" strike="noStrike" dirty="0" err="1" smtClean="0">
                          <a:solidFill>
                            <a:srgbClr val="000000"/>
                          </a:solidFill>
                          <a:effectLst/>
                          <a:latin typeface="Century"/>
                        </a:rPr>
                        <a:t>Moizer</a:t>
                      </a:r>
                      <a:r>
                        <a:rPr lang="en-US" sz="2000" b="0" i="0" u="none" strike="noStrike" dirty="0" smtClean="0">
                          <a:solidFill>
                            <a:srgbClr val="000000"/>
                          </a:solidFill>
                          <a:effectLst/>
                          <a:latin typeface="Century"/>
                        </a:rPr>
                        <a:t> et al.(2018)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800" b="0" i="0" u="none" strike="noStrike" dirty="0" smtClean="0">
                          <a:solidFill>
                            <a:srgbClr val="000000"/>
                          </a:solidFill>
                          <a:effectLst/>
                          <a:latin typeface="Century"/>
                        </a:rPr>
                        <a:t>UK</a:t>
                      </a:r>
                      <a:endParaRPr lang="en-US" sz="1800" b="0" i="0" u="none" strike="noStrike" dirty="0">
                        <a:solidFill>
                          <a:srgbClr val="000000"/>
                        </a:solidFill>
                        <a:effectLst/>
                        <a:latin typeface="Century"/>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1800" b="0" i="0" u="none" strike="noStrike" dirty="0" smtClean="0">
                          <a:solidFill>
                            <a:srgbClr val="000000"/>
                          </a:solidFill>
                          <a:effectLst/>
                          <a:latin typeface="Century"/>
                        </a:rPr>
                        <a:t>・ </a:t>
                      </a:r>
                      <a:r>
                        <a:rPr lang="en-US" altLang="ja-JP" sz="1800" b="0" i="0" u="none" strike="noStrike" dirty="0" smtClean="0">
                          <a:solidFill>
                            <a:srgbClr val="000000"/>
                          </a:solidFill>
                          <a:effectLst/>
                          <a:latin typeface="Century"/>
                        </a:rPr>
                        <a:t>C</a:t>
                      </a:r>
                      <a:r>
                        <a:rPr lang="en-US" sz="1800" b="0" i="0" u="none" strike="noStrike" dirty="0" smtClean="0">
                          <a:solidFill>
                            <a:srgbClr val="000000"/>
                          </a:solidFill>
                          <a:effectLst/>
                          <a:latin typeface="Century"/>
                        </a:rPr>
                        <a:t>onstruct the state pension deferral system dynamics </a:t>
                      </a:r>
                    </a:p>
                    <a:p>
                      <a:pPr algn="l" fontAlgn="ctr"/>
                      <a:r>
                        <a:rPr lang="en-US" sz="1800" b="0" i="0" u="none" strike="noStrike" dirty="0" smtClean="0">
                          <a:solidFill>
                            <a:srgbClr val="000000"/>
                          </a:solidFill>
                          <a:effectLst/>
                          <a:latin typeface="Century"/>
                        </a:rPr>
                        <a:t>   model, and examine the impact of pension deferral upon the </a:t>
                      </a:r>
                    </a:p>
                    <a:p>
                      <a:pPr algn="l" fontAlgn="ctr"/>
                      <a:r>
                        <a:rPr lang="en-US" sz="1800" b="0" i="0" u="none" strike="noStrike" dirty="0" smtClean="0">
                          <a:solidFill>
                            <a:srgbClr val="000000"/>
                          </a:solidFill>
                          <a:effectLst/>
                          <a:latin typeface="Century"/>
                        </a:rPr>
                        <a:t>   sustainability of the UK's state pension system.</a:t>
                      </a:r>
                      <a:endParaRPr lang="en-US" sz="1800" b="0" i="0" u="none" strike="noStrike" dirty="0">
                        <a:solidFill>
                          <a:srgbClr val="000000"/>
                        </a:solidFill>
                        <a:effectLst/>
                        <a:latin typeface="Century"/>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8557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2000" b="0" i="0" u="none" strike="noStrike" kern="1200" dirty="0" smtClean="0">
                          <a:solidFill>
                            <a:schemeClr val="tx1"/>
                          </a:solidFill>
                          <a:effectLst/>
                          <a:latin typeface="Century" panose="02040604050505020304" pitchFamily="18" charset="0"/>
                          <a:ea typeface="+mn-ea"/>
                          <a:cs typeface="+mn-cs"/>
                        </a:rPr>
                        <a:t>  </a:t>
                      </a:r>
                      <a:r>
                        <a:rPr kumimoji="1" lang="en-US" altLang="ja-JP" sz="2000" b="0" i="0" u="none" strike="noStrike" kern="1200" dirty="0" err="1" smtClean="0">
                          <a:solidFill>
                            <a:schemeClr val="tx1"/>
                          </a:solidFill>
                          <a:effectLst/>
                          <a:latin typeface="Century" panose="02040604050505020304" pitchFamily="18" charset="0"/>
                          <a:ea typeface="+mn-ea"/>
                          <a:cs typeface="+mn-cs"/>
                        </a:rPr>
                        <a:t>Kenjoh</a:t>
                      </a:r>
                      <a:r>
                        <a:rPr kumimoji="1" lang="en-US" altLang="ja-JP" sz="2000" b="0" i="0" u="none" strike="noStrike" kern="1200" dirty="0" smtClean="0">
                          <a:solidFill>
                            <a:schemeClr val="tx1"/>
                          </a:solidFill>
                          <a:effectLst/>
                          <a:latin typeface="Century" panose="02040604050505020304" pitchFamily="18" charset="0"/>
                          <a:ea typeface="+mn-ea"/>
                          <a:cs typeface="+mn-cs"/>
                        </a:rPr>
                        <a:t> et al.(2017)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1800" b="0" i="0" u="none" strike="noStrike" dirty="0" smtClean="0">
                          <a:solidFill>
                            <a:srgbClr val="000000"/>
                          </a:solidFill>
                          <a:effectLst/>
                          <a:latin typeface="Century" panose="02040604050505020304" pitchFamily="18" charset="0"/>
                        </a:rPr>
                        <a:t>Japan</a:t>
                      </a:r>
                      <a:endParaRPr lang="en-US" sz="1800" b="0" i="0" u="none" strike="noStrike" dirty="0">
                        <a:solidFill>
                          <a:srgbClr val="000000"/>
                        </a:solidFill>
                        <a:effectLst/>
                        <a:latin typeface="Century" panose="020406040505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1800" b="0" i="0" u="none" strike="noStrike" dirty="0" smtClean="0">
                          <a:solidFill>
                            <a:srgbClr val="000000"/>
                          </a:solidFill>
                          <a:effectLst/>
                          <a:latin typeface="Century" panose="02040604050505020304" pitchFamily="18" charset="0"/>
                        </a:rPr>
                        <a:t>・Describe that the private term annuity is purchased until </a:t>
                      </a:r>
                    </a:p>
                    <a:p>
                      <a:pPr algn="l" fontAlgn="ctr"/>
                      <a:r>
                        <a:rPr lang="en-US" sz="1800" b="0" i="0" u="none" strike="noStrike" dirty="0" smtClean="0">
                          <a:solidFill>
                            <a:srgbClr val="000000"/>
                          </a:solidFill>
                          <a:effectLst/>
                          <a:latin typeface="Century" panose="02040604050505020304" pitchFamily="18" charset="0"/>
                        </a:rPr>
                        <a:t>   the pensionable age of deferred public pension to hedge the </a:t>
                      </a:r>
                    </a:p>
                    <a:p>
                      <a:pPr algn="l" fontAlgn="ctr"/>
                      <a:r>
                        <a:rPr lang="en-US" sz="1800" b="0" i="0" u="none" strike="noStrike" dirty="0" smtClean="0">
                          <a:solidFill>
                            <a:srgbClr val="000000"/>
                          </a:solidFill>
                          <a:effectLst/>
                          <a:latin typeface="Century" panose="02040604050505020304" pitchFamily="18" charset="0"/>
                        </a:rPr>
                        <a:t>   longevity risk, instead of purchasing private life annuity in </a:t>
                      </a:r>
                    </a:p>
                    <a:p>
                      <a:pPr algn="l" fontAlgn="ctr"/>
                      <a:r>
                        <a:rPr lang="en-US" sz="1800" b="0" i="0" u="none" strike="noStrike" dirty="0" smtClean="0">
                          <a:solidFill>
                            <a:srgbClr val="000000"/>
                          </a:solidFill>
                          <a:effectLst/>
                          <a:latin typeface="Century" panose="02040604050505020304" pitchFamily="18" charset="0"/>
                        </a:rPr>
                        <a:t>   addition to public pension annuity</a:t>
                      </a:r>
                      <a:endParaRPr lang="en-US" sz="1800" b="0" i="0" u="none" strike="noStrike" dirty="0">
                        <a:solidFill>
                          <a:srgbClr val="000000"/>
                        </a:solidFill>
                        <a:effectLst/>
                        <a:latin typeface="Century" panose="020406040505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29641" y="0"/>
            <a:ext cx="180711" cy="180711"/>
          </a:xfrm>
          <a:prstGeom prst="rect">
            <a:avLst/>
          </a:prstGeom>
        </p:spPr>
      </p:pic>
    </p:spTree>
    <p:extLst>
      <p:ext uri="{BB962C8B-B14F-4D97-AF65-F5344CB8AC3E}">
        <p14:creationId xmlns:p14="http://schemas.microsoft.com/office/powerpoint/2010/main" val="2764047500"/>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7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69593" y="1086747"/>
            <a:ext cx="9512582" cy="3154710"/>
          </a:xfrm>
          <a:prstGeom prst="rect">
            <a:avLst/>
          </a:prstGeom>
          <a:noFill/>
        </p:spPr>
        <p:txBody>
          <a:bodyPr wrap="square" rtlCol="0">
            <a:spAutoFit/>
          </a:bodyPr>
          <a:lstStyle/>
          <a:p>
            <a:pPr marL="285750" indent="-285750">
              <a:spcBef>
                <a:spcPts val="600"/>
              </a:spcBef>
              <a:buClr>
                <a:srgbClr val="0070C0"/>
              </a:buClr>
              <a:buFont typeface="Wingdings" panose="05000000000000000000" pitchFamily="2" charset="2"/>
              <a:buChar char="p"/>
            </a:pPr>
            <a:r>
              <a:rPr lang="en-US" altLang="ja-JP" sz="2400" dirty="0" smtClean="0"/>
              <a:t> </a:t>
            </a:r>
            <a:r>
              <a:rPr lang="en-US" altLang="ja-JP" sz="2400" dirty="0" err="1" smtClean="0"/>
              <a:t>Kenjoh</a:t>
            </a:r>
            <a:r>
              <a:rPr lang="en-US" altLang="ja-JP" sz="2400" dirty="0" smtClean="0"/>
              <a:t> </a:t>
            </a:r>
            <a:r>
              <a:rPr lang="en-US" altLang="ja-JP" sz="2400" dirty="0"/>
              <a:t>et al.(2017) </a:t>
            </a:r>
            <a:r>
              <a:rPr lang="en-US" altLang="ja-JP" sz="2400" dirty="0" smtClean="0"/>
              <a:t>describe that the longevity risk should be managed by using the deferred public pension benefit.</a:t>
            </a:r>
          </a:p>
          <a:p>
            <a:pPr marL="285750" indent="-285750">
              <a:spcBef>
                <a:spcPts val="600"/>
              </a:spcBef>
              <a:buClr>
                <a:srgbClr val="0070C0"/>
              </a:buClr>
              <a:buFont typeface="Wingdings" panose="05000000000000000000" pitchFamily="2" charset="2"/>
              <a:buChar char="p"/>
            </a:pPr>
            <a:r>
              <a:rPr lang="en-US" altLang="ja-JP" sz="2400" dirty="0"/>
              <a:t> </a:t>
            </a:r>
            <a:r>
              <a:rPr lang="en-US" altLang="ja-JP" sz="2400" dirty="0" smtClean="0"/>
              <a:t>Why is the public pension superior to the private pension for managing longevity risk? </a:t>
            </a:r>
          </a:p>
          <a:p>
            <a:pPr marL="914400" lvl="1" indent="-457200">
              <a:spcBef>
                <a:spcPts val="600"/>
              </a:spcBef>
              <a:buClr>
                <a:srgbClr val="0070C0"/>
              </a:buClr>
              <a:buFont typeface="+mj-lt"/>
              <a:buAutoNum type="arabicPeriod"/>
            </a:pPr>
            <a:r>
              <a:rPr lang="en-US" altLang="ja-JP" sz="2200" dirty="0"/>
              <a:t>Public pension has lower administrative costs than private pension.</a:t>
            </a:r>
            <a:endParaRPr lang="ja-JP" altLang="en-US" sz="2200" dirty="0"/>
          </a:p>
          <a:p>
            <a:pPr marL="914400" lvl="1" indent="-457200">
              <a:spcBef>
                <a:spcPts val="600"/>
              </a:spcBef>
              <a:buClr>
                <a:srgbClr val="0070C0"/>
              </a:buClr>
              <a:buFont typeface="+mj-lt"/>
              <a:buAutoNum type="arabicPeriod"/>
            </a:pPr>
            <a:r>
              <a:rPr lang="en-US" altLang="ja-JP" sz="2400" dirty="0"/>
              <a:t>A</a:t>
            </a:r>
            <a:r>
              <a:rPr lang="en-US" altLang="ja-JP" sz="2400" dirty="0" smtClean="0"/>
              <a:t>dverse</a:t>
            </a:r>
            <a:r>
              <a:rPr lang="en-US" altLang="ja-JP" sz="2200" dirty="0" smtClean="0"/>
              <a:t> </a:t>
            </a:r>
            <a:r>
              <a:rPr lang="en-US" altLang="ja-JP" sz="2200" dirty="0"/>
              <a:t>selection is unlikely to occur and insurance premiums are </a:t>
            </a:r>
            <a:r>
              <a:rPr lang="en-US" altLang="ja-JP" sz="2200" dirty="0" smtClean="0"/>
              <a:t>cheaper because the </a:t>
            </a:r>
            <a:r>
              <a:rPr lang="en-US" altLang="ja-JP" sz="2200" dirty="0"/>
              <a:t>public </a:t>
            </a:r>
            <a:r>
              <a:rPr lang="en-US" altLang="ja-JP" sz="2200" dirty="0" smtClean="0"/>
              <a:t>pension is </a:t>
            </a:r>
            <a:r>
              <a:rPr lang="en-US" altLang="ja-JP" sz="2200" dirty="0"/>
              <a:t>mandatory.</a:t>
            </a:r>
            <a:endParaRPr lang="ja-JP" altLang="en-US" sz="2200" dirty="0" smtClean="0"/>
          </a:p>
          <a:p>
            <a:pPr marL="800100" lvl="1" indent="-342900">
              <a:buClr>
                <a:srgbClr val="0070C0"/>
              </a:buClr>
              <a:buFont typeface="Wingdings" panose="05000000000000000000" pitchFamily="2" charset="2"/>
              <a:buChar char="u"/>
            </a:pPr>
            <a:endParaRPr lang="en-US" altLang="ja-JP" sz="2000" dirty="0"/>
          </a:p>
        </p:txBody>
      </p:sp>
      <p:sp>
        <p:nvSpPr>
          <p:cNvPr id="14338" name="タイトル 1"/>
          <p:cNvSpPr>
            <a:spLocks noGrp="1"/>
          </p:cNvSpPr>
          <p:nvPr>
            <p:ph type="title"/>
          </p:nvPr>
        </p:nvSpPr>
        <p:spPr>
          <a:xfrm>
            <a:off x="272482" y="188644"/>
            <a:ext cx="9371053" cy="511175"/>
          </a:xfrm>
        </p:spPr>
        <p:txBody>
          <a:bodyPr>
            <a:noAutofit/>
          </a:bodyPr>
          <a:lstStyle/>
          <a:p>
            <a:pPr eaLnBrk="1" hangingPunct="1"/>
            <a:r>
              <a:rPr lang="en-US" altLang="ja-JP" sz="3200" dirty="0">
                <a:latin typeface="+mn-lt"/>
              </a:rPr>
              <a:t>1.</a:t>
            </a:r>
            <a:r>
              <a:rPr lang="ja-JP" altLang="en-US" sz="3200" dirty="0">
                <a:latin typeface="+mn-lt"/>
              </a:rPr>
              <a:t> </a:t>
            </a:r>
            <a:r>
              <a:rPr lang="en-US" altLang="ja-JP" sz="3200" dirty="0">
                <a:latin typeface="+mn-lt"/>
              </a:rPr>
              <a:t>Introduction </a:t>
            </a:r>
            <a:r>
              <a:rPr lang="en-US" altLang="ja-JP" sz="3200" dirty="0" smtClean="0">
                <a:latin typeface="+mn-lt"/>
              </a:rPr>
              <a:t>(5)</a:t>
            </a:r>
            <a:r>
              <a:rPr lang="en-US" altLang="ja-JP" sz="3200" dirty="0" smtClean="0"/>
              <a:t> : </a:t>
            </a:r>
            <a:r>
              <a:rPr lang="en-US" altLang="ja-JP" sz="3200" dirty="0"/>
              <a:t>Previous studies </a:t>
            </a:r>
            <a:r>
              <a:rPr lang="en-US" altLang="ja-JP" sz="3200" dirty="0" smtClean="0"/>
              <a:t>in Japan</a:t>
            </a:r>
            <a:endParaRPr lang="ja-JP" altLang="en-US" sz="32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8</a:t>
            </a:fld>
            <a:endParaRPr lang="ja-JP" altLang="en-US" dirty="0">
              <a:solidFill>
                <a:srgbClr val="4F81BD">
                  <a:lumMod val="75000"/>
                </a:srgbClr>
              </a:solidFill>
            </a:endParaRPr>
          </a:p>
        </p:txBody>
      </p:sp>
      <p:grpSp>
        <p:nvGrpSpPr>
          <p:cNvPr id="12" name="グループ化 11"/>
          <p:cNvGrpSpPr/>
          <p:nvPr/>
        </p:nvGrpSpPr>
        <p:grpSpPr>
          <a:xfrm>
            <a:off x="642060" y="4593239"/>
            <a:ext cx="3094150" cy="1784812"/>
            <a:chOff x="503063" y="2999205"/>
            <a:chExt cx="3094152" cy="1784812"/>
          </a:xfrm>
        </p:grpSpPr>
        <p:sp>
          <p:nvSpPr>
            <p:cNvPr id="14" name="正方形/長方形 13"/>
            <p:cNvSpPr/>
            <p:nvPr/>
          </p:nvSpPr>
          <p:spPr bwMode="auto">
            <a:xfrm>
              <a:off x="923027" y="3795818"/>
              <a:ext cx="2475781" cy="344710"/>
            </a:xfrm>
            <a:prstGeom prst="rect">
              <a:avLst/>
            </a:prstGeom>
            <a:solidFill>
              <a:srgbClr val="0070C0"/>
            </a:solidFill>
            <a:ln>
              <a:noFill/>
            </a:ln>
            <a:effectLst/>
            <a:extLst/>
          </p:spPr>
          <p:txBody>
            <a:bodyPr lIns="0" tIns="0" rIns="0" bIns="0" rtlCol="0" anchor="ctr">
              <a:spAutoFit/>
            </a:bodyPr>
            <a:lstStyle/>
            <a:p>
              <a:pPr algn="ctr">
                <a:lnSpc>
                  <a:spcPct val="140000"/>
                </a:lnSpc>
                <a:spcBef>
                  <a:spcPct val="0"/>
                </a:spcBef>
                <a:spcAft>
                  <a:spcPts val="600"/>
                </a:spcAft>
              </a:pPr>
              <a:r>
                <a:rPr kumimoji="1" lang="en-US" altLang="ja-JP" sz="1600" dirty="0" smtClean="0">
                  <a:solidFill>
                    <a:schemeClr val="bg1"/>
                  </a:solidFill>
                  <a:latin typeface="メイリオ" pitchFamily="50" charset="-128"/>
                  <a:ea typeface="メイリオ" pitchFamily="50" charset="-128"/>
                  <a:cs typeface="メイリオ" pitchFamily="50" charset="-128"/>
                </a:rPr>
                <a:t>Public pension</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15" name="正方形/長方形 14"/>
            <p:cNvSpPr/>
            <p:nvPr/>
          </p:nvSpPr>
          <p:spPr bwMode="auto">
            <a:xfrm>
              <a:off x="923027" y="3463419"/>
              <a:ext cx="2475781" cy="344710"/>
            </a:xfrm>
            <a:prstGeom prst="rect">
              <a:avLst/>
            </a:prstGeom>
            <a:solidFill>
              <a:srgbClr val="92D050"/>
            </a:solidFill>
            <a:ln>
              <a:noFill/>
            </a:ln>
            <a:effectLst/>
            <a:extLst/>
          </p:spPr>
          <p:txBody>
            <a:bodyPr lIns="0" tIns="0" rIns="0" bIns="0" rtlCol="0" anchor="ctr">
              <a:spAutoFit/>
            </a:bodyPr>
            <a:lstStyle/>
            <a:p>
              <a:pPr algn="ctr">
                <a:lnSpc>
                  <a:spcPct val="140000"/>
                </a:lnSpc>
                <a:spcBef>
                  <a:spcPct val="0"/>
                </a:spcBef>
                <a:spcAft>
                  <a:spcPts val="600"/>
                </a:spcAft>
              </a:pPr>
              <a:r>
                <a:rPr lang="en-US" altLang="ja-JP" sz="1600" dirty="0" smtClean="0">
                  <a:solidFill>
                    <a:schemeClr val="bg1"/>
                  </a:solidFill>
                  <a:latin typeface="メイリオ" pitchFamily="50" charset="-128"/>
                  <a:ea typeface="メイリオ" pitchFamily="50" charset="-128"/>
                  <a:cs typeface="メイリオ" pitchFamily="50" charset="-128"/>
                </a:rPr>
                <a:t>Private pension</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grpSp>
          <p:nvGrpSpPr>
            <p:cNvPr id="16" name="グループ化 15"/>
            <p:cNvGrpSpPr/>
            <p:nvPr/>
          </p:nvGrpSpPr>
          <p:grpSpPr>
            <a:xfrm>
              <a:off x="638355" y="4149154"/>
              <a:ext cx="2958860" cy="233064"/>
              <a:chOff x="638355" y="4149154"/>
              <a:chExt cx="2958860" cy="233064"/>
            </a:xfrm>
          </p:grpSpPr>
          <p:cxnSp>
            <p:nvCxnSpPr>
              <p:cNvPr id="20" name="直線矢印コネクタ 19"/>
              <p:cNvCxnSpPr/>
              <p:nvPr/>
            </p:nvCxnSpPr>
            <p:spPr>
              <a:xfrm>
                <a:off x="638355" y="4251030"/>
                <a:ext cx="29588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923027" y="4149154"/>
                <a:ext cx="0" cy="23306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503063" y="4414685"/>
              <a:ext cx="827151" cy="369332"/>
            </a:xfrm>
            <a:prstGeom prst="rect">
              <a:avLst/>
            </a:prstGeom>
            <a:noFill/>
          </p:spPr>
          <p:txBody>
            <a:bodyPr wrap="none" rtlCol="0">
              <a:spAutoFit/>
            </a:bodyPr>
            <a:lstStyle/>
            <a:p>
              <a:pPr algn="ctr"/>
              <a:r>
                <a:rPr kumimoji="1" lang="en-US" altLang="ja-JP" dirty="0" smtClean="0"/>
                <a:t>Age 65</a:t>
              </a:r>
              <a:endParaRPr kumimoji="1" lang="ja-JP" altLang="en-US" dirty="0"/>
            </a:p>
          </p:txBody>
        </p:sp>
        <p:sp>
          <p:nvSpPr>
            <p:cNvPr id="18" name="テキスト ボックス 17"/>
            <p:cNvSpPr txBox="1"/>
            <p:nvPr/>
          </p:nvSpPr>
          <p:spPr>
            <a:xfrm>
              <a:off x="1082475" y="2999205"/>
              <a:ext cx="1903792" cy="400110"/>
            </a:xfrm>
            <a:prstGeom prst="rect">
              <a:avLst/>
            </a:prstGeom>
            <a:noFill/>
          </p:spPr>
          <p:txBody>
            <a:bodyPr wrap="none" rtlCol="0">
              <a:spAutoFit/>
            </a:bodyPr>
            <a:lstStyle/>
            <a:p>
              <a:r>
                <a:rPr kumimoji="1" lang="en-US" altLang="ja-JP" sz="2000" dirty="0" smtClean="0"/>
                <a:t>Many literatures</a:t>
              </a:r>
              <a:endParaRPr kumimoji="1" lang="ja-JP" altLang="en-US" sz="2000" dirty="0"/>
            </a:p>
          </p:txBody>
        </p:sp>
      </p:grpSp>
      <p:sp>
        <p:nvSpPr>
          <p:cNvPr id="22" name="二等辺三角形 21"/>
          <p:cNvSpPr/>
          <p:nvPr/>
        </p:nvSpPr>
        <p:spPr bwMode="auto">
          <a:xfrm rot="5400000">
            <a:off x="3869759" y="5071155"/>
            <a:ext cx="886421" cy="684752"/>
          </a:xfrm>
          <a:prstGeom prst="triangle">
            <a:avLst/>
          </a:prstGeom>
          <a:solidFill>
            <a:srgbClr val="0070C0"/>
          </a:solidFill>
          <a:ln>
            <a:noFill/>
          </a:ln>
          <a:effectLst/>
          <a:extLst/>
        </p:spPr>
        <p:txBody>
          <a:bodyPr lIns="0" tIns="0" rIns="0" bIns="0" rtlCol="0" anchor="ctr">
            <a:sp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grpSp>
        <p:nvGrpSpPr>
          <p:cNvPr id="23" name="グループ化 22"/>
          <p:cNvGrpSpPr/>
          <p:nvPr/>
        </p:nvGrpSpPr>
        <p:grpSpPr>
          <a:xfrm>
            <a:off x="4655343" y="4626730"/>
            <a:ext cx="3147151" cy="1704890"/>
            <a:chOff x="4433674" y="3077162"/>
            <a:chExt cx="3147149" cy="1704890"/>
          </a:xfrm>
        </p:grpSpPr>
        <p:cxnSp>
          <p:nvCxnSpPr>
            <p:cNvPr id="24" name="直線矢印コネクタ 23"/>
            <p:cNvCxnSpPr/>
            <p:nvPr/>
          </p:nvCxnSpPr>
          <p:spPr>
            <a:xfrm>
              <a:off x="4621963" y="4265686"/>
              <a:ext cx="29588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bwMode="auto">
            <a:xfrm>
              <a:off x="5664781" y="3532137"/>
              <a:ext cx="1578236" cy="562819"/>
            </a:xfrm>
            <a:prstGeom prst="rect">
              <a:avLst/>
            </a:prstGeom>
            <a:solidFill>
              <a:srgbClr val="0070C0"/>
            </a:solidFill>
            <a:ln>
              <a:noFill/>
            </a:ln>
            <a:effectLst/>
            <a:extLst/>
          </p:spPr>
          <p:txBody>
            <a:bodyPr wrap="square" lIns="0" tIns="108000" rIns="0" bIns="108000" rtlCol="0" anchor="ctr">
              <a:spAutoFit/>
            </a:bodyPr>
            <a:lstStyle/>
            <a:p>
              <a:pPr algn="ctr">
                <a:lnSpc>
                  <a:spcPct val="140000"/>
                </a:lnSpc>
                <a:spcBef>
                  <a:spcPct val="0"/>
                </a:spcBef>
                <a:spcAft>
                  <a:spcPts val="600"/>
                </a:spcAft>
              </a:pPr>
              <a:r>
                <a:rPr kumimoji="1" lang="en-US" altLang="ja-JP" sz="1600" dirty="0" smtClean="0">
                  <a:solidFill>
                    <a:schemeClr val="bg1"/>
                  </a:solidFill>
                  <a:latin typeface="メイリオ" pitchFamily="50" charset="-128"/>
                  <a:ea typeface="メイリオ" pitchFamily="50" charset="-128"/>
                  <a:cs typeface="メイリオ" pitchFamily="50" charset="-128"/>
                </a:rPr>
                <a:t>Public pension</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26" name="正方形/長方形 25"/>
            <p:cNvSpPr/>
            <p:nvPr/>
          </p:nvSpPr>
          <p:spPr bwMode="auto">
            <a:xfrm>
              <a:off x="4853796" y="3525028"/>
              <a:ext cx="810985" cy="565146"/>
            </a:xfrm>
            <a:prstGeom prst="rect">
              <a:avLst/>
            </a:prstGeom>
            <a:solidFill>
              <a:srgbClr val="92D050"/>
            </a:solidFill>
            <a:ln>
              <a:noFill/>
            </a:ln>
            <a:effectLst/>
            <a:extLst/>
          </p:spPr>
          <p:txBody>
            <a:bodyPr wrap="square" lIns="0" tIns="36000" rIns="0" bIns="36000" rtlCol="0" anchor="ctr">
              <a:spAutoFit/>
            </a:bodyPr>
            <a:lstStyle/>
            <a:p>
              <a:pPr algn="ctr">
                <a:spcBef>
                  <a:spcPct val="0"/>
                </a:spcBef>
              </a:pPr>
              <a:r>
                <a:rPr lang="en-US" altLang="ja-JP" sz="1600" dirty="0" smtClean="0">
                  <a:solidFill>
                    <a:schemeClr val="bg1"/>
                  </a:solidFill>
                  <a:latin typeface="メイリオ" pitchFamily="50" charset="-128"/>
                  <a:ea typeface="メイリオ" pitchFamily="50" charset="-128"/>
                  <a:cs typeface="メイリオ" pitchFamily="50" charset="-128"/>
                </a:rPr>
                <a:t>Private</a:t>
              </a:r>
            </a:p>
            <a:p>
              <a:pPr algn="ctr">
                <a:spcBef>
                  <a:spcPct val="0"/>
                </a:spcBef>
              </a:pPr>
              <a:r>
                <a:rPr kumimoji="1" lang="en-US" altLang="ja-JP" sz="1600" dirty="0" smtClean="0">
                  <a:solidFill>
                    <a:schemeClr val="bg1"/>
                  </a:solidFill>
                  <a:latin typeface="メイリオ" pitchFamily="50" charset="-128"/>
                  <a:ea typeface="メイリオ" pitchFamily="50" charset="-128"/>
                  <a:cs typeface="メイリオ" pitchFamily="50" charset="-128"/>
                </a:rPr>
                <a:t>pension</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cxnSp>
          <p:nvCxnSpPr>
            <p:cNvPr id="27" name="直線コネクタ 26"/>
            <p:cNvCxnSpPr/>
            <p:nvPr/>
          </p:nvCxnSpPr>
          <p:spPr>
            <a:xfrm>
              <a:off x="4853797" y="4165982"/>
              <a:ext cx="0" cy="23306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5658211" y="4172995"/>
              <a:ext cx="0" cy="233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433674" y="4412720"/>
              <a:ext cx="827149" cy="369332"/>
            </a:xfrm>
            <a:prstGeom prst="rect">
              <a:avLst/>
            </a:prstGeom>
            <a:noFill/>
          </p:spPr>
          <p:txBody>
            <a:bodyPr wrap="none" rtlCol="0">
              <a:spAutoFit/>
            </a:bodyPr>
            <a:lstStyle/>
            <a:p>
              <a:pPr algn="ctr"/>
              <a:r>
                <a:rPr kumimoji="1" lang="en-US" altLang="ja-JP" dirty="0" smtClean="0"/>
                <a:t>Age 65</a:t>
              </a:r>
              <a:endParaRPr kumimoji="1" lang="ja-JP" altLang="en-US" dirty="0"/>
            </a:p>
          </p:txBody>
        </p:sp>
        <p:sp>
          <p:nvSpPr>
            <p:cNvPr id="30" name="テキスト ボックス 29"/>
            <p:cNvSpPr txBox="1"/>
            <p:nvPr/>
          </p:nvSpPr>
          <p:spPr>
            <a:xfrm>
              <a:off x="5251204" y="4411837"/>
              <a:ext cx="827149" cy="369332"/>
            </a:xfrm>
            <a:prstGeom prst="rect">
              <a:avLst/>
            </a:prstGeom>
            <a:noFill/>
          </p:spPr>
          <p:txBody>
            <a:bodyPr wrap="none" rtlCol="0">
              <a:spAutoFit/>
            </a:bodyPr>
            <a:lstStyle/>
            <a:p>
              <a:pPr algn="ctr"/>
              <a:r>
                <a:rPr lang="en-US" altLang="ja-JP" dirty="0" smtClean="0"/>
                <a:t>Age 70</a:t>
              </a:r>
              <a:endParaRPr kumimoji="1" lang="ja-JP" altLang="en-US" dirty="0"/>
            </a:p>
          </p:txBody>
        </p:sp>
        <p:sp>
          <p:nvSpPr>
            <p:cNvPr id="31" name="テキスト ボックス 30"/>
            <p:cNvSpPr txBox="1"/>
            <p:nvPr/>
          </p:nvSpPr>
          <p:spPr>
            <a:xfrm>
              <a:off x="5542247" y="3077162"/>
              <a:ext cx="1171217" cy="400110"/>
            </a:xfrm>
            <a:prstGeom prst="rect">
              <a:avLst/>
            </a:prstGeom>
            <a:noFill/>
          </p:spPr>
          <p:txBody>
            <a:bodyPr wrap="none" rtlCol="0">
              <a:spAutoFit/>
            </a:bodyPr>
            <a:lstStyle/>
            <a:p>
              <a:r>
                <a:rPr lang="en-US" altLang="ja-JP" sz="2000" dirty="0" smtClean="0"/>
                <a:t>Proposed</a:t>
              </a:r>
              <a:endParaRPr kumimoji="1" lang="ja-JP" altLang="en-US" sz="2000" dirty="0"/>
            </a:p>
          </p:txBody>
        </p:sp>
      </p:grpSp>
      <p:sp>
        <p:nvSpPr>
          <p:cNvPr id="32" name="AutoShape 3">
            <a:extLst>
              <a:ext uri="{FF2B5EF4-FFF2-40B4-BE49-F238E27FC236}">
                <a16:creationId xmlns="" xmlns:a16="http://schemas.microsoft.com/office/drawing/2014/main" id="{061870B2-D7AD-4869-991E-E35F8D2ACD36}"/>
              </a:ext>
            </a:extLst>
          </p:cNvPr>
          <p:cNvSpPr>
            <a:spLocks noChangeArrowheads="1"/>
          </p:cNvSpPr>
          <p:nvPr/>
        </p:nvSpPr>
        <p:spPr bwMode="auto">
          <a:xfrm>
            <a:off x="272480" y="4132371"/>
            <a:ext cx="9361040" cy="389568"/>
          </a:xfrm>
          <a:prstGeom prst="rect">
            <a:avLst/>
          </a:prstGeom>
          <a:solidFill>
            <a:srgbClr val="0071BC"/>
          </a:solidFill>
          <a:ln>
            <a:noFill/>
          </a:ln>
          <a:effectLst/>
          <a:extLst/>
        </p:spPr>
        <p:txBody>
          <a:bodyPr wrap="square" lIns="0" tIns="54000" rIns="0" bIns="27000" anchor="ctr">
            <a:spAutoFit/>
          </a:bodyPr>
          <a:lstStyle/>
          <a:p>
            <a:pPr algn="ctr">
              <a:spcBef>
                <a:spcPct val="0"/>
              </a:spcBef>
              <a:spcAft>
                <a:spcPts val="450"/>
              </a:spcAft>
            </a:pPr>
            <a:r>
              <a:rPr lang="en-US" altLang="ja-JP" sz="2000" dirty="0" err="1" smtClean="0">
                <a:solidFill>
                  <a:schemeClr val="bg1"/>
                </a:solidFill>
                <a:latin typeface="+mj-lt"/>
              </a:rPr>
              <a:t>Kenjoh</a:t>
            </a:r>
            <a:r>
              <a:rPr lang="en-US" altLang="ja-JP" sz="2000" dirty="0" smtClean="0">
                <a:solidFill>
                  <a:schemeClr val="bg1"/>
                </a:solidFill>
                <a:latin typeface="+mj-lt"/>
              </a:rPr>
              <a:t> et al.(2017)</a:t>
            </a:r>
            <a:r>
              <a:rPr lang="ja-JP" altLang="en-US" sz="2000" dirty="0" smtClean="0">
                <a:solidFill>
                  <a:schemeClr val="bg1"/>
                </a:solidFill>
                <a:latin typeface="+mj-lt"/>
              </a:rPr>
              <a:t>：</a:t>
            </a:r>
            <a:r>
              <a:rPr lang="en-US" altLang="ja-JP" sz="2000" dirty="0" smtClean="0">
                <a:solidFill>
                  <a:schemeClr val="bg1"/>
                </a:solidFill>
                <a:latin typeface="+mj-lt"/>
              </a:rPr>
              <a:t>Concept of combination of pensions for managing longevity risk</a:t>
            </a:r>
            <a:endParaRPr lang="ja-JP" altLang="en-US" sz="2000" dirty="0">
              <a:solidFill>
                <a:schemeClr val="bg1"/>
              </a:solidFill>
              <a:latin typeface="+mj-lt"/>
            </a:endParaRPr>
          </a:p>
        </p:txBody>
      </p:sp>
      <p:sp>
        <p:nvSpPr>
          <p:cNvPr id="33" name="テキスト ボックス 32"/>
          <p:cNvSpPr txBox="1"/>
          <p:nvPr/>
        </p:nvSpPr>
        <p:spPr>
          <a:xfrm>
            <a:off x="7642860" y="4824619"/>
            <a:ext cx="2202179" cy="830997"/>
          </a:xfrm>
          <a:prstGeom prst="rect">
            <a:avLst/>
          </a:prstGeom>
          <a:noFill/>
        </p:spPr>
        <p:txBody>
          <a:bodyPr wrap="square" rtlCol="0">
            <a:spAutoFit/>
          </a:bodyPr>
          <a:lstStyle/>
          <a:p>
            <a:pPr algn="ctr"/>
            <a:r>
              <a:rPr lang="en-US" altLang="ja-JP" sz="2400" dirty="0" smtClean="0">
                <a:solidFill>
                  <a:srgbClr val="FF0000"/>
                </a:solidFill>
              </a:rPr>
              <a:t>No quantitative evaluation</a:t>
            </a:r>
            <a:endParaRPr kumimoji="1" lang="ja-JP" altLang="en-US" sz="2400" dirty="0">
              <a:solidFill>
                <a:srgbClr val="FF0000"/>
              </a:solidFill>
            </a:endParaRPr>
          </a:p>
        </p:txBody>
      </p:sp>
      <p:pic>
        <p:nvPicPr>
          <p:cNvPr id="2"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88755" y="7673"/>
            <a:ext cx="252231" cy="252231"/>
          </a:xfrm>
          <a:prstGeom prst="rect">
            <a:avLst/>
          </a:prstGeom>
        </p:spPr>
      </p:pic>
    </p:spTree>
    <p:extLst>
      <p:ext uri="{BB962C8B-B14F-4D97-AF65-F5344CB8AC3E}">
        <p14:creationId xmlns:p14="http://schemas.microsoft.com/office/powerpoint/2010/main" val="1517338227"/>
      </p:ext>
    </p:extLst>
  </p:cSld>
  <p:clrMapOvr>
    <a:masterClrMapping/>
  </p:clrMapOvr>
  <mc:AlternateContent xmlns:mc="http://schemas.openxmlformats.org/markup-compatibility/2006">
    <mc:Choice xmlns:p14="http://schemas.microsoft.com/office/powerpoint/2010/main" Requires="p14">
      <p:transition spd="slow" p14:dur="2000" advTm="56000"/>
    </mc:Choice>
    <mc:Fallback>
      <p:transition spd="slow" advTm="5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22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125373" y="3795449"/>
            <a:ext cx="4590127" cy="1708160"/>
          </a:xfrm>
          <a:prstGeom prst="rect">
            <a:avLst/>
          </a:prstGeom>
          <a:noFill/>
        </p:spPr>
        <p:txBody>
          <a:bodyPr wrap="square" rtlCol="0">
            <a:spAutoFit/>
          </a:bodyPr>
          <a:lstStyle/>
          <a:p>
            <a:pPr marL="285750" indent="-285750">
              <a:spcBef>
                <a:spcPts val="600"/>
              </a:spcBef>
              <a:buClr>
                <a:srgbClr val="0070C0"/>
              </a:buClr>
              <a:buFont typeface="Wingdings" panose="05000000000000000000" pitchFamily="2" charset="2"/>
              <a:buChar char="p"/>
            </a:pPr>
            <a:r>
              <a:rPr lang="en-US" altLang="ja-JP" sz="2000" dirty="0" smtClean="0"/>
              <a:t> The </a:t>
            </a:r>
            <a:r>
              <a:rPr lang="en-US" altLang="ja-JP" sz="2000" dirty="0"/>
              <a:t>private term annuity is purchased until </a:t>
            </a:r>
            <a:r>
              <a:rPr lang="en-US" altLang="ja-JP" sz="2000" dirty="0" smtClean="0"/>
              <a:t>the pensionable </a:t>
            </a:r>
            <a:r>
              <a:rPr lang="en-US" altLang="ja-JP" sz="2000" dirty="0"/>
              <a:t>age of deferred public </a:t>
            </a:r>
            <a:r>
              <a:rPr lang="en-US" altLang="ja-JP" sz="2000" dirty="0" smtClean="0"/>
              <a:t>pension</a:t>
            </a:r>
          </a:p>
          <a:p>
            <a:pPr marL="285750" indent="-285750">
              <a:spcBef>
                <a:spcPts val="600"/>
              </a:spcBef>
              <a:buClr>
                <a:srgbClr val="0070C0"/>
              </a:buClr>
              <a:buFont typeface="Wingdings" panose="05000000000000000000" pitchFamily="2" charset="2"/>
              <a:buChar char="p"/>
            </a:pPr>
            <a:r>
              <a:rPr lang="en-US" altLang="ja-JP" sz="2000" dirty="0"/>
              <a:t>Private pension premium </a:t>
            </a:r>
          </a:p>
          <a:p>
            <a:pPr>
              <a:buClr>
                <a:srgbClr val="0070C0"/>
              </a:buClr>
            </a:pPr>
            <a:r>
              <a:rPr lang="en-US" altLang="ja-JP" sz="2000" dirty="0"/>
              <a:t>                                 = </a:t>
            </a:r>
            <a:r>
              <a:rPr lang="en-US" altLang="ja-JP" sz="2000" dirty="0" smtClean="0"/>
              <a:t>19.7 </a:t>
            </a:r>
            <a:r>
              <a:rPr lang="en-US" altLang="ja-JP" sz="2000" dirty="0"/>
              <a:t>million </a:t>
            </a:r>
            <a:r>
              <a:rPr lang="en-US" altLang="ja-JP" sz="2000" dirty="0" smtClean="0"/>
              <a:t>yen</a:t>
            </a:r>
            <a:endParaRPr lang="en-US" altLang="ja-JP" sz="2000" dirty="0"/>
          </a:p>
        </p:txBody>
      </p:sp>
      <p:sp>
        <p:nvSpPr>
          <p:cNvPr id="14338" name="タイトル 1"/>
          <p:cNvSpPr>
            <a:spLocks noGrp="1"/>
          </p:cNvSpPr>
          <p:nvPr>
            <p:ph type="title"/>
          </p:nvPr>
        </p:nvSpPr>
        <p:spPr>
          <a:xfrm>
            <a:off x="272479" y="188644"/>
            <a:ext cx="10195496" cy="511175"/>
          </a:xfrm>
        </p:spPr>
        <p:txBody>
          <a:bodyPr>
            <a:noAutofit/>
          </a:bodyPr>
          <a:lstStyle/>
          <a:p>
            <a:pPr eaLnBrk="1" hangingPunct="1"/>
            <a:r>
              <a:rPr lang="en-US" altLang="ja-JP" sz="3200" dirty="0">
                <a:latin typeface="+mn-lt"/>
              </a:rPr>
              <a:t>1.</a:t>
            </a:r>
            <a:r>
              <a:rPr lang="ja-JP" altLang="en-US" sz="3200" dirty="0">
                <a:latin typeface="+mn-lt"/>
              </a:rPr>
              <a:t> </a:t>
            </a:r>
            <a:r>
              <a:rPr lang="en-US" altLang="ja-JP" sz="3200" dirty="0">
                <a:latin typeface="+mn-lt"/>
              </a:rPr>
              <a:t>Introduction </a:t>
            </a:r>
            <a:r>
              <a:rPr lang="en-US" altLang="ja-JP" sz="3200" dirty="0" smtClean="0">
                <a:latin typeface="+mn-lt"/>
              </a:rPr>
              <a:t>(6)</a:t>
            </a:r>
            <a:r>
              <a:rPr lang="en-US" altLang="ja-JP" sz="3200" dirty="0" smtClean="0"/>
              <a:t> : Examining the deferral effect</a:t>
            </a:r>
            <a:endParaRPr lang="ja-JP" altLang="en-US" sz="3200" dirty="0" smtClean="0">
              <a:latin typeface="+mn-lt"/>
            </a:endParaRPr>
          </a:p>
        </p:txBody>
      </p:sp>
      <p:sp>
        <p:nvSpPr>
          <p:cNvPr id="5" name="スライド番号プレースホルダ 3"/>
          <p:cNvSpPr>
            <a:spLocks noGrp="1"/>
          </p:cNvSpPr>
          <p:nvPr>
            <p:ph type="sldNum" sz="quarter" idx="10"/>
          </p:nvPr>
        </p:nvSpPr>
        <p:spPr>
          <a:xfrm>
            <a:off x="9202776" y="6448260"/>
            <a:ext cx="662523" cy="365125"/>
          </a:xfrm>
        </p:spPr>
        <p:txBody>
          <a:bodyPr/>
          <a:lstStyle/>
          <a:p>
            <a:pPr>
              <a:defRPr/>
            </a:pPr>
            <a:fld id="{C5124B8B-79E1-4471-94E3-C963B45630E5}" type="slidenum">
              <a:rPr lang="ja-JP" altLang="en-US">
                <a:solidFill>
                  <a:srgbClr val="4F81BD">
                    <a:lumMod val="75000"/>
                  </a:srgbClr>
                </a:solidFill>
              </a:rPr>
              <a:pPr>
                <a:defRPr/>
              </a:pPr>
              <a:t>9</a:t>
            </a:fld>
            <a:endParaRPr lang="ja-JP" altLang="en-US" dirty="0">
              <a:solidFill>
                <a:srgbClr val="4F81BD">
                  <a:lumMod val="75000"/>
                </a:srgbClr>
              </a:solidFill>
            </a:endParaRPr>
          </a:p>
        </p:txBody>
      </p:sp>
      <p:graphicFrame>
        <p:nvGraphicFramePr>
          <p:cNvPr id="12" name="グラフ 11"/>
          <p:cNvGraphicFramePr>
            <a:graphicFrameLocks/>
          </p:cNvGraphicFramePr>
          <p:nvPr>
            <p:extLst>
              <p:ext uri="{D42A27DB-BD31-4B8C-83A1-F6EECF244321}">
                <p14:modId xmlns:p14="http://schemas.microsoft.com/office/powerpoint/2010/main" val="1489738178"/>
              </p:ext>
            </p:extLst>
          </p:nvPr>
        </p:nvGraphicFramePr>
        <p:xfrm>
          <a:off x="685069" y="1089075"/>
          <a:ext cx="4186816" cy="26535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グラフ 13"/>
          <p:cNvGraphicFramePr>
            <a:graphicFrameLocks/>
          </p:cNvGraphicFramePr>
          <p:nvPr>
            <p:extLst>
              <p:ext uri="{D42A27DB-BD31-4B8C-83A1-F6EECF244321}">
                <p14:modId xmlns:p14="http://schemas.microsoft.com/office/powerpoint/2010/main" val="3800986388"/>
              </p:ext>
            </p:extLst>
          </p:nvPr>
        </p:nvGraphicFramePr>
        <p:xfrm>
          <a:off x="5271613" y="1099123"/>
          <a:ext cx="4297645" cy="2633497"/>
        </p:xfrm>
        <a:graphic>
          <a:graphicData uri="http://schemas.openxmlformats.org/drawingml/2006/chart">
            <c:chart xmlns:c="http://schemas.openxmlformats.org/drawingml/2006/chart" xmlns:r="http://schemas.openxmlformats.org/officeDocument/2006/relationships" r:id="rId6"/>
          </a:graphicData>
        </a:graphic>
      </p:graphicFrame>
      <p:sp>
        <p:nvSpPr>
          <p:cNvPr id="15" name="テキスト ボックス 14"/>
          <p:cNvSpPr txBox="1"/>
          <p:nvPr/>
        </p:nvSpPr>
        <p:spPr>
          <a:xfrm>
            <a:off x="620052" y="3794845"/>
            <a:ext cx="4199601" cy="1708160"/>
          </a:xfrm>
          <a:prstGeom prst="rect">
            <a:avLst/>
          </a:prstGeom>
          <a:noFill/>
        </p:spPr>
        <p:txBody>
          <a:bodyPr wrap="square" rtlCol="0">
            <a:spAutoFit/>
          </a:bodyPr>
          <a:lstStyle/>
          <a:p>
            <a:pPr marL="285750" indent="-285750">
              <a:spcBef>
                <a:spcPts val="1200"/>
              </a:spcBef>
              <a:buClr>
                <a:srgbClr val="0070C0"/>
              </a:buClr>
              <a:buFont typeface="Wingdings" panose="05000000000000000000" pitchFamily="2" charset="2"/>
              <a:buChar char="p"/>
            </a:pPr>
            <a:r>
              <a:rPr lang="en-US" altLang="ja-JP" sz="2000" dirty="0" smtClean="0"/>
              <a:t>The </a:t>
            </a:r>
            <a:r>
              <a:rPr lang="en-US" altLang="ja-JP" sz="2000" dirty="0"/>
              <a:t>private </a:t>
            </a:r>
            <a:r>
              <a:rPr lang="en-US" altLang="ja-JP" sz="2000" dirty="0" smtClean="0"/>
              <a:t>life annuity is purchased in </a:t>
            </a:r>
            <a:r>
              <a:rPr lang="en-US" altLang="ja-JP" sz="2000" dirty="0"/>
              <a:t>addition to public pension annuity for all retirement </a:t>
            </a:r>
            <a:r>
              <a:rPr lang="en-US" altLang="ja-JP" sz="2000" dirty="0" smtClean="0"/>
              <a:t>periods</a:t>
            </a:r>
          </a:p>
          <a:p>
            <a:pPr marL="285750" indent="-285750">
              <a:spcBef>
                <a:spcPts val="600"/>
              </a:spcBef>
              <a:buClr>
                <a:srgbClr val="0070C0"/>
              </a:buClr>
              <a:buFont typeface="Wingdings" panose="05000000000000000000" pitchFamily="2" charset="2"/>
              <a:buChar char="p"/>
            </a:pPr>
            <a:r>
              <a:rPr lang="en-US" altLang="ja-JP" sz="2000" dirty="0" smtClean="0"/>
              <a:t>Private pension premium </a:t>
            </a:r>
          </a:p>
          <a:p>
            <a:pPr>
              <a:buClr>
                <a:srgbClr val="0070C0"/>
              </a:buClr>
            </a:pPr>
            <a:r>
              <a:rPr lang="en-US" altLang="ja-JP" sz="2000" dirty="0"/>
              <a:t> </a:t>
            </a:r>
            <a:r>
              <a:rPr lang="en-US" altLang="ja-JP" sz="2000" dirty="0" smtClean="0"/>
              <a:t>                                = 29.9 million yen</a:t>
            </a:r>
            <a:endParaRPr lang="en-US" altLang="ja-JP" dirty="0"/>
          </a:p>
        </p:txBody>
      </p:sp>
      <p:sp>
        <p:nvSpPr>
          <p:cNvPr id="16" name="コンテンツ プレースホルダ 2"/>
          <p:cNvSpPr>
            <a:spLocks noGrp="1"/>
          </p:cNvSpPr>
          <p:nvPr>
            <p:ph idx="1"/>
          </p:nvPr>
        </p:nvSpPr>
        <p:spPr>
          <a:xfrm>
            <a:off x="718235" y="5769585"/>
            <a:ext cx="8202835" cy="821716"/>
          </a:xfrm>
          <a:solidFill>
            <a:srgbClr val="FFFFCC"/>
          </a:solidFill>
        </p:spPr>
        <p:txBody>
          <a:bodyPr>
            <a:noAutofit/>
          </a:bodyPr>
          <a:lstStyle/>
          <a:p>
            <a:pPr>
              <a:spcBef>
                <a:spcPts val="0"/>
              </a:spcBef>
              <a:buClr>
                <a:srgbClr val="FF0000"/>
              </a:buClr>
              <a:buFont typeface="Wingdings" panose="05000000000000000000" pitchFamily="2" charset="2"/>
              <a:buChar char="u"/>
            </a:pPr>
            <a:r>
              <a:rPr lang="en-US" altLang="ja-JP" sz="2400" dirty="0" smtClean="0"/>
              <a:t>The result shows the use of deferral option is effective due to the reduction of the premium for the same cash flow stream</a:t>
            </a:r>
            <a:endParaRPr lang="en-US" altLang="ja-JP" sz="2400" dirty="0">
              <a:latin typeface="Century" panose="02040604050505020304" pitchFamily="18" charset="0"/>
            </a:endParaRPr>
          </a:p>
        </p:txBody>
      </p:sp>
      <p:sp>
        <p:nvSpPr>
          <p:cNvPr id="2" name="テキスト ボックス 1"/>
          <p:cNvSpPr txBox="1"/>
          <p:nvPr/>
        </p:nvSpPr>
        <p:spPr>
          <a:xfrm rot="16200000">
            <a:off x="-395948" y="2057403"/>
            <a:ext cx="2032000" cy="646331"/>
          </a:xfrm>
          <a:prstGeom prst="rect">
            <a:avLst/>
          </a:prstGeom>
          <a:solidFill>
            <a:schemeClr val="bg1"/>
          </a:solidFill>
        </p:spPr>
        <p:txBody>
          <a:bodyPr wrap="square" rtlCol="0">
            <a:spAutoFit/>
          </a:bodyPr>
          <a:lstStyle/>
          <a:p>
            <a:pPr algn="ctr"/>
            <a:r>
              <a:rPr lang="en-US" altLang="ja-JP" dirty="0">
                <a:latin typeface="Century" panose="02040604050505020304" pitchFamily="18" charset="0"/>
              </a:rPr>
              <a:t>Pension </a:t>
            </a:r>
            <a:r>
              <a:rPr lang="en-US" altLang="ja-JP" dirty="0" smtClean="0">
                <a:latin typeface="Century" panose="02040604050505020304" pitchFamily="18" charset="0"/>
              </a:rPr>
              <a:t>benefit</a:t>
            </a:r>
          </a:p>
          <a:p>
            <a:pPr algn="ctr"/>
            <a:r>
              <a:rPr lang="en-US" altLang="ja-JP" dirty="0" smtClean="0">
                <a:latin typeface="Century" panose="02040604050505020304" pitchFamily="18" charset="0"/>
              </a:rPr>
              <a:t>(million yen)</a:t>
            </a:r>
            <a:endParaRPr kumimoji="1" lang="en-US" altLang="ja-JP" dirty="0" smtClean="0">
              <a:latin typeface="Century" panose="02040604050505020304" pitchFamily="18" charset="0"/>
            </a:endParaRPr>
          </a:p>
        </p:txBody>
      </p:sp>
      <p:sp>
        <p:nvSpPr>
          <p:cNvPr id="10" name="テキスト ボックス 9"/>
          <p:cNvSpPr txBox="1"/>
          <p:nvPr/>
        </p:nvSpPr>
        <p:spPr>
          <a:xfrm rot="16200000">
            <a:off x="4179051" y="2075773"/>
            <a:ext cx="2032000" cy="646331"/>
          </a:xfrm>
          <a:prstGeom prst="rect">
            <a:avLst/>
          </a:prstGeom>
          <a:solidFill>
            <a:schemeClr val="bg1"/>
          </a:solidFill>
        </p:spPr>
        <p:txBody>
          <a:bodyPr wrap="square" rtlCol="0">
            <a:spAutoFit/>
          </a:bodyPr>
          <a:lstStyle/>
          <a:p>
            <a:pPr algn="ctr"/>
            <a:r>
              <a:rPr lang="en-US" altLang="ja-JP" dirty="0">
                <a:latin typeface="Century" panose="02040604050505020304" pitchFamily="18" charset="0"/>
              </a:rPr>
              <a:t>Pension </a:t>
            </a:r>
            <a:r>
              <a:rPr lang="en-US" altLang="ja-JP" dirty="0" smtClean="0">
                <a:latin typeface="Century" panose="02040604050505020304" pitchFamily="18" charset="0"/>
              </a:rPr>
              <a:t>benefit</a:t>
            </a:r>
          </a:p>
          <a:p>
            <a:pPr algn="ctr"/>
            <a:r>
              <a:rPr lang="en-US" altLang="ja-JP" dirty="0" smtClean="0">
                <a:latin typeface="Century" panose="02040604050505020304" pitchFamily="18" charset="0"/>
              </a:rPr>
              <a:t>(million yen)</a:t>
            </a:r>
            <a:endParaRPr kumimoji="1" lang="en-US" altLang="ja-JP" dirty="0" smtClean="0">
              <a:latin typeface="Century" panose="02040604050505020304" pitchFamily="18" charset="0"/>
            </a:endParaRPr>
          </a:p>
        </p:txBody>
      </p:sp>
      <p:pic>
        <p:nvPicPr>
          <p:cNvPr id="4" name="録音された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575006" y="85726"/>
            <a:ext cx="243682" cy="243682"/>
          </a:xfrm>
          <a:prstGeom prst="rect">
            <a:avLst/>
          </a:prstGeom>
        </p:spPr>
      </p:pic>
    </p:spTree>
    <p:extLst>
      <p:ext uri="{BB962C8B-B14F-4D97-AF65-F5344CB8AC3E}">
        <p14:creationId xmlns:p14="http://schemas.microsoft.com/office/powerpoint/2010/main" val="192647335"/>
      </p:ext>
    </p:extLst>
  </p:cSld>
  <p:clrMapOvr>
    <a:masterClrMapping/>
  </p:clrMapOvr>
  <mc:AlternateContent xmlns:mc="http://schemas.openxmlformats.org/markup-compatibility/2006">
    <mc:Choice xmlns:p14="http://schemas.microsoft.com/office/powerpoint/2010/main" Requires="p14">
      <p:transition spd="slow" p14:dur="2000" advTm="61000"/>
    </mc:Choice>
    <mc:Fallback>
      <p:transition spd="slow" advTm="6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5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363.0506"/>
  <p:tag name="ORIGINALWIDTH" val="1351.689"/>
  <p:tag name="LATEXADDIN" val="\documentclass[fleqn]{article}&#10;\usepackage{amsmath,amssymb,amsfonts,amsthm}&#10;\usepackage{bm}&#10;\pagestyle{empty}&#10;\usepackage{color}&#10;\definecolor{myred}{RGB}{255,50,50}         % revision version&#10;\newcommand{\red}[1]{\textcolor{myred}{#1}}&#10;%\setlength{\textwidth}{80mm}&#10;\begin{document}&#10;%namelist environment (Nelson H. F. beebe)&#10;%form: \begin{namelist}{width}&#10;\newcommand{\namelistlabel}[1]{\mbox{#1}\hfil}&#10;\newenvironment{namelist}[1]{%&#10;\begin{list}{}&#10;  {\let\makelabel\namelistlabel&#10;  \settowidth{\labelwidth}{#1}&#10;  \setlength{\topsep}{2pt}&#10;  \setlength{\parsep}{2pt}&#10;  \setlength{\itemsep}{1pt}&#10;  \setlength{\labelsep}{2pt}&#10;  \setlength{\leftmargin}{1.2\labelwidth}}&#10;}{%&#10;\end{list}}&#10;%&#10;\arraycolsep=0mm&#10;\[&#10;\mbox{Min}\hspace*{3mm}\frac{1}{I}\sum_{i=1}^{I}\sum_{t=1}^{T}\tau_{A,t}^{(i)}df_{t}\red{q_{t}^{(i)}}&#10;\]&#10;\end{document}"/>
  <p:tag name="IGUANATEXSIZE" val="16"/>
  <p:tag name="IGUANATEXCURSOR" val="725"/>
  <p:tag name="TRANSPARENCY" val="True"/>
  <p:tag name="FILENAME" val=""/>
  <p:tag name="LATEXENGINEID" val="4"/>
  <p:tag name="TEMPFOLDER" val="c:\temp\"/>
  <p:tag name="LATEXFORMHEIGHT" val="312"/>
  <p:tag name="LATEXFORMWIDTH" val="47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20.0168"/>
  <p:tag name="ORIGINALWIDTH" val="251.285"/>
  <p:tag name="LATEXADDIN" val="\documentclass[fleqn]{article}&#10;\usepackage{amsmath,amssymb,amsfonts,amsthm}&#10;\usepackage{bm}&#10;\pagestyle{empty}&#10;%\setlength{\textwidth}{80mm}&#10;\begin{document}&#10;%namelist environment (Nelson H. F. beebe)&#10;%form: \begin{namelist}{width}&#10;\newcommand{\namelistlabel}[1]{\mbox{#1}\hfil}&#10;\newenvironment{namelist}[1]{%&#10;\begin{list}{}&#10;  {\let\makelabel\namelistlabel&#10;  \settowidth{\labelwidth}{#1}&#10;  \setlength{\topsep}{2pt}&#10;  \setlength{\parsep}{2pt}&#10;  \setlength{\itemsep}{1pt}&#10;  \setlength{\labelsep}{2pt}&#10;  \setlength{\leftmargin}{1.2\labelwidth}}&#10;}{%&#10;\end{list}}&#10;%&#10;\arraycolsep=0mm&#10;$W_{G,t}$&#10;\end{document}"/>
  <p:tag name="IGUANATEXSIZE" val="16"/>
  <p:tag name="IGUANATEXCURSOR" val="585"/>
  <p:tag name="TRANSPARENCY" val="True"/>
  <p:tag name="FILENAME" val=""/>
  <p:tag name="LATEXENGINEID" val="4"/>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20.0168"/>
  <p:tag name="ORIGINALWIDTH" val="251.285"/>
  <p:tag name="LATEXADDIN" val="\documentclass[fleqn]{article}&#10;\usepackage{amsmath,amssymb,amsfonts,amsthm}&#10;\usepackage{bm}&#10;\pagestyle{empty}&#10;%\setlength{\textwidth}{80mm}&#10;\begin{document}&#10;%namelist environment (Nelson H. F. beebe)&#10;%form: \begin{namelist}{width}&#10;\newcommand{\namelistlabel}[1]{\mbox{#1}\hfil}&#10;\newenvironment{namelist}[1]{%&#10;\begin{list}{}&#10;  {\let\makelabel\namelistlabel&#10;  \settowidth{\labelwidth}{#1}&#10;  \setlength{\topsep}{2pt}&#10;  \setlength{\parsep}{2pt}&#10;  \setlength{\itemsep}{1pt}&#10;  \setlength{\labelsep}{2pt}&#10;  \setlength{\leftmargin}{1.2\labelwidth}}&#10;}{%&#10;\end{list}}&#10;%&#10;\arraycolsep=0mm&#10;$W_{G,t}$&#10;\end{document}"/>
  <p:tag name="IGUANATEXSIZE" val="16"/>
  <p:tag name="IGUANATEXCURSOR" val="585"/>
  <p:tag name="TRANSPARENCY" val="True"/>
  <p:tag name="FILENAME" val=""/>
  <p:tag name="LATEXENGINEID" val="4"/>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61.2725"/>
  <p:tag name="ORIGINALWIDTH" val="231.0322"/>
  <p:tag name="LATEXADDIN" val="\documentclass[fleqn]{article}&#10;\usepackage{amsmath,amssymb,amsfonts,amsthm}&#10;\usepackage{bm}&#10;\pagestyle{empty}&#10;%\setlength{\textwidth}{80mm}&#10;\begin{document}&#10;%namelist environment (Nelson H. F. beebe)&#10;%form: \begin{namelist}{width}&#10;\newcommand{\namelistlabel}[1]{\mbox{#1}\hfil}&#10;\newenvironment{namelist}[1]{%&#10;\begin{list}{}&#10;  {\let\makelabel\namelistlabel&#10;  \settowidth{\labelwidth}{#1}&#10;  \setlength{\topsep}{2pt}&#10;  \setlength{\parsep}{2pt}&#10;  \setlength{\itemsep}{1pt}&#10;  \setlength{\labelsep}{2pt}&#10;  \setlength{\leftmargin}{1.2\labelwidth}}&#10;}{%&#10;\end{list}}&#10;%&#10;\arraycolsep=0mm&#10;$W_{t}^{(i)}$&#10;\end{document}"/>
  <p:tag name="IGUANATEXSIZE" val="16"/>
  <p:tag name="IGUANATEXCURSOR" val="588"/>
  <p:tag name="TRANSPARENCY" val="True"/>
  <p:tag name="FILENAME" val=""/>
  <p:tag name="LATEXENGINEID" val="4"/>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65.023"/>
  <p:tag name="ORIGINALWIDTH" val="1513.711"/>
  <p:tag name="LATEXADDIN" val="\documentclass[fleqn]{article}&#10;\usepackage{amsmath,amssymb,amsfonts,amsthm}&#10;\usepackage{bm}&#10;\pagestyle{empty}&#10;\usepackage{color}&#10;\definecolor{myred}{RGB}{255,50,50}         % revision version&#10;\newcommand{\red}[1]{\textcolor{myred}{#1}}&#10;%\setlength{\textwidth}{80mm}&#10;\begin{document}&#10;%namelist environment (Nelson H. F. beebe)&#10;%form: \begin{namelist}{width}&#10;\newcommand{\namelistlabel}[1]{\mbox{#1}\hfil}&#10;\newenvironment{namelist}[1]{%&#10;\begin{list}{}&#10;  {\let\makelabel\namelistlabel&#10;  \settowidth{\labelwidth}{#1}&#10;  \setlength{\topsep}{2pt}&#10;  \setlength{\parsep}{2pt}&#10;  \setlength{\itemsep}{1pt}&#10;  \setlength{\labelsep}{2pt}&#10;  \setlength{\leftmargin}{1.2\labelwidth}}&#10;}{%&#10;\end{list}}&#10;%&#10;\arraycolsep=0mm&#10;\[&#10;W_{t}^{(i)}+\red{q_{t}^{(i)}}\geq  W_{G,t};\ \red{q_{t}^{(i)}}\geq 0\]&#10;\end{document}"/>
  <p:tag name="IGUANATEXSIZE" val="16"/>
  <p:tag name="IGUANATEXCURSOR" val="767"/>
  <p:tag name="TRANSPARENCY" val="True"/>
  <p:tag name="FILENAME" val=""/>
  <p:tag name="LATEXENGINEID" val="4"/>
  <p:tag name="TEMPFOLDER" val="c:\temp\"/>
  <p:tag name="LATEXFORMHEIGHT" val="312"/>
  <p:tag name="LATEXFORMWIDTH" val="47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783.8594"/>
  <p:tag name="ORIGINALWIDTH" val="1769.497"/>
  <p:tag name="LATEXADDIN" val="\documentclass[fleqn]{article}&#10;\usepackage[fleqn]{amsmath}&#10;\pagestyle{empty}&#10;%\setlength{\textwidth}{80mm}&#10;\renewcommand{\baselinestretch}{0.8}&#10;\begin{document}&#10;%namelist environment (Nelson H. F. beebe)&#10;%form: \begin{namelist}{width}&#10;\newcommand{\namelistlabel}[1]{\mbox{#1}\hfil}&#10;\newenvironment{namelist}[1]{%&#10;\begin{list}{}&#10;  {\let\makelabel\namelistlabel&#10;  \settowidth{\labelwidth}{#1}&#10;  \setlength{\topsep}{2pt}&#10;  \setlength{\parsep}{2pt}&#10;  \setlength{\itemsep}{1pt}&#10;  \setlength{\labelsep}{2pt}&#10;  \setlength{\leftmargin}{1.2\labelwidth}}&#10;}{%&#10;\end{list}}&#10;%&#10;\begin{namelist}{x}&#10;\item[$I$] : number of paths&#10;\item[$T$] : number of periods&#10;\item[$\tau_{A,t}^{(i)}$] : one if any member is alive,\\&#10;\hspace*{5mm} and zero otherwise&#10;\item[$df_t$] : discount factor&#10;\end{namelist}&#10;&#10;\end{document}"/>
  <p:tag name="IGUANATEXSIZE" val="16"/>
  <p:tag name="IGUANATEXCURSOR" val="142"/>
  <p:tag name="TRANSPARENCY" val="True"/>
  <p:tag name="FILENAME" val=""/>
  <p:tag name="LATEXENGINEID" val="4"/>
  <p:tag name="TEMPFOLDER" val="c:\temp\"/>
  <p:tag name="LATEXFORMHEIGHT" val="312"/>
  <p:tag name="LATEXFORMWIDTH" val="480.6"/>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539.6987"/>
  <p:tag name="ORIGINALWIDTH" val="461.1495"/>
  <p:tag name="LATEXADDIN" val="\documentclass[fleqn]{article}&#10;\usepackage{amsmath,amssymb,amsfonts,amsthm}&#10;\usepackage{bm}&#10;\pagestyle{empty}&#10;\usepackage{color}&#10;\definecolor{myred}{RGB}{255,50,50}         % revision version&#10;\newcommand{\red}[1]{\textcolor{myred}{#1}}&#10;\setlength{\textwidth}{60mm}&#10;\begin{document}&#10;%namelist environment (Nelson H. F. beebe)&#10;%form: \begin{namelist}{width}&#10;\newcommand{\namelistlabel}[1]{\mbox{#1}\hfil}&#10;\newenvironment{namelist}[1]{%&#10;\begin{list}{}&#10;  {\let\makelabel\namelistlabel&#10;  \settowidth{\labelwidth}{#1}&#10;  \setlength{\topsep}{2pt}&#10;  \setlength{\parsep}{2pt}&#10;  \setlength{\itemsep}{1pt}&#10;  \setlength{\labelsep}{2pt}&#10;  \setlength{\leftmargin}{1.2\labelwidth}}&#10;}{%&#10;\end{list}}&#10;%&#10;\arraycolsep=2mm&#10;\begin{eqnarray*}&#10;  \lefteqn{\mbox{\bf Minimize}\hspace*{3mm}\frac{1}{I}\sum_{i=1}^{I}\sum_{t=1}^{T}\tau_{A,t}^{(i)}df_{t}q_{t}^{(i)}}\\&#10;\lefteqn{\bf subject\ to} \\&#10;\label{eq:W1}&#10;%&#10;&amp;&amp;&#10;W_{t}^{(i)}=\left\{&#10;\begin{array}{ll}&#10;\left(1+\mu_{P1}^{(i)}\right)(W_0-D_0^{-})+D_{1}^{(i)}&amp;(t=1)\\&#10;\left(1+\mu_{Pt}^{(i)}\eta_{W,t-1}^{(i)}\right)W_{t-1}^{(i)}+D_{t}^{(i)}&amp;(t=2,\ldots,T)\\&#10;\end{array}&#10;\right.&#10;\\&#10;\label{eq:eta}&#10;&amp;&amp;&#10;\eta_{Wt}^{(i)}=\left\{&#10;\begin{array}{ll}&#10;1&amp; \mbox{for}\ W_t^{(i)}&gt;0 \\&#10;0&amp; \mbox{otherwise}\\&#10;\end{array}&#10;\right.\quad (t=1,\ldots,T-1)&#10;\\&#10;%&#10;\label{eq:LPM}&#10;&amp;&amp;W_{t}^{(i)}+q_{t}^{(i)}\geq  W_{G,t};\ q_{t}^{(i)}\geq 0\\&#10;\label{eq:x}&#10;&amp;&amp;x_{M}\geq 0;\ x_{F}\geq 0\\&#10;\label{eq:y}&#10;&amp;&amp;y_{M}\geq 0;\ y_{F}\geq 0\\&#10;\label{eq:A0}&#10;&amp;&amp;A_{0}^{-}=A_{M}x_{M}+A_{F}x_{F}\\&#10;\label{eq:At}&#10;&amp;&amp;A_{t}^{+(i)}=a_{M}x_{M}\tau_{AM,t}^{(i)}+a_{F}x_{F}\tau_{AF,t}^{(i)}\quad(t=1,\ldots,T_{A})\\&#10;\label{eq:L0}&#10;&amp;&amp;L_{0}^{-}=L_{M}y_{M}+L_{F}y_{F}\\&#10;&amp;&amp;L_{t}^{-(i)}=L_{M}y_{M}\tau_{AM,t}^{(i)}+L_{F}y_{F}\tau_{AF,t}^{(i)}  \quad(t=1,\ldots,T_{L}-1)\\&#10;\label{eq:Lt+}&#10;&amp;&amp;L_{t}^{+(i)}=\theta_{M}y_{M}\tau_{LM,t}^{(i)}+\theta_{F}y_{F}\tau_{LF,t}^{(i)} \quad(t=1,\ldots,T_{L})\\&#10;\label{eq:D0}&#10;&amp;&amp;D_{0}^{-}=A_{0}^{-}+L_{0}^{-}\\&#10;&amp;&amp;D_{t}^{-(i)}=L_{t}^{-(i)}+C_{d,t}^{(i)}+H_{t}^{(i)}\\&#10;&amp;&amp;D_{t}^{+(i)}=A_{t}^{+(i)}+L_{t}^{+(i)}+P_{t}^{(i)}\\&#10;\label{eq:Dt}&#10;&amp;&amp;D_{t}^{(i)}=D_{t}^{+(i)}-D_{t}^{-(i)}&#10;\end{eqnarray*}&#10;\end{document}"/>
  <p:tag name="IGUANATEXSIZE" val="16"/>
  <p:tag name="IGUANATEXCURSOR" val="260"/>
  <p:tag name="TRANSPARENCY" val="True"/>
  <p:tag name="FILENAME" val=""/>
  <p:tag name="LATEXENGINEID" val="4"/>
  <p:tag name="TEMPFOLDER" val="C:\tmp\"/>
  <p:tag name="LATEXFORMHEIGHT" val="312"/>
  <p:tag name="LATEXFORMWIDTH" val="47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539.6987"/>
  <p:tag name="ORIGINALWIDTH" val="423.184"/>
  <p:tag name="LATEXADDIN" val="\documentclass[fleqn]{article}&#10;\usepackage{amsmath,amssymb,amsfonts,amsthm}&#10;\usepackage{bm}&#10;\pagestyle{empty}&#10;\usepackage{color}&#10;\definecolor{myred}{RGB}{255,50,50}         % revision version&#10;\newcommand{\red}[1]{\textcolor{myred}{#1}}&#10;\setlength{\textwidth}{90mm}&#10;\renewcommand{\baselinestretch}{0.92}&#10;\begin{document}&#10;%namelist environment (Nelson H. F. beebe)&#10;%form: \begin{namelist}{width}&#10;\newcommand{\namelistlabel}[1]{\mbox{#1}\hfil}&#10;\newenvironment{namelist}[1]{%&#10;\begin{list}{}&#10;  {\let\makelabel\namelistlabel&#10;  \settowidth{\labelwidth}{#1}&#10;  \setlength{\topsep}{2pt}&#10;  \setlength{\parsep}{2pt}&#10;  \setlength{\itemsep}{1pt}&#10;  \setlength{\labelsep}{2pt}&#10;  \setlength{\leftmargin}{1.2\labelwidth}}&#10;}{%&#10;\end{list}}&#10;%&#10;\arraycolsep=0mm&#10;\noindent&#10;{\bf(1) Parameters} % パラメータ&#10;\begin{namelist}{Xx}&#10;\item[$\mu_{Pt}^{(i)}$]: rate of return of portfolio % on path $i$ at time $t$ %期間 $t$のパス$i$のポートフォリオの収益率&#10;%&#10;\item[$df_{t}$]: discount factor used for cashflow % at time $t$ % $t$時点の価値を0時点に割り引く割引係数&#10;\item[$W_{0}$]: initial amount of wealth % 初期富&#10;\item[$P_{t}^{(i)}$]: disposable income % on path $i$ at time $t$ (except private pension) % $t$時点のパス$i$の可処分所得(私的年金は含まない)&#10;\item[$C_{d,t}^{(i)}$]: minimum living expense % on path $i$ at time $t$ % $t$時点のパス$i$の最低生活費&#10;\item[$H_{t}^{(i)}$]: medical expense % on path $i$ at time $t$ % $t$時点のパス$i$の医療費&#10;\item[$A_{M}$, $A_{F}$]: private pension premiums per unit at time 0 % 世帯主，配偶者が0時点に加入する私的年金の単位当たり価格&#10;\item[$a_{M}$, $a_{F}$]: private pension incomes per unit at time 0 % 世帯主，配偶者が0時点に加入する私的年金の単位当たり給付額&#10;\item[$L_{M}$, $L_{F}$]: premiums of level payment life insurance per unit bought at time 0 % 世帯主，配偶者が0時点に加入する生命保険の単位当たり平準保険料&#10;\item[$\theta_{M}$, $\theta_{F}$]: life insurance money per unit bought at time 0% 世帯主，配偶者が0時点に加入する生命保険の単位当たり保険金&#10;&#10;\item[$T_{A}$, $T_{L}$]: maturity of private pension and life insurance &#10;&#10;\item[$\kappa$]: relative consumption level after a householder or a spouse died % 世帯主または配偶者のどちらかが亡くなったときの最低生活費を抑える割合&#10;%\item $\omega_{R,t}$ ： weight associated with risk at time $t$ where $\sum_{t = 1}^{T}\omega_{R,t} = 1$ % $t$時点のリスク値の重み係数．ただし$\sum_{t=1}^T \omega_{R,t}$=1とする&#10;&#10;\item[$W_{G,t}$]: target wealth at time $t$ % $t$時点の目標額&#10;\vspace*{3mm}&#10;\end{namelist}&#10;%&#10;\noindent{\bf(2) Decision variables} % 決定変数&#10;\begin{namelist}{Xx}&#10;\item[$x_{M}$, $x_{F}$]: numbers of units of private pension at time 0 % 世帯主，配偶者が0時点に加入する私的年金単位数&#10;\item[$y_{M}$, $y_{F}$]: numbers of units of life insurance at time 0 % 世帯主，配偶者が0時点に加入する生命保険単位数&#10;\item[$W_{t}^{(i)}$]: wealth % on path $i$ at time $t$ % $t$時点のパス$i$の富&#10;\item[$q_{t}^{(i)}$]: shortfall from target wealth % on path $i$ at time $t$ % $t$時点のパス$i$の目標額を下回る額&#10;\item[$\eta_{Wt}^{(i)}$]: one for $W_{t}^{(i)}&gt;0$ and zero otherwise % $t$時点，パス$i$において富$W_{t}^{(i)}$が0より大きいときに1，0以下のときに0の値をとる&#10;\end{namelist}&#10;\end{document}"/>
  <p:tag name="IGUANATEXSIZE" val="16"/>
  <p:tag name="IGUANATEXCURSOR" val="2506"/>
  <p:tag name="TRANSPARENCY" val="True"/>
  <p:tag name="FILENAME" val=""/>
  <p:tag name="LATEXENGINEID" val="4"/>
  <p:tag name="TEMPFOLDER" val="C:\tmp\"/>
  <p:tag name="LATEXFORMHEIGHT" val="312"/>
  <p:tag name="LATEXFORMWIDTH" val="474"/>
  <p:tag name="LATEXFORMWRAP" val="True"/>
  <p:tag name="BITMAPVECTOR" val="0"/>
</p:tagLst>
</file>

<file path=ppt/theme/theme1.xml><?xml version="1.0" encoding="utf-8"?>
<a:theme xmlns:a="http://schemas.openxmlformats.org/drawingml/2006/main" name="Agen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nt Template">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extLst>
    <a:ext uri="{05A4C25C-085E-4340-85A3-A5531E510DB2}">
      <thm15:themeFamily xmlns="" xmlns:thm15="http://schemas.microsoft.com/office/thememl/2012/main" name="Agenda" id="{B4585792-543A-4D82-B707-FF9A95C7879C}" vid="{E3E91B31-CC76-4CC4-812A-B1E7FB0FD457}"/>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 Master Paris 2020  -  Read-Only  -  Compatibility Mode" id="{EBEE2B36-9F3D-4344-8EF4-2B34469FF717}" vid="{14BE48C6-E6FA-4F40-A532-13646EB24AFA}"/>
    </a:ext>
  </a:extLst>
</a:theme>
</file>

<file path=ppt/theme/theme1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PT Master Paris 2020  -  Read-Only  -  Compatibility Mode" id="{EBEE2B36-9F3D-4344-8EF4-2B34469FF717}" vid="{14BE48C6-E6FA-4F40-A532-13646EB24AFA}"/>
    </a:ext>
  </a:extLst>
</a:theme>
</file>

<file path=ppt/theme/theme12.xml><?xml version="1.0" encoding="utf-8"?>
<a:theme xmlns:a="http://schemas.openxmlformats.org/drawingml/2006/main" name="1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sz="1600" dirty="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spAutoFit/>
      </a:bodyPr>
      <a:lstStyle>
        <a:defPPr>
          <a:defRPr kumimoji="1" dirty="0" smtClean="0"/>
        </a:defPPr>
      </a:lstStyle>
    </a:txDef>
  </a:objectDefaults>
  <a:extraClrSchemeLst/>
</a:theme>
</file>

<file path=ppt/theme/theme13.xml><?xml version="1.0" encoding="utf-8"?>
<a:theme xmlns:a="http://schemas.openxmlformats.org/drawingml/2006/main" name="3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sz="1600" dirty="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spAutoFit/>
      </a:bodyPr>
      <a:lstStyle>
        <a:defPPr>
          <a:defRPr kumimoji="1" dirty="0" smtClean="0"/>
        </a:defPPr>
      </a:lstStyle>
    </a:txDef>
  </a:objectDefaults>
  <a:extraClrSchemeLst/>
</a:theme>
</file>

<file path=ppt/theme/theme14.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nt Template">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15.xml><?xml version="1.0" encoding="utf-8"?>
<a:theme xmlns:a="http://schemas.openxmlformats.org/drawingml/2006/main" name="2_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sz="1600" dirty="0">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rtlCol="0">
        <a:spAutoFit/>
      </a:bodyPr>
      <a:lstStyle>
        <a:defPPr>
          <a:defRPr kumimoji="1" dirty="0" smtClean="0"/>
        </a:defPPr>
      </a:lstStyle>
    </a:txDef>
  </a:objectDefaults>
  <a:extraClrSchemeLst/>
</a:theme>
</file>

<file path=ppt/theme/theme1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nt Template">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nt Template">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nt Template">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5.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6.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spAutoFit/>
      </a:bodyPr>
      <a:lstStyle>
        <a:defPPr algn="just">
          <a:lnSpc>
            <a:spcPct val="140000"/>
          </a:lnSpc>
          <a:spcBef>
            <a:spcPct val="0"/>
          </a:spcBef>
          <a:spcAft>
            <a:spcPts val="600"/>
          </a:spcAft>
          <a:defRPr sz="1600" dirty="0">
            <a:solidFill>
              <a:srgbClr val="4D4D4D"/>
            </a:solidFill>
            <a:latin typeface="メイリオ" pitchFamily="50" charset="-128"/>
            <a:ea typeface="メイリオ" pitchFamily="50" charset="-128"/>
            <a:cs typeface="メイリオ" pitchFamily="50" charset="-128"/>
          </a:defRPr>
        </a:defPPr>
      </a:lstStyle>
    </a:spDef>
  </a:objectDefaults>
  <a:extraClrSchemeLst/>
</a:theme>
</file>

<file path=ppt/theme/theme7.xml><?xml version="1.0" encoding="utf-8"?>
<a:theme xmlns:a="http://schemas.openxmlformats.org/drawingml/2006/main" name="9_標準デザイン">
  <a:themeElements>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1"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1" i="0" u="none" strike="noStrike" cap="none" normalizeH="0" baseline="0" smtClean="0">
            <a:ln>
              <a:noFill/>
            </a:ln>
            <a:solidFill>
              <a:srgbClr val="4D4D4D"/>
            </a:solidFill>
            <a:effectLst/>
            <a:latin typeface="Arial" charset="0"/>
            <a:ea typeface="メイリオ" pitchFamily="50" charset="-128"/>
            <a:cs typeface="メイリオ" pitchFamily="50" charset="-128"/>
          </a:defRPr>
        </a:defPPr>
      </a:lstStyle>
    </a:lnDef>
  </a:objectDefaults>
  <a:extraClrSchemeLst>
    <a:extraClrScheme>
      <a:clrScheme name="4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テーマ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design006-simple blue-">
  <a:themeElements>
    <a:clrScheme name="design006-simp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2">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sign006-simpl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006-simpl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006-simpl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006-simpl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006-simpl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006-simpl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006-simpl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006-simpl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006-simpl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006-simpl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006-simpl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006-simpl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Agenda</Template>
  <TotalTime>13601</TotalTime>
  <Words>4615</Words>
  <Application>Microsoft Office PowerPoint</Application>
  <PresentationFormat>A4 210 x 297 mm</PresentationFormat>
  <Paragraphs>872</Paragraphs>
  <Slides>29</Slides>
  <Notes>25</Notes>
  <HiddenSlides>0</HiddenSlides>
  <MMClips>28</MMClips>
  <ScaleCrop>false</ScaleCrop>
  <HeadingPairs>
    <vt:vector size="4" baseType="variant">
      <vt:variant>
        <vt:lpstr>テーマ</vt:lpstr>
      </vt:variant>
      <vt:variant>
        <vt:i4>15</vt:i4>
      </vt:variant>
      <vt:variant>
        <vt:lpstr>スライド タイトル</vt:lpstr>
      </vt:variant>
      <vt:variant>
        <vt:i4>29</vt:i4>
      </vt:variant>
    </vt:vector>
  </HeadingPairs>
  <TitlesOfParts>
    <vt:vector size="44" baseType="lpstr">
      <vt:lpstr>Agenda</vt:lpstr>
      <vt:lpstr>6_Office ​​テーマ</vt:lpstr>
      <vt:lpstr>2_Office ​​テーマ</vt:lpstr>
      <vt:lpstr>3_Office ​​テーマ</vt:lpstr>
      <vt:lpstr>5_Office ​​テーマ</vt:lpstr>
      <vt:lpstr>7_Office ​​テーマ</vt:lpstr>
      <vt:lpstr>9_標準デザイン</vt:lpstr>
      <vt:lpstr>テーマ1</vt:lpstr>
      <vt:lpstr>design006-simple blue-</vt:lpstr>
      <vt:lpstr>Thème Office</vt:lpstr>
      <vt:lpstr>1_Thème Office</vt:lpstr>
      <vt:lpstr>1_テーマ1</vt:lpstr>
      <vt:lpstr>3_テーマ1</vt:lpstr>
      <vt:lpstr>4_Office ​​テーマ</vt:lpstr>
      <vt:lpstr>2_テーマ1</vt:lpstr>
      <vt:lpstr>PowerPoint プレゼンテーション</vt:lpstr>
      <vt:lpstr>PowerPoint プレゼンテーション</vt:lpstr>
      <vt:lpstr>Contents</vt:lpstr>
      <vt:lpstr>1. Introduction (1)</vt:lpstr>
      <vt:lpstr>1. Introduction (2) : Deferral options of public pension </vt:lpstr>
      <vt:lpstr>1. Introduction (3)    Summary of public pension systems for major countries</vt:lpstr>
      <vt:lpstr>  1. Introduction (4)      Previous studies w.r.t. deferral options of public pension </vt:lpstr>
      <vt:lpstr>1. Introduction (5) : Previous studies in Japan</vt:lpstr>
      <vt:lpstr>1. Introduction (6) : Examining the deferral effect</vt:lpstr>
      <vt:lpstr>1. Introduction (7) : Retirement Planning and Public Pension </vt:lpstr>
      <vt:lpstr>1. Introduction (8)  Purpose and Contribution</vt:lpstr>
      <vt:lpstr>2．Modeling for retirement planning : Model structure</vt:lpstr>
      <vt:lpstr>2．Modeling for retirement planning (2) : Household’s cash flow</vt:lpstr>
      <vt:lpstr>3. Modeling public pension finance (1) : Yokoyama (2013)</vt:lpstr>
      <vt:lpstr>3. Modeling public pension finance (2) : Overview</vt:lpstr>
      <vt:lpstr>4. Optimization model for retired household(1) : Formulation</vt:lpstr>
      <vt:lpstr>4. Optimization model (2): Formulation</vt:lpstr>
      <vt:lpstr>5. Numerical Analysis (1-1): Household Setting</vt:lpstr>
      <vt:lpstr>5. Numerical Analysis (1-2): Investment Setting</vt:lpstr>
      <vt:lpstr>5. Numerical Analysis (2):  Basic Analysis</vt:lpstr>
      <vt:lpstr>5. Numerical Analysis (3):          Sensitivity analysis of increment rate for deferred pension</vt:lpstr>
      <vt:lpstr>5. Numerical Analysis (4-1): Effect of asset mix</vt:lpstr>
      <vt:lpstr>1. Numerical Analysis (4-2): Effect of asset mix</vt:lpstr>
      <vt:lpstr>5. Numerical Analysis (5-1): Impact on public pension finance</vt:lpstr>
      <vt:lpstr>5. Numerical Analysis (5-2): Impact on public pension finance</vt:lpstr>
      <vt:lpstr>6. Conclusion</vt:lpstr>
      <vt:lpstr>Reference</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Hibiki_lab</dc:creator>
  <cp:lastModifiedBy>枇々木規雄</cp:lastModifiedBy>
  <cp:revision>836</cp:revision>
  <cp:lastPrinted>2020-02-25T05:01:09Z</cp:lastPrinted>
  <dcterms:created xsi:type="dcterms:W3CDTF">2018-05-08T04:41:31Z</dcterms:created>
  <dcterms:modified xsi:type="dcterms:W3CDTF">2020-04-03T10:15:35Z</dcterms:modified>
</cp:coreProperties>
</file>