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6" r:id="rId5"/>
    <p:sldId id="257" r:id="rId6"/>
    <p:sldId id="263" r:id="rId7"/>
    <p:sldId id="260" r:id="rId8"/>
    <p:sldId id="262" r:id="rId9"/>
    <p:sldId id="296" r:id="rId10"/>
    <p:sldId id="264" r:id="rId11"/>
    <p:sldId id="265" r:id="rId12"/>
    <p:sldId id="266" r:id="rId13"/>
    <p:sldId id="267" r:id="rId14"/>
    <p:sldId id="268" r:id="rId15"/>
    <p:sldId id="269" r:id="rId16"/>
    <p:sldId id="274" r:id="rId17"/>
    <p:sldId id="276" r:id="rId18"/>
    <p:sldId id="278" r:id="rId19"/>
    <p:sldId id="279" r:id="rId20"/>
    <p:sldId id="281" r:id="rId21"/>
    <p:sldId id="282" r:id="rId22"/>
    <p:sldId id="283" r:id="rId23"/>
    <p:sldId id="284" r:id="rId24"/>
    <p:sldId id="285" r:id="rId25"/>
    <p:sldId id="286" r:id="rId26"/>
    <p:sldId id="287" r:id="rId27"/>
    <p:sldId id="288" r:id="rId28"/>
    <p:sldId id="291" r:id="rId29"/>
    <p:sldId id="292" r:id="rId30"/>
    <p:sldId id="293" r:id="rId31"/>
    <p:sldId id="294" r:id="rId32"/>
    <p:sldId id="259" r:id="rId33"/>
    <p:sldId id="261" r:id="rId34"/>
  </p:sldIdLst>
  <p:sldSz cx="12192000" cy="6858000"/>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527" userDrawn="1">
          <p15:clr>
            <a:srgbClr val="A4A3A4"/>
          </p15:clr>
        </p15:guide>
        <p15:guide id="2" pos="279" userDrawn="1">
          <p15:clr>
            <a:srgbClr val="A4A3A4"/>
          </p15:clr>
        </p15:guide>
        <p15:guide id="3" pos="39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457C"/>
    <a:srgbClr val="FE39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DD80AB-23F8-422A-B19F-86E37587050E}" v="9" dt="2020-04-23T09:35:05.4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60"/>
  </p:normalViewPr>
  <p:slideViewPr>
    <p:cSldViewPr snapToGrid="0">
      <p:cViewPr varScale="1">
        <p:scale>
          <a:sx n="86" d="100"/>
          <a:sy n="86" d="100"/>
        </p:scale>
        <p:origin x="48" y="201"/>
      </p:cViewPr>
      <p:guideLst>
        <p:guide orient="horz" pos="527"/>
        <p:guide pos="279"/>
        <p:guide pos="39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5347E66-B7F6-4320-84C4-8B64410256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a:extLst>
              <a:ext uri="{FF2B5EF4-FFF2-40B4-BE49-F238E27FC236}">
                <a16:creationId xmlns:a16="http://schemas.microsoft.com/office/drawing/2014/main" id="{5A83FD2B-E4FB-4F23-9C9A-C24B51A2E1A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D17798B-10C1-4332-975C-D486B5839916}" type="datetimeFigureOut">
              <a:rPr lang="fr-FR"/>
              <a:pPr>
                <a:defRPr/>
              </a:pPr>
              <a:t>23/04/2020</a:t>
            </a:fld>
            <a:endParaRPr lang="fr-FR"/>
          </a:p>
        </p:txBody>
      </p:sp>
      <p:sp>
        <p:nvSpPr>
          <p:cNvPr id="4" name="Espace réservé de l'image des diapositives 3">
            <a:extLst>
              <a:ext uri="{FF2B5EF4-FFF2-40B4-BE49-F238E27FC236}">
                <a16:creationId xmlns:a16="http://schemas.microsoft.com/office/drawing/2014/main" id="{7D0BE945-82FC-4935-A3CC-B856232D30C2}"/>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a:extLst>
              <a:ext uri="{FF2B5EF4-FFF2-40B4-BE49-F238E27FC236}">
                <a16:creationId xmlns:a16="http://schemas.microsoft.com/office/drawing/2014/main" id="{98F55018-D6AD-44C5-A1CC-DD10EF2DC8F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9A74EE44-0531-4EBD-BE49-00B17701967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a:extLst>
              <a:ext uri="{FF2B5EF4-FFF2-40B4-BE49-F238E27FC236}">
                <a16:creationId xmlns:a16="http://schemas.microsoft.com/office/drawing/2014/main" id="{98DC9FF4-C31E-4C40-AED3-7736697D5B7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B48409E-B983-4D78-8B12-3F08006A05FA}" type="slidenum">
              <a:rPr lang="fr-FR"/>
              <a:pPr>
                <a:defRPr/>
              </a:pPr>
              <a:t>‹#›</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7">
            <a:extLst>
              <a:ext uri="{FF2B5EF4-FFF2-40B4-BE49-F238E27FC236}">
                <a16:creationId xmlns:a16="http://schemas.microsoft.com/office/drawing/2014/main" id="{26F7EA53-F9C2-4CD3-A93C-CBC06CC7464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e la date 3">
            <a:extLst>
              <a:ext uri="{FF2B5EF4-FFF2-40B4-BE49-F238E27FC236}">
                <a16:creationId xmlns:a16="http://schemas.microsoft.com/office/drawing/2014/main" id="{DA3CEF92-A9A5-4309-97FB-A0AE8E00E10E}"/>
              </a:ext>
            </a:extLst>
          </p:cNvPr>
          <p:cNvSpPr>
            <a:spLocks noGrp="1"/>
          </p:cNvSpPr>
          <p:nvPr>
            <p:ph type="dt" sz="half" idx="10"/>
          </p:nvPr>
        </p:nvSpPr>
        <p:spPr/>
        <p:txBody>
          <a:bodyPr/>
          <a:lstStyle>
            <a:lvl1pPr>
              <a:defRPr/>
            </a:lvl1pPr>
          </a:lstStyle>
          <a:p>
            <a:pPr>
              <a:defRPr/>
            </a:pPr>
            <a:fld id="{AACCE888-5CD8-4F9F-8BD9-493F83F26F4E}" type="datetimeFigureOut">
              <a:rPr lang="fr-FR"/>
              <a:pPr>
                <a:defRPr/>
              </a:pPr>
              <a:t>23/04/2020</a:t>
            </a:fld>
            <a:endParaRPr lang="fr-FR"/>
          </a:p>
        </p:txBody>
      </p:sp>
      <p:sp>
        <p:nvSpPr>
          <p:cNvPr id="6" name="Espace réservé du pied de page 4">
            <a:extLst>
              <a:ext uri="{FF2B5EF4-FFF2-40B4-BE49-F238E27FC236}">
                <a16:creationId xmlns:a16="http://schemas.microsoft.com/office/drawing/2014/main" id="{80EFE4FE-1D2B-48EE-A2FD-3321D0A85FD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5B1342DD-1BB0-4CE6-8C04-FE8A374BF688}"/>
              </a:ext>
            </a:extLst>
          </p:cNvPr>
          <p:cNvSpPr>
            <a:spLocks noGrp="1"/>
          </p:cNvSpPr>
          <p:nvPr>
            <p:ph type="sldNum" sz="quarter" idx="12"/>
          </p:nvPr>
        </p:nvSpPr>
        <p:spPr/>
        <p:txBody>
          <a:bodyPr/>
          <a:lstStyle>
            <a:lvl1pPr>
              <a:defRPr/>
            </a:lvl1pPr>
          </a:lstStyle>
          <a:p>
            <a:pPr>
              <a:defRPr/>
            </a:pPr>
            <a:fld id="{6D717144-57A0-442F-B1D0-AC7DC08C68D7}" type="slidenum">
              <a:rPr lang="fr-FR"/>
              <a:pPr>
                <a:defRPr/>
              </a:pPr>
              <a:t>‹#›</a:t>
            </a:fld>
            <a:endParaRPr lang="fr-FR"/>
          </a:p>
        </p:txBody>
      </p:sp>
    </p:spTree>
    <p:extLst>
      <p:ext uri="{BB962C8B-B14F-4D97-AF65-F5344CB8AC3E}">
        <p14:creationId xmlns:p14="http://schemas.microsoft.com/office/powerpoint/2010/main" val="346478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C0A869BF-140F-4786-A88B-D6F82CC88C02}"/>
              </a:ext>
            </a:extLst>
          </p:cNvPr>
          <p:cNvSpPr>
            <a:spLocks noGrp="1"/>
          </p:cNvSpPr>
          <p:nvPr>
            <p:ph type="dt" sz="half" idx="10"/>
          </p:nvPr>
        </p:nvSpPr>
        <p:spPr/>
        <p:txBody>
          <a:bodyPr/>
          <a:lstStyle>
            <a:lvl1pPr>
              <a:defRPr/>
            </a:lvl1pPr>
          </a:lstStyle>
          <a:p>
            <a:pPr>
              <a:defRPr/>
            </a:pPr>
            <a:fld id="{5C0BDBAD-C606-4EA5-A276-C0345295937C}" type="datetimeFigureOut">
              <a:rPr lang="fr-FR"/>
              <a:pPr>
                <a:defRPr/>
              </a:pPr>
              <a:t>23/04/2020</a:t>
            </a:fld>
            <a:endParaRPr lang="fr-FR"/>
          </a:p>
        </p:txBody>
      </p:sp>
      <p:sp>
        <p:nvSpPr>
          <p:cNvPr id="5" name="Espace réservé du pied de page 4">
            <a:extLst>
              <a:ext uri="{FF2B5EF4-FFF2-40B4-BE49-F238E27FC236}">
                <a16:creationId xmlns:a16="http://schemas.microsoft.com/office/drawing/2014/main" id="{527E84BB-7129-4A77-A190-C19271D3A792}"/>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9CB0593-F466-440E-989F-18417037613D}"/>
              </a:ext>
            </a:extLst>
          </p:cNvPr>
          <p:cNvSpPr>
            <a:spLocks noGrp="1"/>
          </p:cNvSpPr>
          <p:nvPr>
            <p:ph type="sldNum" sz="quarter" idx="12"/>
          </p:nvPr>
        </p:nvSpPr>
        <p:spPr/>
        <p:txBody>
          <a:bodyPr/>
          <a:lstStyle>
            <a:lvl1pPr>
              <a:defRPr/>
            </a:lvl1pPr>
          </a:lstStyle>
          <a:p>
            <a:pPr>
              <a:defRPr/>
            </a:pPr>
            <a:fld id="{815C7591-095F-4BD3-8C09-593A1D385698}" type="slidenum">
              <a:rPr lang="fr-FR"/>
              <a:pPr>
                <a:defRPr/>
              </a:pPr>
              <a:t>‹#›</a:t>
            </a:fld>
            <a:endParaRPr lang="fr-FR"/>
          </a:p>
        </p:txBody>
      </p:sp>
    </p:spTree>
    <p:extLst>
      <p:ext uri="{BB962C8B-B14F-4D97-AF65-F5344CB8AC3E}">
        <p14:creationId xmlns:p14="http://schemas.microsoft.com/office/powerpoint/2010/main" val="3180221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0E92DEA4-7FCA-4113-8893-F854522AD8EE}"/>
              </a:ext>
            </a:extLst>
          </p:cNvPr>
          <p:cNvSpPr>
            <a:spLocks noGrp="1"/>
          </p:cNvSpPr>
          <p:nvPr>
            <p:ph type="dt" sz="half" idx="10"/>
          </p:nvPr>
        </p:nvSpPr>
        <p:spPr/>
        <p:txBody>
          <a:bodyPr/>
          <a:lstStyle>
            <a:lvl1pPr>
              <a:defRPr/>
            </a:lvl1pPr>
          </a:lstStyle>
          <a:p>
            <a:pPr>
              <a:defRPr/>
            </a:pPr>
            <a:fld id="{92B5AF97-D67E-4F79-8B12-F23C33D5C3F7}" type="datetimeFigureOut">
              <a:rPr lang="fr-FR"/>
              <a:pPr>
                <a:defRPr/>
              </a:pPr>
              <a:t>23/04/2020</a:t>
            </a:fld>
            <a:endParaRPr lang="fr-FR"/>
          </a:p>
        </p:txBody>
      </p:sp>
      <p:sp>
        <p:nvSpPr>
          <p:cNvPr id="5" name="Espace réservé du pied de page 4">
            <a:extLst>
              <a:ext uri="{FF2B5EF4-FFF2-40B4-BE49-F238E27FC236}">
                <a16:creationId xmlns:a16="http://schemas.microsoft.com/office/drawing/2014/main" id="{0BD3E167-3D99-40E2-BBF8-951FC571CD81}"/>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9251FB1A-E34A-48EA-9F1D-3FE8B2133A43}"/>
              </a:ext>
            </a:extLst>
          </p:cNvPr>
          <p:cNvSpPr>
            <a:spLocks noGrp="1"/>
          </p:cNvSpPr>
          <p:nvPr>
            <p:ph type="sldNum" sz="quarter" idx="12"/>
          </p:nvPr>
        </p:nvSpPr>
        <p:spPr/>
        <p:txBody>
          <a:bodyPr/>
          <a:lstStyle>
            <a:lvl1pPr>
              <a:defRPr/>
            </a:lvl1pPr>
          </a:lstStyle>
          <a:p>
            <a:pPr>
              <a:defRPr/>
            </a:pPr>
            <a:fld id="{D434BAB0-2328-4F16-9BB4-21E9AA3DDE31}" type="slidenum">
              <a:rPr lang="fr-FR"/>
              <a:pPr>
                <a:defRPr/>
              </a:pPr>
              <a:t>‹#›</a:t>
            </a:fld>
            <a:endParaRPr lang="fr-FR"/>
          </a:p>
        </p:txBody>
      </p:sp>
    </p:spTree>
    <p:extLst>
      <p:ext uri="{BB962C8B-B14F-4D97-AF65-F5344CB8AC3E}">
        <p14:creationId xmlns:p14="http://schemas.microsoft.com/office/powerpoint/2010/main" val="3055579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819D8B2B-5F8D-4D0F-8AA1-0B1C1B012B2E}"/>
              </a:ext>
            </a:extLst>
          </p:cNvPr>
          <p:cNvSpPr>
            <a:spLocks noGrp="1"/>
          </p:cNvSpPr>
          <p:nvPr>
            <p:ph type="dt" sz="half" idx="10"/>
          </p:nvPr>
        </p:nvSpPr>
        <p:spPr/>
        <p:txBody>
          <a:bodyPr/>
          <a:lstStyle>
            <a:lvl1pPr>
              <a:defRPr/>
            </a:lvl1pPr>
          </a:lstStyle>
          <a:p>
            <a:pPr>
              <a:defRPr/>
            </a:pPr>
            <a:fld id="{06B2C78B-EF8E-4E68-B0D7-C7A13DA863BB}" type="datetimeFigureOut">
              <a:rPr lang="fr-FR"/>
              <a:pPr>
                <a:defRPr/>
              </a:pPr>
              <a:t>23/04/2020</a:t>
            </a:fld>
            <a:endParaRPr lang="fr-FR"/>
          </a:p>
        </p:txBody>
      </p:sp>
      <p:sp>
        <p:nvSpPr>
          <p:cNvPr id="5" name="Espace réservé du pied de page 4">
            <a:extLst>
              <a:ext uri="{FF2B5EF4-FFF2-40B4-BE49-F238E27FC236}">
                <a16:creationId xmlns:a16="http://schemas.microsoft.com/office/drawing/2014/main" id="{B5E62ED4-1E2E-4206-B1E1-5A4FFB164BB9}"/>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74986B4A-4F6B-4421-A6C8-F5ED5C3C0850}"/>
              </a:ext>
            </a:extLst>
          </p:cNvPr>
          <p:cNvSpPr>
            <a:spLocks noGrp="1"/>
          </p:cNvSpPr>
          <p:nvPr>
            <p:ph type="sldNum" sz="quarter" idx="12"/>
          </p:nvPr>
        </p:nvSpPr>
        <p:spPr/>
        <p:txBody>
          <a:bodyPr/>
          <a:lstStyle>
            <a:lvl1pPr>
              <a:defRPr/>
            </a:lvl1pPr>
          </a:lstStyle>
          <a:p>
            <a:pPr>
              <a:defRPr/>
            </a:pPr>
            <a:fld id="{6E4C29F6-C04E-4800-BDDD-8E0464A8B178}" type="slidenum">
              <a:rPr lang="fr-FR"/>
              <a:pPr>
                <a:defRPr/>
              </a:pPr>
              <a:t>‹#›</a:t>
            </a:fld>
            <a:endParaRPr lang="fr-FR"/>
          </a:p>
        </p:txBody>
      </p:sp>
    </p:spTree>
    <p:extLst>
      <p:ext uri="{BB962C8B-B14F-4D97-AF65-F5344CB8AC3E}">
        <p14:creationId xmlns:p14="http://schemas.microsoft.com/office/powerpoint/2010/main" val="1077731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03CFC85-EF14-450B-8448-34EDD518EB02}"/>
              </a:ext>
            </a:extLst>
          </p:cNvPr>
          <p:cNvSpPr>
            <a:spLocks noGrp="1"/>
          </p:cNvSpPr>
          <p:nvPr>
            <p:ph type="dt" sz="half" idx="10"/>
          </p:nvPr>
        </p:nvSpPr>
        <p:spPr/>
        <p:txBody>
          <a:bodyPr/>
          <a:lstStyle>
            <a:lvl1pPr>
              <a:defRPr/>
            </a:lvl1pPr>
          </a:lstStyle>
          <a:p>
            <a:pPr>
              <a:defRPr/>
            </a:pPr>
            <a:fld id="{91FC5539-49DF-4F8E-A294-17F267D11BB5}" type="datetimeFigureOut">
              <a:rPr lang="fr-FR"/>
              <a:pPr>
                <a:defRPr/>
              </a:pPr>
              <a:t>23/04/2020</a:t>
            </a:fld>
            <a:endParaRPr lang="fr-FR"/>
          </a:p>
        </p:txBody>
      </p:sp>
      <p:sp>
        <p:nvSpPr>
          <p:cNvPr id="5" name="Espace réservé du pied de page 4">
            <a:extLst>
              <a:ext uri="{FF2B5EF4-FFF2-40B4-BE49-F238E27FC236}">
                <a16:creationId xmlns:a16="http://schemas.microsoft.com/office/drawing/2014/main" id="{A504AD4A-8B68-4F5E-B67A-B0348AAB5176}"/>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2A4423EA-4955-4F0E-A23B-C63139CD8507}"/>
              </a:ext>
            </a:extLst>
          </p:cNvPr>
          <p:cNvSpPr>
            <a:spLocks noGrp="1"/>
          </p:cNvSpPr>
          <p:nvPr>
            <p:ph type="sldNum" sz="quarter" idx="12"/>
          </p:nvPr>
        </p:nvSpPr>
        <p:spPr/>
        <p:txBody>
          <a:bodyPr/>
          <a:lstStyle>
            <a:lvl1pPr>
              <a:defRPr/>
            </a:lvl1pPr>
          </a:lstStyle>
          <a:p>
            <a:pPr>
              <a:defRPr/>
            </a:pPr>
            <a:fld id="{E94C2F4A-24DE-42B5-9882-F18788340E71}" type="slidenum">
              <a:rPr lang="fr-FR"/>
              <a:pPr>
                <a:defRPr/>
              </a:pPr>
              <a:t>‹#›</a:t>
            </a:fld>
            <a:endParaRPr lang="fr-FR"/>
          </a:p>
        </p:txBody>
      </p:sp>
    </p:spTree>
    <p:extLst>
      <p:ext uri="{BB962C8B-B14F-4D97-AF65-F5344CB8AC3E}">
        <p14:creationId xmlns:p14="http://schemas.microsoft.com/office/powerpoint/2010/main" val="1878291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72200" y="1825625"/>
            <a:ext cx="518160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3">
            <a:extLst>
              <a:ext uri="{FF2B5EF4-FFF2-40B4-BE49-F238E27FC236}">
                <a16:creationId xmlns:a16="http://schemas.microsoft.com/office/drawing/2014/main" id="{C481FB9D-864B-423D-8CC1-C7396AC9DD12}"/>
              </a:ext>
            </a:extLst>
          </p:cNvPr>
          <p:cNvSpPr>
            <a:spLocks noGrp="1"/>
          </p:cNvSpPr>
          <p:nvPr>
            <p:ph type="dt" sz="half" idx="10"/>
          </p:nvPr>
        </p:nvSpPr>
        <p:spPr/>
        <p:txBody>
          <a:bodyPr/>
          <a:lstStyle>
            <a:lvl1pPr>
              <a:defRPr/>
            </a:lvl1pPr>
          </a:lstStyle>
          <a:p>
            <a:pPr>
              <a:defRPr/>
            </a:pPr>
            <a:fld id="{A54C3E3B-4FAC-4BBD-85C5-DF26FFBA9F6C}" type="datetimeFigureOut">
              <a:rPr lang="fr-FR"/>
              <a:pPr>
                <a:defRPr/>
              </a:pPr>
              <a:t>23/04/2020</a:t>
            </a:fld>
            <a:endParaRPr lang="fr-FR"/>
          </a:p>
        </p:txBody>
      </p:sp>
      <p:sp>
        <p:nvSpPr>
          <p:cNvPr id="6" name="Espace réservé du pied de page 4">
            <a:extLst>
              <a:ext uri="{FF2B5EF4-FFF2-40B4-BE49-F238E27FC236}">
                <a16:creationId xmlns:a16="http://schemas.microsoft.com/office/drawing/2014/main" id="{F26AC412-6A61-47F4-903D-DD92484CBB64}"/>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A3B7B73-E6A8-41EA-AA5E-61AF27D124DF}"/>
              </a:ext>
            </a:extLst>
          </p:cNvPr>
          <p:cNvSpPr>
            <a:spLocks noGrp="1"/>
          </p:cNvSpPr>
          <p:nvPr>
            <p:ph type="sldNum" sz="quarter" idx="12"/>
          </p:nvPr>
        </p:nvSpPr>
        <p:spPr/>
        <p:txBody>
          <a:bodyPr/>
          <a:lstStyle>
            <a:lvl1pPr>
              <a:defRPr/>
            </a:lvl1pPr>
          </a:lstStyle>
          <a:p>
            <a:pPr>
              <a:defRPr/>
            </a:pPr>
            <a:fld id="{19457956-6EDB-4B2C-B75C-6EA4E48FD346}" type="slidenum">
              <a:rPr lang="fr-FR"/>
              <a:pPr>
                <a:defRPr/>
              </a:pPr>
              <a:t>‹#›</a:t>
            </a:fld>
            <a:endParaRPr lang="fr-FR"/>
          </a:p>
        </p:txBody>
      </p:sp>
    </p:spTree>
    <p:extLst>
      <p:ext uri="{BB962C8B-B14F-4D97-AF65-F5344CB8AC3E}">
        <p14:creationId xmlns:p14="http://schemas.microsoft.com/office/powerpoint/2010/main" val="4157250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3">
            <a:extLst>
              <a:ext uri="{FF2B5EF4-FFF2-40B4-BE49-F238E27FC236}">
                <a16:creationId xmlns:a16="http://schemas.microsoft.com/office/drawing/2014/main" id="{B9CD5182-F548-4A3F-8CF1-DEC209BFDA0E}"/>
              </a:ext>
            </a:extLst>
          </p:cNvPr>
          <p:cNvSpPr>
            <a:spLocks noGrp="1"/>
          </p:cNvSpPr>
          <p:nvPr>
            <p:ph type="dt" sz="half" idx="10"/>
          </p:nvPr>
        </p:nvSpPr>
        <p:spPr/>
        <p:txBody>
          <a:bodyPr/>
          <a:lstStyle>
            <a:lvl1pPr>
              <a:defRPr/>
            </a:lvl1pPr>
          </a:lstStyle>
          <a:p>
            <a:pPr>
              <a:defRPr/>
            </a:pPr>
            <a:fld id="{A9D1E13C-35E2-4FFA-BC05-28D359F21704}" type="datetimeFigureOut">
              <a:rPr lang="fr-FR"/>
              <a:pPr>
                <a:defRPr/>
              </a:pPr>
              <a:t>23/04/2020</a:t>
            </a:fld>
            <a:endParaRPr lang="fr-FR"/>
          </a:p>
        </p:txBody>
      </p:sp>
      <p:sp>
        <p:nvSpPr>
          <p:cNvPr id="8" name="Espace réservé du pied de page 4">
            <a:extLst>
              <a:ext uri="{FF2B5EF4-FFF2-40B4-BE49-F238E27FC236}">
                <a16:creationId xmlns:a16="http://schemas.microsoft.com/office/drawing/2014/main" id="{9AC0E094-DB58-4184-B407-1D39A5AD6B2A}"/>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26B3B365-4BE0-4069-91FF-50F4B9062C1D}"/>
              </a:ext>
            </a:extLst>
          </p:cNvPr>
          <p:cNvSpPr>
            <a:spLocks noGrp="1"/>
          </p:cNvSpPr>
          <p:nvPr>
            <p:ph type="sldNum" sz="quarter" idx="12"/>
          </p:nvPr>
        </p:nvSpPr>
        <p:spPr/>
        <p:txBody>
          <a:bodyPr/>
          <a:lstStyle>
            <a:lvl1pPr>
              <a:defRPr/>
            </a:lvl1pPr>
          </a:lstStyle>
          <a:p>
            <a:pPr>
              <a:defRPr/>
            </a:pPr>
            <a:fld id="{08021371-0571-4CBA-A452-CA05DC4994AF}" type="slidenum">
              <a:rPr lang="fr-FR"/>
              <a:pPr>
                <a:defRPr/>
              </a:pPr>
              <a:t>‹#›</a:t>
            </a:fld>
            <a:endParaRPr lang="fr-FR"/>
          </a:p>
        </p:txBody>
      </p:sp>
    </p:spTree>
    <p:extLst>
      <p:ext uri="{BB962C8B-B14F-4D97-AF65-F5344CB8AC3E}">
        <p14:creationId xmlns:p14="http://schemas.microsoft.com/office/powerpoint/2010/main" val="1101783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4D8E7B7A-5938-4E50-B5B0-3EB61B2A1E18}"/>
              </a:ext>
            </a:extLst>
          </p:cNvPr>
          <p:cNvSpPr>
            <a:spLocks noGrp="1"/>
          </p:cNvSpPr>
          <p:nvPr>
            <p:ph type="dt" sz="half" idx="10"/>
          </p:nvPr>
        </p:nvSpPr>
        <p:spPr/>
        <p:txBody>
          <a:bodyPr/>
          <a:lstStyle>
            <a:lvl1pPr>
              <a:defRPr/>
            </a:lvl1pPr>
          </a:lstStyle>
          <a:p>
            <a:pPr>
              <a:defRPr/>
            </a:pPr>
            <a:fld id="{0322BAB9-C2E9-42DB-B46B-B058539EC13B}" type="datetimeFigureOut">
              <a:rPr lang="fr-FR"/>
              <a:pPr>
                <a:defRPr/>
              </a:pPr>
              <a:t>23/04/2020</a:t>
            </a:fld>
            <a:endParaRPr lang="fr-FR"/>
          </a:p>
        </p:txBody>
      </p:sp>
      <p:sp>
        <p:nvSpPr>
          <p:cNvPr id="4" name="Espace réservé du pied de page 4">
            <a:extLst>
              <a:ext uri="{FF2B5EF4-FFF2-40B4-BE49-F238E27FC236}">
                <a16:creationId xmlns:a16="http://schemas.microsoft.com/office/drawing/2014/main" id="{18E51AD8-71DF-4C58-BBB5-CCD011376C8C}"/>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026D507A-4869-452F-A977-D9668C6A3329}"/>
              </a:ext>
            </a:extLst>
          </p:cNvPr>
          <p:cNvSpPr>
            <a:spLocks noGrp="1"/>
          </p:cNvSpPr>
          <p:nvPr>
            <p:ph type="sldNum" sz="quarter" idx="12"/>
          </p:nvPr>
        </p:nvSpPr>
        <p:spPr/>
        <p:txBody>
          <a:bodyPr/>
          <a:lstStyle>
            <a:lvl1pPr>
              <a:defRPr/>
            </a:lvl1pPr>
          </a:lstStyle>
          <a:p>
            <a:pPr>
              <a:defRPr/>
            </a:pPr>
            <a:fld id="{1F45B032-F385-477D-9767-0E5654D4F1DC}" type="slidenum">
              <a:rPr lang="fr-FR"/>
              <a:pPr>
                <a:defRPr/>
              </a:pPr>
              <a:t>‹#›</a:t>
            </a:fld>
            <a:endParaRPr lang="fr-FR"/>
          </a:p>
        </p:txBody>
      </p:sp>
    </p:spTree>
    <p:extLst>
      <p:ext uri="{BB962C8B-B14F-4D97-AF65-F5344CB8AC3E}">
        <p14:creationId xmlns:p14="http://schemas.microsoft.com/office/powerpoint/2010/main" val="3242799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F32C8B15-7F4F-46B8-AA54-49B5DD0E1488}"/>
              </a:ext>
            </a:extLst>
          </p:cNvPr>
          <p:cNvSpPr>
            <a:spLocks noGrp="1"/>
          </p:cNvSpPr>
          <p:nvPr>
            <p:ph type="dt" sz="half" idx="10"/>
          </p:nvPr>
        </p:nvSpPr>
        <p:spPr/>
        <p:txBody>
          <a:bodyPr/>
          <a:lstStyle>
            <a:lvl1pPr>
              <a:defRPr/>
            </a:lvl1pPr>
          </a:lstStyle>
          <a:p>
            <a:pPr>
              <a:defRPr/>
            </a:pPr>
            <a:fld id="{2B7493C9-CB77-4805-9721-6CB367C49377}" type="datetimeFigureOut">
              <a:rPr lang="fr-FR"/>
              <a:pPr>
                <a:defRPr/>
              </a:pPr>
              <a:t>23/04/2020</a:t>
            </a:fld>
            <a:endParaRPr lang="fr-FR"/>
          </a:p>
        </p:txBody>
      </p:sp>
      <p:sp>
        <p:nvSpPr>
          <p:cNvPr id="3" name="Espace réservé du pied de page 4">
            <a:extLst>
              <a:ext uri="{FF2B5EF4-FFF2-40B4-BE49-F238E27FC236}">
                <a16:creationId xmlns:a16="http://schemas.microsoft.com/office/drawing/2014/main" id="{93123E51-2ED4-4AF4-BBC7-AA454A575133}"/>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F9661A4A-C192-4E86-BF14-6F2726D46B9B}"/>
              </a:ext>
            </a:extLst>
          </p:cNvPr>
          <p:cNvSpPr>
            <a:spLocks noGrp="1"/>
          </p:cNvSpPr>
          <p:nvPr>
            <p:ph type="sldNum" sz="quarter" idx="12"/>
          </p:nvPr>
        </p:nvSpPr>
        <p:spPr/>
        <p:txBody>
          <a:bodyPr/>
          <a:lstStyle>
            <a:lvl1pPr>
              <a:defRPr/>
            </a:lvl1pPr>
          </a:lstStyle>
          <a:p>
            <a:pPr>
              <a:defRPr/>
            </a:pPr>
            <a:fld id="{2CD25453-C933-4BDD-B7EE-4F1658DA5BAA}" type="slidenum">
              <a:rPr lang="fr-FR"/>
              <a:pPr>
                <a:defRPr/>
              </a:pPr>
              <a:t>‹#›</a:t>
            </a:fld>
            <a:endParaRPr lang="fr-FR"/>
          </a:p>
        </p:txBody>
      </p:sp>
    </p:spTree>
    <p:extLst>
      <p:ext uri="{BB962C8B-B14F-4D97-AF65-F5344CB8AC3E}">
        <p14:creationId xmlns:p14="http://schemas.microsoft.com/office/powerpoint/2010/main" val="69466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defRPr lang="fr-FR" altLang="fr-FR" kern="1200" dirty="0">
                <a:solidFill>
                  <a:schemeClr val="tx1"/>
                </a:solidFill>
                <a:latin typeface="Arial" panose="020B0604020202020204" pitchFamily="34" charset="0"/>
                <a:ea typeface="+mn-ea"/>
                <a:cs typeface="Arial" panose="020B0604020202020204" pitchFamily="34" charset="0"/>
              </a:defRPr>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D8829B28-0DC5-4CA7-B83B-07B576AB7F5C}"/>
              </a:ext>
            </a:extLst>
          </p:cNvPr>
          <p:cNvSpPr>
            <a:spLocks noGrp="1"/>
          </p:cNvSpPr>
          <p:nvPr>
            <p:ph type="dt" sz="half" idx="10"/>
          </p:nvPr>
        </p:nvSpPr>
        <p:spPr/>
        <p:txBody>
          <a:bodyPr/>
          <a:lstStyle>
            <a:lvl1pPr>
              <a:defRPr/>
            </a:lvl1pPr>
          </a:lstStyle>
          <a:p>
            <a:pPr>
              <a:defRPr/>
            </a:pPr>
            <a:fld id="{34838CF5-8253-401B-A4F7-88C87B90984C}" type="datetimeFigureOut">
              <a:rPr lang="fr-FR"/>
              <a:pPr>
                <a:defRPr/>
              </a:pPr>
              <a:t>23/04/2020</a:t>
            </a:fld>
            <a:endParaRPr lang="fr-FR"/>
          </a:p>
        </p:txBody>
      </p:sp>
      <p:sp>
        <p:nvSpPr>
          <p:cNvPr id="6" name="Espace réservé du pied de page 4">
            <a:extLst>
              <a:ext uri="{FF2B5EF4-FFF2-40B4-BE49-F238E27FC236}">
                <a16:creationId xmlns:a16="http://schemas.microsoft.com/office/drawing/2014/main" id="{8551E8E8-A61C-42E0-B01A-BCEA18695C2E}"/>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46E1382-B3DF-4DBD-9F5A-830084D14929}"/>
              </a:ext>
            </a:extLst>
          </p:cNvPr>
          <p:cNvSpPr>
            <a:spLocks noGrp="1"/>
          </p:cNvSpPr>
          <p:nvPr>
            <p:ph type="sldNum" sz="quarter" idx="12"/>
          </p:nvPr>
        </p:nvSpPr>
        <p:spPr/>
        <p:txBody>
          <a:bodyPr/>
          <a:lstStyle>
            <a:lvl1pPr>
              <a:defRPr/>
            </a:lvl1pPr>
          </a:lstStyle>
          <a:p>
            <a:pPr>
              <a:defRPr/>
            </a:pPr>
            <a:fld id="{6339FDCD-434D-47E2-8FA5-0E9F4C8F147C}" type="slidenum">
              <a:rPr lang="fr-FR"/>
              <a:pPr>
                <a:defRPr/>
              </a:pPr>
              <a:t>‹#›</a:t>
            </a:fld>
            <a:endParaRPr lang="fr-FR"/>
          </a:p>
        </p:txBody>
      </p:sp>
    </p:spTree>
    <p:extLst>
      <p:ext uri="{BB962C8B-B14F-4D97-AF65-F5344CB8AC3E}">
        <p14:creationId xmlns:p14="http://schemas.microsoft.com/office/powerpoint/2010/main" val="2411826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altLang="fr-FR"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35F4BC61-0B69-48DD-870C-1B2B87CBBE75}"/>
              </a:ext>
            </a:extLst>
          </p:cNvPr>
          <p:cNvSpPr>
            <a:spLocks noGrp="1"/>
          </p:cNvSpPr>
          <p:nvPr>
            <p:ph type="dt" sz="half" idx="10"/>
          </p:nvPr>
        </p:nvSpPr>
        <p:spPr/>
        <p:txBody>
          <a:bodyPr/>
          <a:lstStyle>
            <a:lvl1pPr>
              <a:defRPr/>
            </a:lvl1pPr>
          </a:lstStyle>
          <a:p>
            <a:pPr>
              <a:defRPr/>
            </a:pPr>
            <a:fld id="{C70087A2-5D24-4175-B9C4-6986950AB636}" type="datetimeFigureOut">
              <a:rPr lang="fr-FR"/>
              <a:pPr>
                <a:defRPr/>
              </a:pPr>
              <a:t>23/04/2020</a:t>
            </a:fld>
            <a:endParaRPr lang="fr-FR"/>
          </a:p>
        </p:txBody>
      </p:sp>
      <p:sp>
        <p:nvSpPr>
          <p:cNvPr id="6" name="Espace réservé du pied de page 4">
            <a:extLst>
              <a:ext uri="{FF2B5EF4-FFF2-40B4-BE49-F238E27FC236}">
                <a16:creationId xmlns:a16="http://schemas.microsoft.com/office/drawing/2014/main" id="{C20E2BD3-596B-4E02-9884-9156EA8621B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F9275683-D67C-40E5-BCBB-D7BB99419C29}"/>
              </a:ext>
            </a:extLst>
          </p:cNvPr>
          <p:cNvSpPr>
            <a:spLocks noGrp="1"/>
          </p:cNvSpPr>
          <p:nvPr>
            <p:ph type="sldNum" sz="quarter" idx="12"/>
          </p:nvPr>
        </p:nvSpPr>
        <p:spPr/>
        <p:txBody>
          <a:bodyPr/>
          <a:lstStyle>
            <a:lvl1pPr>
              <a:defRPr/>
            </a:lvl1pPr>
          </a:lstStyle>
          <a:p>
            <a:pPr>
              <a:defRPr/>
            </a:pPr>
            <a:fld id="{063AA005-07E7-4465-A2F1-4C4D036A8530}" type="slidenum">
              <a:rPr lang="fr-FR"/>
              <a:pPr>
                <a:defRPr/>
              </a:pPr>
              <a:t>‹#›</a:t>
            </a:fld>
            <a:endParaRPr lang="fr-FR"/>
          </a:p>
        </p:txBody>
      </p:sp>
    </p:spTree>
    <p:extLst>
      <p:ext uri="{BB962C8B-B14F-4D97-AF65-F5344CB8AC3E}">
        <p14:creationId xmlns:p14="http://schemas.microsoft.com/office/powerpoint/2010/main" val="33363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A5DA86C6-74A9-4464-8906-E7E1EC14766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98ACB846-9147-4FDF-B3FA-88F10D9215F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ED89FD11-845A-413F-8FC8-EED47D1A88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8F0D161-D972-4893-80FD-41DEC28EDA09}" type="datetimeFigureOut">
              <a:rPr lang="fr-FR"/>
              <a:pPr>
                <a:defRPr/>
              </a:pPr>
              <a:t>23/04/2020</a:t>
            </a:fld>
            <a:endParaRPr lang="fr-FR"/>
          </a:p>
        </p:txBody>
      </p:sp>
      <p:sp>
        <p:nvSpPr>
          <p:cNvPr id="5" name="Espace réservé du pied de page 4">
            <a:extLst>
              <a:ext uri="{FF2B5EF4-FFF2-40B4-BE49-F238E27FC236}">
                <a16:creationId xmlns:a16="http://schemas.microsoft.com/office/drawing/2014/main" id="{0166BD6B-B0F7-44EE-856A-C8F2932CB2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5CDAB617-6231-41DD-9A32-D8A274096F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7ECC807-6EBB-4AF0-BF0D-FCEFCD20FEAB}" type="slidenum">
              <a:rPr lang="fr-FR"/>
              <a:pPr>
                <a:defRPr/>
              </a:pPr>
              <a:t>‹#›</a:t>
            </a:fld>
            <a:endParaRPr lang="fr-FR"/>
          </a:p>
        </p:txBody>
      </p:sp>
      <p:pic>
        <p:nvPicPr>
          <p:cNvPr id="9" name="Picture 8" descr="A screenshot of a cell phone&#10;&#10;Description automatically generated">
            <a:extLst>
              <a:ext uri="{FF2B5EF4-FFF2-40B4-BE49-F238E27FC236}">
                <a16:creationId xmlns:a16="http://schemas.microsoft.com/office/drawing/2014/main" id="{58E6689A-6D30-4CA3-A6F1-379394375401}"/>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10611451" y="40957"/>
            <a:ext cx="1484697" cy="640080"/>
          </a:xfrm>
          <a:prstGeom prst="rect">
            <a:avLst/>
          </a:prstGeom>
        </p:spPr>
      </p:pic>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rtl="0" eaLnBrk="0" fontAlgn="base" hangingPunct="0">
        <a:lnSpc>
          <a:spcPct val="90000"/>
        </a:lnSpc>
        <a:spcBef>
          <a:spcPct val="0"/>
        </a:spcBef>
        <a:spcAft>
          <a:spcPct val="0"/>
        </a:spcAft>
        <a:defRPr sz="4000" b="1" kern="1200">
          <a:solidFill>
            <a:srgbClr val="00457C"/>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SzPct val="85000"/>
        <a:buFont typeface="Arial" panose="020B0604020202020204" pitchFamily="34" charset="0"/>
        <a:buChar char="•"/>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onald.richman@qedact.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mailto:mario.wuethrich@math.ethz.ch" TargetMode="External"/><Relationship Id="rId4" Type="http://schemas.openxmlformats.org/officeDocument/2006/relationships/hyperlink" Target="mailto:nicolai.von.rummell@qedact.com" TargetMode="External"/></Relationships>
</file>

<file path=ppt/slides/_rels/slide10.xml.rels><?xml version="1.0" encoding="UTF-8" standalone="yes"?>
<Relationships xmlns="http://schemas.openxmlformats.org/package/2006/relationships"><Relationship Id="rId7" Type="http://schemas.openxmlformats.org/officeDocument/2006/relationships/image" Target="../media/image18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media/image160.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90.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00.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7"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7"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70.png"/><Relationship Id="rId5" Type="http://schemas.openxmlformats.org/officeDocument/2006/relationships/image" Target="../media/image360.png"/><Relationship Id="rId10" Type="http://schemas.openxmlformats.org/officeDocument/2006/relationships/image" Target="../media/image41.pn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hyperlink" Target="https://www.actuarialcolloquium2020.com/" TargetMode="External"/><Relationship Id="rId4" Type="http://schemas.openxmlformats.org/officeDocument/2006/relationships/hyperlink" Target="mailto:ronald.richman@qedact.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papers.ssrn.com/sol3/papers.cfm?abstract_id=3444833"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7" Type="http://schemas.openxmlformats.org/officeDocument/2006/relationships/image" Target="../media/image15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130.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4100" name="ZoneTexte 5">
            <a:extLst>
              <a:ext uri="{FF2B5EF4-FFF2-40B4-BE49-F238E27FC236}">
                <a16:creationId xmlns:a16="http://schemas.microsoft.com/office/drawing/2014/main" id="{F00A1025-FDFB-47F3-8B82-A0DBD3A44AA6}"/>
              </a:ext>
            </a:extLst>
          </p:cNvPr>
          <p:cNvSpPr txBox="1">
            <a:spLocks noChangeArrowheads="1"/>
          </p:cNvSpPr>
          <p:nvPr/>
        </p:nvSpPr>
        <p:spPr bwMode="auto">
          <a:xfrm>
            <a:off x="268448" y="1005938"/>
            <a:ext cx="1090136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SzTx/>
              <a:buFontTx/>
              <a:buNone/>
            </a:pPr>
            <a:r>
              <a:rPr lang="en-US" altLang="fr-FR" sz="3600" b="1" dirty="0">
                <a:solidFill>
                  <a:srgbClr val="C00000"/>
                </a:solidFill>
                <a:latin typeface="Roboto" panose="02000000000000000000" pitchFamily="2" charset="0"/>
                <a:ea typeface="Roboto" panose="02000000000000000000" pitchFamily="2" charset="0"/>
              </a:rPr>
              <a:t>BELIEVING THE BOT</a:t>
            </a:r>
            <a:br>
              <a:rPr lang="en-US" altLang="fr-FR" sz="3600" b="1" dirty="0">
                <a:solidFill>
                  <a:srgbClr val="C00000"/>
                </a:solidFill>
                <a:latin typeface="Roboto" panose="02000000000000000000" pitchFamily="2" charset="0"/>
                <a:ea typeface="Roboto" panose="02000000000000000000" pitchFamily="2" charset="0"/>
              </a:rPr>
            </a:br>
            <a:r>
              <a:rPr lang="en-US" altLang="fr-FR" sz="3200" b="1" i="1" dirty="0">
                <a:solidFill>
                  <a:srgbClr val="C00000"/>
                </a:solidFill>
                <a:latin typeface="Roboto" panose="02000000000000000000" pitchFamily="2" charset="0"/>
                <a:ea typeface="Roboto" panose="02000000000000000000" pitchFamily="2" charset="0"/>
              </a:rPr>
              <a:t>Model Risk in the Era </a:t>
            </a:r>
          </a:p>
          <a:p>
            <a:pPr eaLnBrk="1" hangingPunct="1">
              <a:lnSpc>
                <a:spcPct val="100000"/>
              </a:lnSpc>
              <a:spcBef>
                <a:spcPct val="0"/>
              </a:spcBef>
              <a:buSzTx/>
              <a:buFontTx/>
              <a:buNone/>
            </a:pPr>
            <a:r>
              <a:rPr lang="en-US" altLang="fr-FR" sz="3200" b="1" i="1" dirty="0">
                <a:solidFill>
                  <a:srgbClr val="C00000"/>
                </a:solidFill>
                <a:latin typeface="Roboto" panose="02000000000000000000" pitchFamily="2" charset="0"/>
                <a:ea typeface="Roboto" panose="02000000000000000000" pitchFamily="2" charset="0"/>
              </a:rPr>
              <a:t>of Deep Learning</a:t>
            </a:r>
            <a:endParaRPr lang="fr-FR" altLang="fr-FR" sz="3600" i="1" dirty="0">
              <a:solidFill>
                <a:srgbClr val="C00000"/>
              </a:solidFill>
              <a:latin typeface="Roboto" panose="02000000000000000000" pitchFamily="2" charset="0"/>
              <a:ea typeface="Roboto" panose="02000000000000000000" pitchFamily="2" charset="0"/>
            </a:endParaRPr>
          </a:p>
        </p:txBody>
      </p:sp>
      <p:sp>
        <p:nvSpPr>
          <p:cNvPr id="4101" name="Inhaltsplatzhalter 15">
            <a:extLst>
              <a:ext uri="{FF2B5EF4-FFF2-40B4-BE49-F238E27FC236}">
                <a16:creationId xmlns:a16="http://schemas.microsoft.com/office/drawing/2014/main" id="{892830A4-B737-494A-9055-14DEFE9D8CF1}"/>
              </a:ext>
            </a:extLst>
          </p:cNvPr>
          <p:cNvSpPr txBox="1">
            <a:spLocks noChangeArrowheads="1"/>
          </p:cNvSpPr>
          <p:nvPr/>
        </p:nvSpPr>
        <p:spPr bwMode="auto">
          <a:xfrm>
            <a:off x="394666" y="2914105"/>
            <a:ext cx="6924675"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lvl="0" eaLnBrk="1" hangingPunct="1">
              <a:buClr>
                <a:srgbClr val="AB1124"/>
              </a:buClr>
              <a:buSzTx/>
              <a:buNone/>
            </a:pPr>
            <a:r>
              <a:rPr lang="en-ZA" sz="2000" b="1" dirty="0">
                <a:latin typeface="Calibri" panose="020F0502020204030204" pitchFamily="34" charset="0"/>
              </a:rPr>
              <a:t>Presented by: </a:t>
            </a:r>
          </a:p>
          <a:p>
            <a:pPr lvl="0" eaLnBrk="1" hangingPunct="1">
              <a:buClr>
                <a:srgbClr val="AB1124"/>
              </a:buClr>
              <a:buSzTx/>
              <a:buNone/>
            </a:pPr>
            <a:r>
              <a:rPr lang="en-ZA" sz="2000" b="1" dirty="0">
                <a:latin typeface="Calibri" panose="020F0502020204030204" pitchFamily="34" charset="0"/>
              </a:rPr>
              <a:t>Ronald Richman, QED Actuaries &amp; Consultants </a:t>
            </a:r>
            <a:r>
              <a:rPr lang="en-ZA" sz="2000" b="1" dirty="0">
                <a:latin typeface="Calibri" panose="020F0502020204030204" pitchFamily="34" charset="0"/>
                <a:hlinkClick r:id="rId3"/>
              </a:rPr>
              <a:t>ronald.richman@qedact.com</a:t>
            </a:r>
            <a:endParaRPr lang="en-ZA" sz="2000" b="1" dirty="0">
              <a:latin typeface="Calibri" panose="020F0502020204030204" pitchFamily="34" charset="0"/>
            </a:endParaRPr>
          </a:p>
          <a:p>
            <a:pPr lvl="0" eaLnBrk="1" hangingPunct="1">
              <a:buClr>
                <a:srgbClr val="AB1124"/>
              </a:buClr>
              <a:buSzTx/>
              <a:buNone/>
            </a:pPr>
            <a:r>
              <a:rPr lang="en-ZA" sz="2000" b="1" dirty="0">
                <a:latin typeface="Calibri" panose="020F0502020204030204" pitchFamily="34" charset="0"/>
              </a:rPr>
              <a:t>Joint work with:</a:t>
            </a:r>
          </a:p>
          <a:p>
            <a:pPr lvl="0" eaLnBrk="1" hangingPunct="1">
              <a:buClr>
                <a:srgbClr val="AB1124"/>
              </a:buClr>
              <a:buSzTx/>
              <a:buNone/>
            </a:pPr>
            <a:r>
              <a:rPr lang="en-ZA" sz="2000" b="1" dirty="0">
                <a:latin typeface="Calibri" panose="020F0502020204030204" pitchFamily="34" charset="0"/>
              </a:rPr>
              <a:t>Nicolai von Rummell, QED Actuaries &amp; Consultants </a:t>
            </a:r>
            <a:r>
              <a:rPr lang="en-ZA" sz="2000" b="1" dirty="0">
                <a:latin typeface="Calibri" panose="020F0502020204030204" pitchFamily="34" charset="0"/>
                <a:hlinkClick r:id="rId4"/>
              </a:rPr>
              <a:t>nicolai.von.rummell@qedact.com</a:t>
            </a:r>
            <a:endParaRPr lang="en-ZA" sz="2000" b="1" dirty="0">
              <a:latin typeface="Calibri" panose="020F0502020204030204" pitchFamily="34" charset="0"/>
            </a:endParaRPr>
          </a:p>
          <a:p>
            <a:pPr lvl="0" eaLnBrk="1" hangingPunct="1">
              <a:buClr>
                <a:srgbClr val="AB1124"/>
              </a:buClr>
              <a:buSzTx/>
              <a:buNone/>
            </a:pPr>
            <a:r>
              <a:rPr lang="en-ZA" sz="2000" b="1" dirty="0">
                <a:latin typeface="Calibri" panose="020F0502020204030204" pitchFamily="34" charset="0"/>
              </a:rPr>
              <a:t>Mario V. Wüthrich, ETH Zürich</a:t>
            </a:r>
          </a:p>
          <a:p>
            <a:pPr lvl="0" eaLnBrk="1" hangingPunct="1">
              <a:buClr>
                <a:srgbClr val="AB1124"/>
              </a:buClr>
              <a:buSzTx/>
              <a:buNone/>
            </a:pPr>
            <a:r>
              <a:rPr lang="en-ZA" sz="2000" b="1" dirty="0">
                <a:latin typeface="Calibri" panose="020F0502020204030204" pitchFamily="34" charset="0"/>
                <a:hlinkClick r:id="rId5"/>
              </a:rPr>
              <a:t>mario.wuethrich@math.ethz.ch</a:t>
            </a:r>
            <a:endParaRPr lang="en-ZA" sz="2000" b="1" dirty="0">
              <a:latin typeface="Calibri" panose="020F0502020204030204" pitchFamily="34" charset="0"/>
            </a:endParaRPr>
          </a:p>
          <a:p>
            <a:pPr eaLnBrk="1" hangingPunct="1">
              <a:buSzTx/>
              <a:buFont typeface="Arial" panose="020B0604020202020204" pitchFamily="34" charset="0"/>
              <a:buNone/>
            </a:pPr>
            <a:r>
              <a:rPr lang="en-US" altLang="fr-FR" sz="2400" b="1" dirty="0">
                <a:latin typeface="Calibri" panose="020F0502020204030204" pitchFamily="34" charset="0"/>
              </a:rPr>
              <a:t>May 11</a:t>
            </a:r>
            <a:r>
              <a:rPr lang="en-US" altLang="fr-FR" sz="2400" b="1" baseline="30000" dirty="0">
                <a:latin typeface="Calibri" panose="020F0502020204030204" pitchFamily="34" charset="0"/>
              </a:rPr>
              <a:t>th</a:t>
            </a:r>
            <a:r>
              <a:rPr lang="en-US" altLang="fr-FR" sz="2400" b="1" dirty="0">
                <a:latin typeface="Calibri" panose="020F0502020204030204" pitchFamily="34" charset="0"/>
              </a:rPr>
              <a:t> – May 15</a:t>
            </a:r>
            <a:r>
              <a:rPr lang="en-US" altLang="fr-FR" sz="2400" b="1" baseline="30000" dirty="0">
                <a:latin typeface="Calibri" panose="020F0502020204030204" pitchFamily="34" charset="0"/>
              </a:rPr>
              <a:t>th</a:t>
            </a:r>
            <a:r>
              <a:rPr lang="en-US" altLang="fr-FR" sz="2400" b="1" dirty="0">
                <a:latin typeface="Calibri" panose="020F0502020204030204" pitchFamily="34" charset="0"/>
              </a:rPr>
              <a:t> 2020 </a:t>
            </a:r>
          </a:p>
        </p:txBody>
      </p:sp>
      <p:pic>
        <p:nvPicPr>
          <p:cNvPr id="4" name="Picture 3" descr="A close up of a logo&#10;&#10;Description automatically generated">
            <a:extLst>
              <a:ext uri="{FF2B5EF4-FFF2-40B4-BE49-F238E27FC236}">
                <a16:creationId xmlns:a16="http://schemas.microsoft.com/office/drawing/2014/main" id="{E9C361AA-C299-43B0-B886-A1D8BEC73E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el 1">
            <a:extLst>
              <a:ext uri="{FF2B5EF4-FFF2-40B4-BE49-F238E27FC236}">
                <a16:creationId xmlns:a16="http://schemas.microsoft.com/office/drawing/2014/main" id="{E286BF7E-F250-4E79-9162-FDBCD9C89D7D}"/>
              </a:ext>
            </a:extLst>
          </p:cNvPr>
          <p:cNvSpPr txBox="1">
            <a:spLocks/>
          </p:cNvSpPr>
          <p:nvPr/>
        </p:nvSpPr>
        <p:spPr>
          <a:xfrm>
            <a:off x="344100" y="336215"/>
            <a:ext cx="8336722"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2400" b="1" dirty="0">
                <a:solidFill>
                  <a:srgbClr val="C00000"/>
                </a:solidFill>
                <a:latin typeface="Roboto" panose="02000000000000000000" pitchFamily="2" charset="0"/>
                <a:ea typeface="Roboto" panose="02000000000000000000" pitchFamily="2" charset="0"/>
                <a:cs typeface="+mn-cs"/>
              </a:rPr>
              <a:t>PARADIGM OF TRADITIONAL ACTUARIAL MODELLING</a:t>
            </a:r>
          </a:p>
        </p:txBody>
      </p:sp>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8DCFA189-98DE-47F9-86F3-EC31D6736E0A}"/>
                  </a:ext>
                </a:extLst>
              </p:cNvPr>
              <p:cNvSpPr/>
              <p:nvPr/>
            </p:nvSpPr>
            <p:spPr>
              <a:xfrm>
                <a:off x="3070252" y="1081691"/>
                <a:ext cx="5102942" cy="1594890"/>
              </a:xfrm>
              <a:prstGeom prst="roundRect">
                <a:avLst/>
              </a:prstGeom>
              <a:solidFill>
                <a:srgbClr val="595959"/>
              </a:solidFill>
              <a:ln w="12700" cap="rnd" cmpd="sng" algn="ctr">
                <a:solidFill>
                  <a:schemeClr val="accent5"/>
                </a:solidFill>
                <a:prstDash val="solid"/>
              </a:ln>
            </p:spPr>
            <p:txBody>
              <a:bodyPr vert="horz" wrap="square" lIns="0" tIns="36000" rIns="0" bIns="36000" rtlCol="0" anchor="ctr" anchorCtr="0">
                <a:noAutofit/>
              </a:bodyPr>
              <a:lstStyle/>
              <a:p>
                <a:pPr algn="ctr" defTabSz="1219170"/>
                <a14:m>
                  <m:oMathPara xmlns:m="http://schemas.openxmlformats.org/officeDocument/2006/math">
                    <m:oMathParaPr>
                      <m:jc m:val="centerGroup"/>
                    </m:oMathParaPr>
                    <m:oMath xmlns:m="http://schemas.openxmlformats.org/officeDocument/2006/math">
                      <m:r>
                        <a:rPr lang="en-ZA" sz="2000" b="1" i="1" smtClean="0">
                          <a:solidFill>
                            <a:schemeClr val="bg1"/>
                          </a:solidFill>
                          <a:latin typeface="Cambria Math" panose="02040503050406030204" pitchFamily="18" charset="0"/>
                        </a:rPr>
                        <m:t>𝑴</m:t>
                      </m:r>
                      <m:d>
                        <m:dPr>
                          <m:ctrlPr>
                            <a:rPr lang="en-ZA" sz="2000" b="1" i="1">
                              <a:solidFill>
                                <a:schemeClr val="bg1"/>
                              </a:solidFill>
                              <a:latin typeface="Cambria Math" panose="02040503050406030204" pitchFamily="18" charset="0"/>
                            </a:rPr>
                          </m:ctrlPr>
                        </m:dPr>
                        <m:e>
                          <m:r>
                            <a:rPr lang="en-ZA" sz="2000" b="1" i="1">
                              <a:solidFill>
                                <a:schemeClr val="bg1"/>
                              </a:solidFill>
                              <a:latin typeface="Cambria Math" panose="02040503050406030204" pitchFamily="18" charset="0"/>
                            </a:rPr>
                            <m:t>𝑿</m:t>
                          </m:r>
                          <m:r>
                            <a:rPr lang="en-ZA" sz="2000" b="1" i="1">
                              <a:solidFill>
                                <a:schemeClr val="bg1"/>
                              </a:solidFill>
                              <a:latin typeface="Cambria Math" panose="02040503050406030204" pitchFamily="18" charset="0"/>
                            </a:rPr>
                            <m:t>;</m:t>
                          </m:r>
                          <m:r>
                            <a:rPr lang="en-ZA" sz="2000" b="1" i="1">
                              <a:solidFill>
                                <a:schemeClr val="bg1"/>
                              </a:solidFill>
                              <a:latin typeface="Cambria Math" panose="02040503050406030204" pitchFamily="18" charset="0"/>
                            </a:rPr>
                            <m:t>𝑻</m:t>
                          </m:r>
                          <m:r>
                            <a:rPr lang="en-ZA" sz="2000" b="1" i="1">
                              <a:solidFill>
                                <a:schemeClr val="bg1"/>
                              </a:solidFill>
                              <a:latin typeface="Cambria Math" panose="02040503050406030204" pitchFamily="18" charset="0"/>
                            </a:rPr>
                            <m:t>;</m:t>
                          </m:r>
                          <m:nary>
                            <m:naryPr>
                              <m:chr m:val="∑"/>
                              <m:subHide m:val="on"/>
                              <m:supHide m:val="on"/>
                              <m:ctrlPr>
                                <a:rPr lang="en-ZA" sz="2000" b="1" i="1">
                                  <a:solidFill>
                                    <a:schemeClr val="bg1"/>
                                  </a:solidFill>
                                  <a:latin typeface="Cambria Math" panose="02040503050406030204" pitchFamily="18" charset="0"/>
                                </a:rPr>
                              </m:ctrlPr>
                            </m:naryPr>
                            <m:sub/>
                            <m:sup/>
                            <m:e>
                              <m:r>
                                <a:rPr lang="en-ZA" sz="2000" b="1" i="1">
                                  <a:solidFill>
                                    <a:schemeClr val="bg1"/>
                                  </a:solidFill>
                                  <a:latin typeface="Cambria Math" panose="02040503050406030204" pitchFamily="18" charset="0"/>
                                  <a:ea typeface="Cambria Math" panose="02040503050406030204" pitchFamily="18" charset="0"/>
                                </a:rPr>
                                <m:t>𝜷</m:t>
                              </m:r>
                              <m:r>
                                <a:rPr lang="en-ZA" sz="2000" b="1" i="1" baseline="-25000">
                                  <a:solidFill>
                                    <a:schemeClr val="bg1"/>
                                  </a:solidFill>
                                  <a:latin typeface="Cambria Math" panose="02040503050406030204" pitchFamily="18" charset="0"/>
                                </a:rPr>
                                <m:t>𝒊</m:t>
                              </m:r>
                              <m:r>
                                <a:rPr lang="en-ZA" sz="2000" b="1" i="1">
                                  <a:solidFill>
                                    <a:schemeClr val="bg1"/>
                                  </a:solidFill>
                                  <a:latin typeface="Cambria Math" panose="02040503050406030204" pitchFamily="18" charset="0"/>
                                </a:rPr>
                                <m:t>𝒇</m:t>
                              </m:r>
                              <m:r>
                                <a:rPr lang="en-ZA" sz="2000" b="1" i="1" baseline="-25000">
                                  <a:solidFill>
                                    <a:schemeClr val="bg1"/>
                                  </a:solidFill>
                                  <a:latin typeface="Cambria Math" panose="02040503050406030204" pitchFamily="18" charset="0"/>
                                </a:rPr>
                                <m:t>𝒊</m:t>
                              </m:r>
                              <m:r>
                                <a:rPr lang="en-ZA" sz="2000" b="1" i="1">
                                  <a:solidFill>
                                    <a:schemeClr val="bg1"/>
                                  </a:solidFill>
                                  <a:latin typeface="Cambria Math" panose="02040503050406030204" pitchFamily="18" charset="0"/>
                                </a:rPr>
                                <m:t>(</m:t>
                              </m:r>
                              <m:sSub>
                                <m:sSubPr>
                                  <m:ctrlPr>
                                    <a:rPr lang="en-ZA" sz="2000" b="1" i="1" smtClean="0">
                                      <a:solidFill>
                                        <a:schemeClr val="bg1"/>
                                      </a:solidFill>
                                      <a:latin typeface="Cambria Math" panose="02040503050406030204" pitchFamily="18" charset="0"/>
                                    </a:rPr>
                                  </m:ctrlPr>
                                </m:sSubPr>
                                <m:e>
                                  <m:r>
                                    <a:rPr lang="en-ZA" sz="2000" b="1" i="1" smtClean="0">
                                      <a:solidFill>
                                        <a:schemeClr val="bg1"/>
                                      </a:solidFill>
                                      <a:latin typeface="Cambria Math" panose="02040503050406030204" pitchFamily="18" charset="0"/>
                                    </a:rPr>
                                    <m:t>𝒙</m:t>
                                  </m:r>
                                </m:e>
                                <m:sub>
                                  <m:r>
                                    <a:rPr lang="en-ZA" sz="2000" b="1" i="1" smtClean="0">
                                      <a:solidFill>
                                        <a:schemeClr val="bg1"/>
                                      </a:solidFill>
                                      <a:latin typeface="Cambria Math" panose="02040503050406030204" pitchFamily="18" charset="0"/>
                                    </a:rPr>
                                    <m:t>𝒊</m:t>
                                  </m:r>
                                </m:sub>
                              </m:sSub>
                              <m:r>
                                <a:rPr lang="en-ZA" sz="2000" b="1" i="1">
                                  <a:solidFill>
                                    <a:schemeClr val="bg1"/>
                                  </a:solidFill>
                                  <a:latin typeface="Cambria Math" panose="02040503050406030204" pitchFamily="18" charset="0"/>
                                </a:rPr>
                                <m:t>)</m:t>
                              </m:r>
                            </m:e>
                          </m:nary>
                          <m:r>
                            <a:rPr lang="en-ZA" sz="2000" b="1" i="1">
                              <a:solidFill>
                                <a:schemeClr val="bg1"/>
                              </a:solidFill>
                              <a:latin typeface="Cambria Math" panose="02040503050406030204" pitchFamily="18" charset="0"/>
                            </a:rPr>
                            <m:t>;</m:t>
                          </m:r>
                          <m:r>
                            <a:rPr lang="el-GR" sz="2000" b="1" i="1">
                              <a:solidFill>
                                <a:schemeClr val="bg1"/>
                              </a:solidFill>
                              <a:latin typeface="Cambria Math" panose="02040503050406030204" pitchFamily="18" charset="0"/>
                              <a:ea typeface="Cambria Math" panose="02040503050406030204" pitchFamily="18" charset="0"/>
                            </a:rPr>
                            <m:t>𝜣</m:t>
                          </m:r>
                        </m:e>
                      </m:d>
                      <m:r>
                        <a:rPr lang="en-ZA" sz="2000" b="1" i="1">
                          <a:solidFill>
                            <a:schemeClr val="bg1"/>
                          </a:solidFill>
                          <a:latin typeface="Cambria Math" panose="02040503050406030204" pitchFamily="18" charset="0"/>
                          <a:ea typeface="Cambria Math" panose="02040503050406030204" pitchFamily="18" charset="0"/>
                        </a:rPr>
                        <m:t>=</m:t>
                      </m:r>
                      <m:acc>
                        <m:accPr>
                          <m:chr m:val="̂"/>
                          <m:ctrlPr>
                            <a:rPr lang="en-ZA" sz="2000" b="1" i="1">
                              <a:solidFill>
                                <a:schemeClr val="bg1"/>
                              </a:solidFill>
                              <a:latin typeface="Cambria Math" panose="02040503050406030204" pitchFamily="18" charset="0"/>
                              <a:ea typeface="Cambria Math" panose="02040503050406030204" pitchFamily="18" charset="0"/>
                            </a:rPr>
                          </m:ctrlPr>
                        </m:accPr>
                        <m:e>
                          <m:r>
                            <a:rPr lang="en-ZA" sz="2000" b="1" i="1">
                              <a:solidFill>
                                <a:schemeClr val="bg1"/>
                              </a:solidFill>
                              <a:latin typeface="Cambria Math" panose="02040503050406030204" pitchFamily="18" charset="0"/>
                              <a:ea typeface="Cambria Math" panose="02040503050406030204" pitchFamily="18" charset="0"/>
                            </a:rPr>
                            <m:t>𝒚</m:t>
                          </m:r>
                        </m:e>
                      </m:acc>
                    </m:oMath>
                  </m:oMathPara>
                </a14:m>
                <a:endParaRPr lang="en-ZA" sz="2000" b="1" dirty="0">
                  <a:solidFill>
                    <a:schemeClr val="bg1"/>
                  </a:solidFill>
                  <a:uFill>
                    <a:solidFill>
                      <a:schemeClr val="tx1"/>
                    </a:solidFill>
                  </a:uFill>
                  <a:ea typeface="+mj-ea"/>
                  <a:cs typeface="+mj-cs"/>
                </a:endParaRPr>
              </a:p>
            </p:txBody>
          </p:sp>
        </mc:Choice>
        <mc:Fallback xmlns="">
          <p:sp>
            <p:nvSpPr>
              <p:cNvPr id="10" name="Rectangle: Rounded Corners 9">
                <a:extLst>
                  <a:ext uri="{FF2B5EF4-FFF2-40B4-BE49-F238E27FC236}">
                    <a16:creationId xmlns:a16="http://schemas.microsoft.com/office/drawing/2014/main" id="{8DCFA189-98DE-47F9-86F3-EC31D6736E0A}"/>
                  </a:ext>
                </a:extLst>
              </p:cNvPr>
              <p:cNvSpPr>
                <a:spLocks noRot="1" noChangeAspect="1" noMove="1" noResize="1" noEditPoints="1" noAdjustHandles="1" noChangeArrowheads="1" noChangeShapeType="1" noTextEdit="1"/>
              </p:cNvSpPr>
              <p:nvPr/>
            </p:nvSpPr>
            <p:spPr>
              <a:xfrm>
                <a:off x="3070252" y="1081691"/>
                <a:ext cx="5102942" cy="1594890"/>
              </a:xfrm>
              <a:prstGeom prst="roundRect">
                <a:avLst/>
              </a:prstGeom>
              <a:blipFill>
                <a:blip r:embed="rId5"/>
                <a:stretch>
                  <a:fillRect/>
                </a:stretch>
              </a:blipFill>
              <a:ln w="12700" cap="rnd" cmpd="sng" algn="ctr">
                <a:solidFill>
                  <a:schemeClr val="accent5"/>
                </a:solidFill>
                <a:prstDash val="solid"/>
              </a:ln>
            </p:spPr>
            <p:txBody>
              <a:bodyPr/>
              <a:lstStyle/>
              <a:p>
                <a:r>
                  <a:rPr lang="en-GB">
                    <a:noFill/>
                  </a:rPr>
                  <a:t> </a:t>
                </a:r>
              </a:p>
            </p:txBody>
          </p:sp>
        </mc:Fallback>
      </mc:AlternateContent>
      <p:sp>
        <p:nvSpPr>
          <p:cNvPr id="11" name="Rectangle: Rounded Corners 10">
            <a:extLst>
              <a:ext uri="{FF2B5EF4-FFF2-40B4-BE49-F238E27FC236}">
                <a16:creationId xmlns:a16="http://schemas.microsoft.com/office/drawing/2014/main" id="{DC2BF9B2-5CEA-494D-8D68-6AA6F205659C}"/>
              </a:ext>
            </a:extLst>
          </p:cNvPr>
          <p:cNvSpPr/>
          <p:nvPr/>
        </p:nvSpPr>
        <p:spPr>
          <a:xfrm>
            <a:off x="318933" y="2922934"/>
            <a:ext cx="2751319" cy="1012132"/>
          </a:xfrm>
          <a:prstGeom prst="roundRect">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dirty="0">
                <a:latin typeface="Verdana" panose="020B0604030504040204" pitchFamily="34" charset="0"/>
                <a:ea typeface="Verdana" panose="020B0604030504040204" pitchFamily="34" charset="0"/>
              </a:rPr>
              <a:t>X usually relatively simple and might be in the region of 50 variables or fewer</a:t>
            </a:r>
            <a:endParaRPr lang="en-US" sz="1200" dirty="0">
              <a:latin typeface="Verdana" panose="020B0604030504040204" pitchFamily="34" charset="0"/>
              <a:ea typeface="Verdana" panose="020B0604030504040204" pitchFamily="34" charset="0"/>
            </a:endParaRPr>
          </a:p>
        </p:txBody>
      </p:sp>
      <mc:AlternateContent xmlns:mc="http://schemas.openxmlformats.org/markup-compatibility/2006" xmlns:a14="http://schemas.microsoft.com/office/drawing/2010/main">
        <mc:Choice Requires="a14">
          <p:sp>
            <p:nvSpPr>
              <p:cNvPr id="18" name="Rectangle: Rounded Corners 17">
                <a:extLst>
                  <a:ext uri="{FF2B5EF4-FFF2-40B4-BE49-F238E27FC236}">
                    <a16:creationId xmlns:a16="http://schemas.microsoft.com/office/drawing/2014/main" id="{1034DCF8-32B6-4978-9770-5760230A84EA}"/>
                  </a:ext>
                </a:extLst>
              </p:cNvPr>
              <p:cNvSpPr/>
              <p:nvPr/>
            </p:nvSpPr>
            <p:spPr>
              <a:xfrm>
                <a:off x="278115" y="4225096"/>
                <a:ext cx="4095102" cy="1594890"/>
              </a:xfrm>
              <a:prstGeom prst="roundRect">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dirty="0">
                    <a:solidFill>
                      <a:schemeClr val="bg1"/>
                    </a:solidFill>
                    <a:latin typeface="Verdana" panose="020B0604030504040204" pitchFamily="34" charset="0"/>
                    <a:ea typeface="Verdana" panose="020B0604030504040204" pitchFamily="34" charset="0"/>
                  </a:rPr>
                  <a:t>T often specified manually:</a:t>
                </a:r>
              </a:p>
              <a:p>
                <a:endParaRPr lang="en-ZA" sz="1200" dirty="0">
                  <a:solidFill>
                    <a:schemeClr val="bg1"/>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n-ZA" sz="1200" dirty="0">
                    <a:solidFill>
                      <a:schemeClr val="bg1"/>
                    </a:solidFill>
                    <a:latin typeface="Verdana" panose="020B0604030504040204" pitchFamily="34" charset="0"/>
                    <a:ea typeface="Verdana" panose="020B0604030504040204" pitchFamily="34" charset="0"/>
                  </a:rPr>
                  <a:t>For most variables select </a:t>
                </a:r>
                <a14:m>
                  <m:oMath xmlns:m="http://schemas.openxmlformats.org/officeDocument/2006/math">
                    <m:r>
                      <a:rPr lang="en-ZA" sz="1200" b="1" i="1">
                        <a:solidFill>
                          <a:schemeClr val="bg1"/>
                        </a:solidFill>
                        <a:latin typeface="Cambria Math" panose="02040503050406030204" pitchFamily="18" charset="0"/>
                      </a:rPr>
                      <m:t>𝒇</m:t>
                    </m:r>
                    <m:r>
                      <a:rPr lang="en-ZA" sz="1200" b="1" i="1" baseline="-25000">
                        <a:solidFill>
                          <a:schemeClr val="bg1"/>
                        </a:solidFill>
                        <a:latin typeface="Cambria Math" panose="02040503050406030204" pitchFamily="18" charset="0"/>
                      </a:rPr>
                      <m:t>𝒊</m:t>
                    </m:r>
                  </m:oMath>
                </a14:m>
                <a:r>
                  <a:rPr lang="en-ZA" sz="1200" dirty="0">
                    <a:solidFill>
                      <a:schemeClr val="bg1"/>
                    </a:solidFill>
                    <a:latin typeface="Verdana" panose="020B0604030504040204" pitchFamily="34" charset="0"/>
                    <a:ea typeface="Verdana" panose="020B0604030504040204" pitchFamily="34" charset="0"/>
                  </a:rPr>
                  <a:t> as identify or step functions</a:t>
                </a:r>
              </a:p>
              <a:p>
                <a:pPr marL="171450" indent="-171450">
                  <a:buFont typeface="Arial" panose="020B0604020202020204" pitchFamily="34" charset="0"/>
                  <a:buChar char="•"/>
                </a:pPr>
                <a:r>
                  <a:rPr lang="en-ZA" sz="1200" dirty="0">
                    <a:solidFill>
                      <a:schemeClr val="bg1"/>
                    </a:solidFill>
                    <a:latin typeface="Verdana" panose="020B0604030504040204" pitchFamily="34" charset="0"/>
                    <a:ea typeface="Verdana" panose="020B0604030504040204" pitchFamily="34" charset="0"/>
                  </a:rPr>
                  <a:t>Multiplying known variables to create interaction effects important in pricing</a:t>
                </a:r>
                <a:endParaRPr lang="en-US" sz="1200" dirty="0">
                  <a:solidFill>
                    <a:schemeClr val="bg1"/>
                  </a:solidFill>
                  <a:latin typeface="Verdana" panose="020B0604030504040204" pitchFamily="34" charset="0"/>
                  <a:ea typeface="Verdana" panose="020B0604030504040204" pitchFamily="34" charset="0"/>
                </a:endParaRPr>
              </a:p>
            </p:txBody>
          </p:sp>
        </mc:Choice>
        <mc:Fallback xmlns="">
          <p:sp>
            <p:nvSpPr>
              <p:cNvPr id="18" name="Rectangle: Rounded Corners 17">
                <a:extLst>
                  <a:ext uri="{FF2B5EF4-FFF2-40B4-BE49-F238E27FC236}">
                    <a16:creationId xmlns:a16="http://schemas.microsoft.com/office/drawing/2014/main" id="{1034DCF8-32B6-4978-9770-5760230A84EA}"/>
                  </a:ext>
                </a:extLst>
              </p:cNvPr>
              <p:cNvSpPr>
                <a:spLocks noRot="1" noChangeAspect="1" noMove="1" noResize="1" noEditPoints="1" noAdjustHandles="1" noChangeArrowheads="1" noChangeShapeType="1" noTextEdit="1"/>
              </p:cNvSpPr>
              <p:nvPr/>
            </p:nvSpPr>
            <p:spPr>
              <a:xfrm>
                <a:off x="278115" y="4225096"/>
                <a:ext cx="4095102" cy="1594890"/>
              </a:xfrm>
              <a:prstGeom prst="roundRect">
                <a:avLst/>
              </a:prstGeom>
              <a:blipFill>
                <a:blip r:embed="rId6"/>
                <a:stretch>
                  <a:fillRect/>
                </a:stretch>
              </a:blipFill>
              <a:ln>
                <a:solidFill>
                  <a:schemeClr val="accent1"/>
                </a:solidFill>
              </a:ln>
              <a:effectLst/>
            </p:spPr>
            <p:txBody>
              <a:bodyPr/>
              <a:lstStyle/>
              <a:p>
                <a:r>
                  <a:rPr lang="en-GB">
                    <a:noFill/>
                  </a:rPr>
                  <a:t> </a:t>
                </a:r>
              </a:p>
            </p:txBody>
          </p:sp>
        </mc:Fallback>
      </mc:AlternateContent>
      <p:sp>
        <p:nvSpPr>
          <p:cNvPr id="19" name="Rectangle: Rounded Corners 18">
            <a:extLst>
              <a:ext uri="{FF2B5EF4-FFF2-40B4-BE49-F238E27FC236}">
                <a16:creationId xmlns:a16="http://schemas.microsoft.com/office/drawing/2014/main" id="{99840B02-F3B4-44BA-A30B-FF1803612133}"/>
              </a:ext>
            </a:extLst>
          </p:cNvPr>
          <p:cNvSpPr/>
          <p:nvPr/>
        </p:nvSpPr>
        <p:spPr>
          <a:xfrm>
            <a:off x="4670447" y="4819143"/>
            <a:ext cx="3148338" cy="1278227"/>
          </a:xfrm>
          <a:prstGeom prst="roundRect">
            <a:avLst/>
          </a:prstGeom>
          <a:solidFill>
            <a:srgbClr val="C00000"/>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dirty="0">
                <a:solidFill>
                  <a:schemeClr val="bg1"/>
                </a:solidFill>
                <a:latin typeface="Verdana" panose="020B0604030504040204" pitchFamily="34" charset="0"/>
                <a:ea typeface="Verdana" panose="020B0604030504040204" pitchFamily="34" charset="0"/>
              </a:rPr>
              <a:t>Class of algorithms is usually linear (although good alternatives, such as GAMS, exist)</a:t>
            </a:r>
          </a:p>
          <a:p>
            <a:r>
              <a:rPr lang="en-ZA" sz="1200" dirty="0">
                <a:solidFill>
                  <a:schemeClr val="bg1"/>
                </a:solidFill>
                <a:latin typeface="Verdana" panose="020B0604030504040204" pitchFamily="34" charset="0"/>
                <a:ea typeface="Verdana" panose="020B0604030504040204" pitchFamily="34" charset="0"/>
              </a:rPr>
              <a:t>Model specification is choosing known variables for X’</a:t>
            </a:r>
            <a:endParaRPr lang="en-ZA" sz="1200" dirty="0">
              <a:solidFill>
                <a:schemeClr val="tx1"/>
              </a:solidFill>
              <a:latin typeface="Verdana" panose="020B0604030504040204" pitchFamily="34" charset="0"/>
              <a:ea typeface="Verdana" panose="020B0604030504040204" pitchFamily="34" charset="0"/>
            </a:endParaRPr>
          </a:p>
        </p:txBody>
      </p:sp>
      <p:sp>
        <p:nvSpPr>
          <p:cNvPr id="20" name="Rectangle: Rounded Corners 19">
            <a:extLst>
              <a:ext uri="{FF2B5EF4-FFF2-40B4-BE49-F238E27FC236}">
                <a16:creationId xmlns:a16="http://schemas.microsoft.com/office/drawing/2014/main" id="{23E6B5C3-97FC-43C0-8612-0F1D659635A2}"/>
              </a:ext>
            </a:extLst>
          </p:cNvPr>
          <p:cNvSpPr/>
          <p:nvPr/>
        </p:nvSpPr>
        <p:spPr>
          <a:xfrm>
            <a:off x="8343816" y="2676581"/>
            <a:ext cx="2682378" cy="1012132"/>
          </a:xfrm>
          <a:prstGeom prst="roundRect">
            <a:avLst/>
          </a:prstGeom>
          <a:solidFill>
            <a:srgbClr val="9B9186"/>
          </a:solidFill>
          <a:ln w="12700" cap="flat" cmpd="sng" algn="ctr">
            <a:solidFill>
              <a:srgbClr val="80808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Quality tested using various techniques but usually not predictive performance</a:t>
            </a:r>
          </a:p>
        </p:txBody>
      </p:sp>
      <mc:AlternateContent xmlns:mc="http://schemas.openxmlformats.org/markup-compatibility/2006" xmlns:a14="http://schemas.microsoft.com/office/drawing/2010/main">
        <mc:Choice Requires="a14">
          <p:sp>
            <p:nvSpPr>
              <p:cNvPr id="21" name="Rectangle: Rounded Corners 20">
                <a:extLst>
                  <a:ext uri="{FF2B5EF4-FFF2-40B4-BE49-F238E27FC236}">
                    <a16:creationId xmlns:a16="http://schemas.microsoft.com/office/drawing/2014/main" id="{62016288-399F-4142-B7A4-D2C516714F8B}"/>
                  </a:ext>
                </a:extLst>
              </p:cNvPr>
              <p:cNvSpPr/>
              <p:nvPr/>
            </p:nvSpPr>
            <p:spPr>
              <a:xfrm>
                <a:off x="8006005" y="4225096"/>
                <a:ext cx="4010498" cy="1594890"/>
              </a:xfrm>
              <a:prstGeom prst="roundRect">
                <a:avLst/>
              </a:prstGeom>
              <a:solidFill>
                <a:srgbClr val="D5D3C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dirty="0">
                    <a:solidFill>
                      <a:schemeClr val="tx1"/>
                    </a:solidFill>
                    <a:latin typeface="Verdana" panose="020B0604030504040204" pitchFamily="34" charset="0"/>
                    <a:ea typeface="Verdana" panose="020B0604030504040204" pitchFamily="34" charset="0"/>
                  </a:rPr>
                  <a:t>Model fit by minimizing loss function derived from error distribution of predicted variable </a:t>
                </a:r>
                <a14:m>
                  <m:oMath xmlns:m="http://schemas.openxmlformats.org/officeDocument/2006/math">
                    <m:acc>
                      <m:accPr>
                        <m:chr m:val="̂"/>
                        <m:ctrlPr>
                          <a:rPr lang="en-ZA" sz="1200" b="1" i="1">
                            <a:solidFill>
                              <a:schemeClr val="tx1"/>
                            </a:solidFill>
                            <a:latin typeface="Cambria Math" panose="02040503050406030204" pitchFamily="18" charset="0"/>
                            <a:ea typeface="Cambria Math" panose="02040503050406030204" pitchFamily="18" charset="0"/>
                          </a:rPr>
                        </m:ctrlPr>
                      </m:accPr>
                      <m:e>
                        <m:r>
                          <a:rPr lang="en-ZA" sz="1200" b="1" i="1">
                            <a:solidFill>
                              <a:schemeClr val="tx1"/>
                            </a:solidFill>
                            <a:latin typeface="Cambria Math" panose="02040503050406030204" pitchFamily="18" charset="0"/>
                            <a:ea typeface="Cambria Math" panose="02040503050406030204" pitchFamily="18" charset="0"/>
                          </a:rPr>
                          <m:t>𝒚</m:t>
                        </m:r>
                      </m:e>
                    </m:acc>
                  </m:oMath>
                </a14:m>
                <a:r>
                  <a:rPr lang="en-US" sz="1200" dirty="0">
                    <a:solidFill>
                      <a:schemeClr val="tx1"/>
                    </a:solidFill>
                    <a:latin typeface="Verdana" panose="020B0604030504040204" pitchFamily="34" charset="0"/>
                    <a:ea typeface="Verdana" panose="020B0604030504040204" pitchFamily="34" charset="0"/>
                  </a:rPr>
                  <a:t> (i.e. stochastic data generating process specified))</a:t>
                </a:r>
              </a:p>
              <a:p>
                <a:pPr lvl="0"/>
                <a:r>
                  <a:rPr lang="en-US" sz="1200" dirty="0">
                    <a:solidFill>
                      <a:schemeClr val="tx1"/>
                    </a:solidFill>
                    <a:latin typeface="Verdana" panose="020B0604030504040204" pitchFamily="34" charset="0"/>
                    <a:ea typeface="Verdana" panose="020B0604030504040204" pitchFamily="34" charset="0"/>
                  </a:rPr>
                  <a:t>Derives a set of model parameters </a:t>
                </a:r>
                <a14:m>
                  <m:oMath xmlns:m="http://schemas.openxmlformats.org/officeDocument/2006/math">
                    <m:r>
                      <a:rPr lang="en-ZA" sz="1200" b="1" i="1">
                        <a:solidFill>
                          <a:schemeClr val="tx1"/>
                        </a:solidFill>
                        <a:latin typeface="Cambria Math" panose="02040503050406030204" pitchFamily="18" charset="0"/>
                        <a:ea typeface="Cambria Math" panose="02040503050406030204" pitchFamily="18" charset="0"/>
                      </a:rPr>
                      <m:t>𝜷</m:t>
                    </m:r>
                    <m:r>
                      <a:rPr lang="en-ZA" sz="1200" b="1" i="1" baseline="-25000">
                        <a:solidFill>
                          <a:schemeClr val="tx1"/>
                        </a:solidFill>
                        <a:latin typeface="Cambria Math" panose="02040503050406030204" pitchFamily="18" charset="0"/>
                      </a:rPr>
                      <m:t>𝒊</m:t>
                    </m:r>
                  </m:oMath>
                </a14:m>
                <a:r>
                  <a:rPr lang="en-US" sz="1200" dirty="0">
                    <a:solidFill>
                      <a:schemeClr val="tx1"/>
                    </a:solidFill>
                    <a:latin typeface="Verdana" panose="020B0604030504040204" pitchFamily="34" charset="0"/>
                    <a:ea typeface="Verdana" panose="020B0604030504040204" pitchFamily="34" charset="0"/>
                  </a:rPr>
                  <a:t>  (no casual parameters because confounders not usually assessed</a:t>
                </a:r>
                <a:r>
                  <a:rPr lang="en-US" sz="1200" dirty="0">
                    <a:solidFill>
                      <a:schemeClr val="tx1"/>
                    </a:solidFill>
                  </a:rPr>
                  <a:t>)</a:t>
                </a:r>
              </a:p>
            </p:txBody>
          </p:sp>
        </mc:Choice>
        <mc:Fallback xmlns="">
          <p:sp>
            <p:nvSpPr>
              <p:cNvPr id="21" name="Rectangle: Rounded Corners 20">
                <a:extLst>
                  <a:ext uri="{FF2B5EF4-FFF2-40B4-BE49-F238E27FC236}">
                    <a16:creationId xmlns:a16="http://schemas.microsoft.com/office/drawing/2014/main" id="{62016288-399F-4142-B7A4-D2C516714F8B}"/>
                  </a:ext>
                </a:extLst>
              </p:cNvPr>
              <p:cNvSpPr>
                <a:spLocks noRot="1" noChangeAspect="1" noMove="1" noResize="1" noEditPoints="1" noAdjustHandles="1" noChangeArrowheads="1" noChangeShapeType="1" noTextEdit="1"/>
              </p:cNvSpPr>
              <p:nvPr/>
            </p:nvSpPr>
            <p:spPr>
              <a:xfrm>
                <a:off x="8006005" y="4225096"/>
                <a:ext cx="4010498" cy="1594890"/>
              </a:xfrm>
              <a:prstGeom prst="roundRect">
                <a:avLst/>
              </a:prstGeom>
              <a:blipFill>
                <a:blip r:embed="rId7"/>
                <a:stretch>
                  <a:fillRect/>
                </a:stretch>
              </a:blipFill>
              <a:ln>
                <a:solidFill>
                  <a:schemeClr val="bg1"/>
                </a:solidFill>
              </a:ln>
              <a:effectLst/>
            </p:spPr>
            <p:txBody>
              <a:bodyPr/>
              <a:lstStyle/>
              <a:p>
                <a:r>
                  <a:rPr lang="en-GB">
                    <a:noFill/>
                  </a:rPr>
                  <a:t> </a:t>
                </a:r>
              </a:p>
            </p:txBody>
          </p:sp>
        </mc:Fallback>
      </mc:AlternateContent>
    </p:spTree>
    <p:extLst>
      <p:ext uri="{BB962C8B-B14F-4D97-AF65-F5344CB8AC3E}">
        <p14:creationId xmlns:p14="http://schemas.microsoft.com/office/powerpoint/2010/main" val="2970991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el 1">
            <a:extLst>
              <a:ext uri="{FF2B5EF4-FFF2-40B4-BE49-F238E27FC236}">
                <a16:creationId xmlns:a16="http://schemas.microsoft.com/office/drawing/2014/main" id="{E286BF7E-F250-4E79-9162-FDBCD9C89D7D}"/>
              </a:ext>
            </a:extLst>
          </p:cNvPr>
          <p:cNvSpPr txBox="1">
            <a:spLocks/>
          </p:cNvSpPr>
          <p:nvPr/>
        </p:nvSpPr>
        <p:spPr>
          <a:xfrm>
            <a:off x="345227" y="331824"/>
            <a:ext cx="8336722"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2400" b="1" dirty="0">
                <a:solidFill>
                  <a:srgbClr val="C00000"/>
                </a:solidFill>
                <a:latin typeface="Roboto" panose="02000000000000000000" pitchFamily="2" charset="0"/>
                <a:ea typeface="Roboto" panose="02000000000000000000" pitchFamily="2" charset="0"/>
                <a:cs typeface="+mn-cs"/>
              </a:rPr>
              <a:t>MOVING TO MACHINE LEARNING TOOLS</a:t>
            </a:r>
          </a:p>
        </p:txBody>
      </p:sp>
      <mc:AlternateContent xmlns:mc="http://schemas.openxmlformats.org/markup-compatibility/2006" xmlns:a14="http://schemas.microsoft.com/office/drawing/2010/main">
        <mc:Choice Requires="a14">
          <p:sp>
            <p:nvSpPr>
              <p:cNvPr id="12" name="Rectangle: Rounded Corners 11">
                <a:extLst>
                  <a:ext uri="{FF2B5EF4-FFF2-40B4-BE49-F238E27FC236}">
                    <a16:creationId xmlns:a16="http://schemas.microsoft.com/office/drawing/2014/main" id="{61B2FBA3-A387-4A68-9907-B0C3E2E1EA8B}"/>
                  </a:ext>
                </a:extLst>
              </p:cNvPr>
              <p:cNvSpPr/>
              <p:nvPr/>
            </p:nvSpPr>
            <p:spPr>
              <a:xfrm>
                <a:off x="3433563" y="1253809"/>
                <a:ext cx="4264701" cy="1379095"/>
              </a:xfrm>
              <a:prstGeom prst="roundRect">
                <a:avLst/>
              </a:prstGeom>
              <a:solidFill>
                <a:srgbClr val="595959"/>
              </a:solidFill>
              <a:ln w="12700" cap="rnd" cmpd="sng" algn="ctr">
                <a:solidFill>
                  <a:schemeClr val="accent5"/>
                </a:solidFill>
                <a:prstDash val="solid"/>
              </a:ln>
            </p:spPr>
            <p:txBody>
              <a:bodyPr vert="horz" wrap="square" lIns="0" tIns="36000" rIns="0" bIns="36000" rtlCol="0" anchor="ctr" anchorCtr="0">
                <a:noAutofit/>
              </a:bodyPr>
              <a:lstStyle/>
              <a:p>
                <a:pPr algn="ctr"/>
                <a14:m>
                  <m:oMathPara xmlns:m="http://schemas.openxmlformats.org/officeDocument/2006/math">
                    <m:oMathParaPr>
                      <m:jc m:val="centerGroup"/>
                    </m:oMathParaPr>
                    <m:oMath xmlns:m="http://schemas.openxmlformats.org/officeDocument/2006/math">
                      <m:r>
                        <a:rPr lang="en-ZA" sz="2800" i="1" smtClean="0">
                          <a:solidFill>
                            <a:schemeClr val="bg1"/>
                          </a:solidFill>
                          <a:latin typeface="Cambria Math" panose="02040503050406030204" pitchFamily="18" charset="0"/>
                        </a:rPr>
                        <m:t>𝑀</m:t>
                      </m:r>
                      <m:d>
                        <m:dPr>
                          <m:ctrlPr>
                            <a:rPr lang="en-ZA" sz="2800" i="1">
                              <a:solidFill>
                                <a:schemeClr val="bg1"/>
                              </a:solidFill>
                              <a:latin typeface="Cambria Math" panose="02040503050406030204" pitchFamily="18" charset="0"/>
                            </a:rPr>
                          </m:ctrlPr>
                        </m:dPr>
                        <m:e>
                          <m:r>
                            <a:rPr lang="en-ZA" sz="2800" i="1">
                              <a:solidFill>
                                <a:schemeClr val="bg1"/>
                              </a:solidFill>
                              <a:latin typeface="Cambria Math" panose="02040503050406030204" pitchFamily="18" charset="0"/>
                            </a:rPr>
                            <m:t>𝑋</m:t>
                          </m:r>
                          <m:r>
                            <a:rPr lang="en-ZA" sz="2800" i="1">
                              <a:solidFill>
                                <a:schemeClr val="bg1"/>
                              </a:solidFill>
                              <a:latin typeface="Cambria Math" panose="02040503050406030204" pitchFamily="18" charset="0"/>
                            </a:rPr>
                            <m:t>;</m:t>
                          </m:r>
                          <m:r>
                            <a:rPr lang="en-ZA" sz="2800" i="1">
                              <a:solidFill>
                                <a:schemeClr val="bg1"/>
                              </a:solidFill>
                              <a:latin typeface="Cambria Math" panose="02040503050406030204" pitchFamily="18" charset="0"/>
                            </a:rPr>
                            <m:t>𝑇</m:t>
                          </m:r>
                          <m:r>
                            <a:rPr lang="en-ZA" sz="2800" i="1">
                              <a:solidFill>
                                <a:schemeClr val="bg1"/>
                              </a:solidFill>
                              <a:latin typeface="Cambria Math" panose="02040503050406030204" pitchFamily="18" charset="0"/>
                            </a:rPr>
                            <m:t>;</m:t>
                          </m:r>
                          <m:r>
                            <a:rPr lang="en-ZA" sz="2800" i="1">
                              <a:solidFill>
                                <a:schemeClr val="bg1"/>
                              </a:solidFill>
                              <a:latin typeface="Cambria Math" panose="02040503050406030204" pitchFamily="18" charset="0"/>
                            </a:rPr>
                            <m:t>𝑆</m:t>
                          </m:r>
                          <m:d>
                            <m:dPr>
                              <m:ctrlPr>
                                <a:rPr lang="en-ZA" sz="2800" i="1">
                                  <a:solidFill>
                                    <a:schemeClr val="bg1"/>
                                  </a:solidFill>
                                  <a:latin typeface="Cambria Math" panose="02040503050406030204" pitchFamily="18" charset="0"/>
                                </a:rPr>
                              </m:ctrlPr>
                            </m:dPr>
                            <m:e>
                              <m:r>
                                <a:rPr lang="en-ZA" sz="2800" i="1">
                                  <a:solidFill>
                                    <a:schemeClr val="bg1"/>
                                  </a:solidFill>
                                  <a:latin typeface="Cambria Math" panose="02040503050406030204" pitchFamily="18" charset="0"/>
                                </a:rPr>
                                <m:t>𝐴</m:t>
                              </m:r>
                              <m:r>
                                <a:rPr lang="en-ZA" sz="2800" i="1">
                                  <a:solidFill>
                                    <a:schemeClr val="bg1"/>
                                  </a:solidFill>
                                  <a:latin typeface="Cambria Math" panose="02040503050406030204" pitchFamily="18" charset="0"/>
                                </a:rPr>
                                <m:t>,</m:t>
                              </m:r>
                              <m:acc>
                                <m:accPr>
                                  <m:chr m:val="̃"/>
                                  <m:ctrlPr>
                                    <a:rPr lang="en-ZA" sz="2800" i="1">
                                      <a:solidFill>
                                        <a:schemeClr val="bg1"/>
                                      </a:solidFill>
                                      <a:latin typeface="Cambria Math" panose="02040503050406030204" pitchFamily="18" charset="0"/>
                                    </a:rPr>
                                  </m:ctrlPr>
                                </m:accPr>
                                <m:e>
                                  <m:r>
                                    <a:rPr lang="en-ZA" sz="2800" i="1">
                                      <a:solidFill>
                                        <a:schemeClr val="bg1"/>
                                      </a:solidFill>
                                      <a:latin typeface="Cambria Math" panose="02040503050406030204" pitchFamily="18" charset="0"/>
                                    </a:rPr>
                                    <m:t>𝐸</m:t>
                                  </m:r>
                                </m:e>
                              </m:acc>
                            </m:e>
                          </m:d>
                          <m:r>
                            <a:rPr lang="en-ZA" sz="2800" i="1">
                              <a:solidFill>
                                <a:schemeClr val="bg1"/>
                              </a:solidFill>
                              <a:latin typeface="Cambria Math" panose="02040503050406030204" pitchFamily="18" charset="0"/>
                            </a:rPr>
                            <m:t>;</m:t>
                          </m:r>
                          <m:r>
                            <m:rPr>
                              <m:sty m:val="p"/>
                            </m:rPr>
                            <a:rPr lang="el-GR" sz="2800" i="1">
                              <a:solidFill>
                                <a:schemeClr val="bg1"/>
                              </a:solidFill>
                              <a:latin typeface="Cambria Math" panose="02040503050406030204" pitchFamily="18" charset="0"/>
                              <a:ea typeface="Cambria Math" panose="02040503050406030204" pitchFamily="18" charset="0"/>
                            </a:rPr>
                            <m:t>Θ</m:t>
                          </m:r>
                        </m:e>
                      </m:d>
                      <m:r>
                        <a:rPr lang="en-ZA" sz="2800" i="1">
                          <a:solidFill>
                            <a:schemeClr val="bg1"/>
                          </a:solidFill>
                          <a:latin typeface="Cambria Math" panose="02040503050406030204" pitchFamily="18" charset="0"/>
                          <a:ea typeface="Cambria Math" panose="02040503050406030204" pitchFamily="18" charset="0"/>
                        </a:rPr>
                        <m:t>=</m:t>
                      </m:r>
                      <m:acc>
                        <m:accPr>
                          <m:chr m:val="̂"/>
                          <m:ctrlPr>
                            <a:rPr lang="en-ZA" sz="2800" i="1">
                              <a:solidFill>
                                <a:schemeClr val="bg1"/>
                              </a:solidFill>
                              <a:latin typeface="Cambria Math" panose="02040503050406030204" pitchFamily="18" charset="0"/>
                              <a:ea typeface="Cambria Math" panose="02040503050406030204" pitchFamily="18" charset="0"/>
                            </a:rPr>
                          </m:ctrlPr>
                        </m:accPr>
                        <m:e>
                          <m:r>
                            <a:rPr lang="en-ZA" sz="2800" i="1">
                              <a:solidFill>
                                <a:schemeClr val="bg1"/>
                              </a:solidFill>
                              <a:latin typeface="Cambria Math" panose="02040503050406030204" pitchFamily="18" charset="0"/>
                              <a:ea typeface="Cambria Math" panose="02040503050406030204" pitchFamily="18" charset="0"/>
                            </a:rPr>
                            <m:t>𝑦</m:t>
                          </m:r>
                        </m:e>
                      </m:acc>
                    </m:oMath>
                  </m:oMathPara>
                </a14:m>
                <a:endParaRPr lang="en-ZA" sz="2800" dirty="0">
                  <a:solidFill>
                    <a:schemeClr val="bg1"/>
                  </a:solidFill>
                </a:endParaRPr>
              </a:p>
            </p:txBody>
          </p:sp>
        </mc:Choice>
        <mc:Fallback xmlns="">
          <p:sp>
            <p:nvSpPr>
              <p:cNvPr id="12" name="Rectangle: Rounded Corners 11">
                <a:extLst>
                  <a:ext uri="{FF2B5EF4-FFF2-40B4-BE49-F238E27FC236}">
                    <a16:creationId xmlns:a16="http://schemas.microsoft.com/office/drawing/2014/main" id="{61B2FBA3-A387-4A68-9907-B0C3E2E1EA8B}"/>
                  </a:ext>
                </a:extLst>
              </p:cNvPr>
              <p:cNvSpPr>
                <a:spLocks noRot="1" noChangeAspect="1" noMove="1" noResize="1" noEditPoints="1" noAdjustHandles="1" noChangeArrowheads="1" noChangeShapeType="1" noTextEdit="1"/>
              </p:cNvSpPr>
              <p:nvPr/>
            </p:nvSpPr>
            <p:spPr>
              <a:xfrm>
                <a:off x="3433563" y="1253809"/>
                <a:ext cx="4264701" cy="1379095"/>
              </a:xfrm>
              <a:prstGeom prst="roundRect">
                <a:avLst/>
              </a:prstGeom>
              <a:blipFill>
                <a:blip r:embed="rId5"/>
                <a:stretch>
                  <a:fillRect/>
                </a:stretch>
              </a:blipFill>
              <a:ln w="12700" cap="rnd" cmpd="sng" algn="ctr">
                <a:solidFill>
                  <a:schemeClr val="accent5"/>
                </a:solidFill>
                <a:prstDash val="solid"/>
              </a:ln>
            </p:spPr>
            <p:txBody>
              <a:bodyPr/>
              <a:lstStyle/>
              <a:p>
                <a:r>
                  <a:rPr lang="en-GB">
                    <a:noFill/>
                  </a:rPr>
                  <a:t> </a:t>
                </a:r>
              </a:p>
            </p:txBody>
          </p:sp>
        </mc:Fallback>
      </mc:AlternateContent>
      <p:sp>
        <p:nvSpPr>
          <p:cNvPr id="13" name="Rectangle 12">
            <a:extLst>
              <a:ext uri="{FF2B5EF4-FFF2-40B4-BE49-F238E27FC236}">
                <a16:creationId xmlns:a16="http://schemas.microsoft.com/office/drawing/2014/main" id="{2C4B368B-411C-4AF0-BB9C-B67E00A1AA4D}"/>
              </a:ext>
            </a:extLst>
          </p:cNvPr>
          <p:cNvSpPr/>
          <p:nvPr/>
        </p:nvSpPr>
        <p:spPr>
          <a:xfrm>
            <a:off x="414121" y="2848699"/>
            <a:ext cx="5379195" cy="2705362"/>
          </a:xfrm>
          <a:prstGeom prst="rect">
            <a:avLst/>
          </a:prstGeom>
          <a:solidFill>
            <a:srgbClr val="AB1124"/>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u="sng" dirty="0">
                <a:latin typeface="Verdana" panose="020B0604030504040204" pitchFamily="34" charset="0"/>
                <a:ea typeface="Verdana" panose="020B0604030504040204" pitchFamily="34" charset="0"/>
              </a:rPr>
              <a:t>Characteristics of ML models</a:t>
            </a:r>
          </a:p>
          <a:p>
            <a:pPr algn="ctr"/>
            <a:endParaRPr lang="en-ZA" sz="1400" u="sng"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ZA" sz="1400" dirty="0">
                <a:latin typeface="Verdana" panose="020B0604030504040204" pitchFamily="34" charset="0"/>
                <a:ea typeface="Verdana" panose="020B0604030504040204" pitchFamily="34" charset="0"/>
              </a:rPr>
              <a:t>Two most successful classes (gradient boosted trees, neural networks)</a:t>
            </a:r>
          </a:p>
          <a:p>
            <a:pPr marL="285750" indent="-285750">
              <a:buFont typeface="Arial" panose="020B0604020202020204" pitchFamily="34" charset="0"/>
              <a:buChar char="•"/>
            </a:pPr>
            <a:r>
              <a:rPr lang="en-ZA" sz="1400" dirty="0">
                <a:latin typeface="Verdana" panose="020B0604030504040204" pitchFamily="34" charset="0"/>
                <a:ea typeface="Verdana" panose="020B0604030504040204" pitchFamily="34" charset="0"/>
              </a:rPr>
              <a:t>Usually combined with extensive feature engineering involving complicated functions in T</a:t>
            </a:r>
          </a:p>
          <a:p>
            <a:pPr marL="285750" indent="-285750">
              <a:buFont typeface="Arial" panose="020B0604020202020204" pitchFamily="34" charset="0"/>
              <a:buChar char="•"/>
            </a:pPr>
            <a:r>
              <a:rPr lang="en-ZA" sz="1400" dirty="0">
                <a:latin typeface="Verdana" panose="020B0604030504040204" pitchFamily="34" charset="0"/>
                <a:ea typeface="Verdana" panose="020B0604030504040204" pitchFamily="34" charset="0"/>
              </a:rPr>
              <a:t>Structure of model determined by model class A</a:t>
            </a:r>
          </a:p>
          <a:p>
            <a:pPr marL="285750" indent="-285750">
              <a:buFont typeface="Arial" panose="020B0604020202020204" pitchFamily="34" charset="0"/>
              <a:buChar char="•"/>
            </a:pPr>
            <a:r>
              <a:rPr lang="en-ZA" sz="1400" dirty="0">
                <a:latin typeface="Verdana" panose="020B0604030504040204" pitchFamily="34" charset="0"/>
                <a:ea typeface="Verdana" panose="020B0604030504040204" pitchFamily="34" charset="0"/>
              </a:rPr>
              <a:t>No explicit model specification E</a:t>
            </a:r>
          </a:p>
          <a:p>
            <a:pPr marL="285750" indent="-285750">
              <a:buFont typeface="Arial" panose="020B0604020202020204" pitchFamily="34" charset="0"/>
              <a:buChar char="•"/>
            </a:pPr>
            <a:r>
              <a:rPr lang="en-ZA" sz="1400" dirty="0">
                <a:latin typeface="Verdana" panose="020B0604030504040204" pitchFamily="34" charset="0"/>
                <a:ea typeface="Verdana" panose="020B0604030504040204" pitchFamily="34" charset="0"/>
              </a:rPr>
              <a:t>Stochastic data generating process usually not considered – model fit using objective functions such as MSE</a:t>
            </a:r>
          </a:p>
          <a:p>
            <a:pPr marL="285750" indent="-285750">
              <a:buFont typeface="Arial" panose="020B0604020202020204" pitchFamily="34" charset="0"/>
              <a:buChar char="•"/>
            </a:pPr>
            <a:endParaRPr lang="en-ZA" sz="1400" dirty="0"/>
          </a:p>
        </p:txBody>
      </p:sp>
      <p:sp>
        <p:nvSpPr>
          <p:cNvPr id="14" name="Rectangle 13">
            <a:extLst>
              <a:ext uri="{FF2B5EF4-FFF2-40B4-BE49-F238E27FC236}">
                <a16:creationId xmlns:a16="http://schemas.microsoft.com/office/drawing/2014/main" id="{EEDC25AE-93CE-4989-90CF-AC1F5A464E28}"/>
              </a:ext>
            </a:extLst>
          </p:cNvPr>
          <p:cNvSpPr/>
          <p:nvPr/>
        </p:nvSpPr>
        <p:spPr>
          <a:xfrm>
            <a:off x="6283765" y="2848699"/>
            <a:ext cx="5494114" cy="2705361"/>
          </a:xfrm>
          <a:prstGeom prst="rect">
            <a:avLst/>
          </a:prstGeom>
          <a:solidFill>
            <a:srgbClr val="9B9186"/>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u="sng" dirty="0">
                <a:latin typeface="Verdana" panose="020B0604030504040204" pitchFamily="34" charset="0"/>
                <a:ea typeface="Verdana" panose="020B0604030504040204" pitchFamily="34" charset="0"/>
              </a:rPr>
              <a:t>Differences from traditional actuarial modelling</a:t>
            </a:r>
          </a:p>
          <a:p>
            <a:endParaRPr lang="en-ZA" sz="1400" dirty="0">
              <a:solidFill>
                <a:schemeClr val="bg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ZA" sz="1400" dirty="0">
                <a:solidFill>
                  <a:schemeClr val="bg1"/>
                </a:solidFill>
                <a:latin typeface="Verdana" panose="020B0604030504040204" pitchFamily="34" charset="0"/>
                <a:ea typeface="Verdana" panose="020B0604030504040204" pitchFamily="34" charset="0"/>
              </a:rPr>
              <a:t>ML algorithms may produce highly non-linear models</a:t>
            </a:r>
          </a:p>
          <a:p>
            <a:pPr marL="285750" indent="-285750">
              <a:buFont typeface="Arial" panose="020B0604020202020204" pitchFamily="34" charset="0"/>
              <a:buChar char="•"/>
            </a:pPr>
            <a:r>
              <a:rPr lang="en-ZA" sz="1400" dirty="0">
                <a:solidFill>
                  <a:schemeClr val="bg1"/>
                </a:solidFill>
                <a:latin typeface="Verdana" panose="020B0604030504040204" pitchFamily="34" charset="0"/>
                <a:ea typeface="Verdana" panose="020B0604030504040204" pitchFamily="34" charset="0"/>
              </a:rPr>
              <a:t>Interaction of multiple variables via feature engineering</a:t>
            </a:r>
          </a:p>
          <a:p>
            <a:pPr marL="285750" indent="-285750">
              <a:buFont typeface="Arial" panose="020B0604020202020204" pitchFamily="34" charset="0"/>
              <a:buChar char="•"/>
            </a:pPr>
            <a:r>
              <a:rPr lang="en-ZA" sz="1400" dirty="0">
                <a:solidFill>
                  <a:schemeClr val="bg1"/>
                </a:solidFill>
                <a:latin typeface="Verdana" panose="020B0604030504040204" pitchFamily="34" charset="0"/>
                <a:ea typeface="Verdana" panose="020B0604030504040204" pitchFamily="34" charset="0"/>
              </a:rPr>
              <a:t>=&gt; Higher complexity and less transparency</a:t>
            </a:r>
          </a:p>
          <a:p>
            <a:pPr marL="285750" indent="-285750">
              <a:buFont typeface="Arial" panose="020B0604020202020204" pitchFamily="34" charset="0"/>
              <a:buChar char="•"/>
            </a:pPr>
            <a:r>
              <a:rPr lang="en-ZA" sz="1400" dirty="0">
                <a:solidFill>
                  <a:schemeClr val="bg1"/>
                </a:solidFill>
                <a:latin typeface="Verdana" panose="020B0604030504040204" pitchFamily="34" charset="0"/>
                <a:ea typeface="Verdana" panose="020B0604030504040204" pitchFamily="34" charset="0"/>
              </a:rPr>
              <a:t>Many different models may achieve similar performance </a:t>
            </a:r>
            <a:r>
              <a:rPr lang="en-ZA" sz="1400" dirty="0" err="1">
                <a:solidFill>
                  <a:schemeClr val="bg1"/>
                </a:solidFill>
                <a:latin typeface="Verdana" panose="020B0604030504040204" pitchFamily="34" charset="0"/>
                <a:ea typeface="Verdana" panose="020B0604030504040204" pitchFamily="34" charset="0"/>
              </a:rPr>
              <a:t>i.t.o</a:t>
            </a:r>
            <a:r>
              <a:rPr lang="en-ZA" sz="1400" dirty="0">
                <a:solidFill>
                  <a:schemeClr val="bg1"/>
                </a:solidFill>
                <a:latin typeface="Verdana" panose="020B0604030504040204" pitchFamily="34" charset="0"/>
                <a:ea typeface="Verdana" panose="020B0604030504040204" pitchFamily="34" charset="0"/>
              </a:rPr>
              <a:t>. loss function but produce very different policy level results</a:t>
            </a:r>
          </a:p>
          <a:p>
            <a:pPr marL="285750" indent="-285750">
              <a:buFont typeface="Arial" panose="020B0604020202020204" pitchFamily="34" charset="0"/>
              <a:buChar char="•"/>
            </a:pPr>
            <a:r>
              <a:rPr lang="en-ZA" sz="1400" dirty="0">
                <a:solidFill>
                  <a:schemeClr val="bg1"/>
                </a:solidFill>
                <a:latin typeface="Verdana" panose="020B0604030504040204" pitchFamily="34" charset="0"/>
                <a:ea typeface="Verdana" panose="020B0604030504040204" pitchFamily="34" charset="0"/>
              </a:rPr>
              <a:t>May produce high quality predictions at policy level but be biased at portfolio level</a:t>
            </a:r>
          </a:p>
          <a:p>
            <a:pPr marL="285750" indent="-285750">
              <a:buFont typeface="Arial" panose="020B0604020202020204" pitchFamily="34" charset="0"/>
              <a:buChar char="•"/>
            </a:pPr>
            <a:r>
              <a:rPr lang="en-ZA" sz="1400" dirty="0">
                <a:solidFill>
                  <a:schemeClr val="bg1"/>
                </a:solidFill>
                <a:latin typeface="Verdana" panose="020B0604030504040204" pitchFamily="34" charset="0"/>
                <a:ea typeface="Verdana" panose="020B0604030504040204" pitchFamily="34" charset="0"/>
              </a:rPr>
              <a:t>Since models may involve random processes, results develop a dependency on seed</a:t>
            </a:r>
          </a:p>
        </p:txBody>
      </p:sp>
      <p:sp>
        <p:nvSpPr>
          <p:cNvPr id="15" name="Slide Title">
            <a:extLst>
              <a:ext uri="{FF2B5EF4-FFF2-40B4-BE49-F238E27FC236}">
                <a16:creationId xmlns:a16="http://schemas.microsoft.com/office/drawing/2014/main" id="{DBA16DEC-99E9-46A7-A831-A63EA38D415F}"/>
              </a:ext>
            </a:extLst>
          </p:cNvPr>
          <p:cNvSpPr txBox="1">
            <a:spLocks/>
          </p:cNvSpPr>
          <p:nvPr/>
        </p:nvSpPr>
        <p:spPr>
          <a:xfrm>
            <a:off x="414121" y="5759480"/>
            <a:ext cx="11363758" cy="595200"/>
          </a:xfrm>
          <a:prstGeom prst="rect">
            <a:avLst/>
          </a:prstGeom>
          <a:solidFill>
            <a:srgbClr val="595959"/>
          </a:solidFill>
          <a:ln w="12700" cap="rnd" cmpd="sng" algn="ctr">
            <a:solidFill>
              <a:schemeClr val="accent5"/>
            </a:solidFill>
            <a:prstDash val="solid"/>
          </a:ln>
          <a:effectLst/>
        </p:spPr>
        <p:txBody>
          <a:bodyPr vert="horz" wrap="square" lIns="0" tIns="36000" rIns="0" bIns="36000" rtlCol="0" anchor="ctr" anchorCtr="0">
            <a:noAutofit/>
          </a:bodyPr>
          <a:lstStyle>
            <a:lvl1pPr marL="0" algn="l" defTabSz="1219170" rtl="0" eaLnBrk="1" latinLnBrk="0" hangingPunct="1">
              <a:buNone/>
              <a:defRPr sz="2667" b="1" i="0" u="none" kern="1200" cap="none" baseline="0">
                <a:solidFill>
                  <a:schemeClr val="accent1"/>
                </a:solidFill>
                <a:uFill>
                  <a:solidFill>
                    <a:schemeClr val="tx1"/>
                  </a:solidFill>
                </a:uFill>
                <a:latin typeface="+mj-lt"/>
                <a:ea typeface="+mj-ea"/>
                <a:cs typeface="+mj-cs"/>
              </a:defRPr>
            </a:lvl1pPr>
          </a:lstStyle>
          <a:p>
            <a:pPr algn="ctr"/>
            <a:r>
              <a:rPr lang="en-US" sz="1600" dirty="0">
                <a:solidFill>
                  <a:schemeClr val="bg1"/>
                </a:solidFill>
                <a:latin typeface="Verdana" panose="020B0604030504040204" pitchFamily="34" charset="0"/>
                <a:ea typeface="Verdana" panose="020B0604030504040204" pitchFamily="34" charset="0"/>
              </a:rPr>
              <a:t>No unique best model due to under-determination of model (insufficiently specified loss function)</a:t>
            </a:r>
            <a:endParaRPr lang="en-GB" sz="16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78999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el 1">
            <a:extLst>
              <a:ext uri="{FF2B5EF4-FFF2-40B4-BE49-F238E27FC236}">
                <a16:creationId xmlns:a16="http://schemas.microsoft.com/office/drawing/2014/main" id="{E286BF7E-F250-4E79-9162-FDBCD9C89D7D}"/>
              </a:ext>
            </a:extLst>
          </p:cNvPr>
          <p:cNvSpPr txBox="1">
            <a:spLocks/>
          </p:cNvSpPr>
          <p:nvPr/>
        </p:nvSpPr>
        <p:spPr>
          <a:xfrm>
            <a:off x="336838" y="334052"/>
            <a:ext cx="8336722"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2400" b="1" dirty="0">
                <a:solidFill>
                  <a:srgbClr val="C00000"/>
                </a:solidFill>
                <a:latin typeface="Roboto" panose="02000000000000000000" pitchFamily="2" charset="0"/>
                <a:ea typeface="Roboto" panose="02000000000000000000" pitchFamily="2" charset="0"/>
                <a:cs typeface="+mn-cs"/>
              </a:rPr>
              <a:t>NEURAL NETWORKS AND DEEP LEARNING TOOLS</a:t>
            </a:r>
          </a:p>
        </p:txBody>
      </p:sp>
      <p:sp>
        <p:nvSpPr>
          <p:cNvPr id="8" name="Slide Title">
            <a:extLst>
              <a:ext uri="{FF2B5EF4-FFF2-40B4-BE49-F238E27FC236}">
                <a16:creationId xmlns:a16="http://schemas.microsoft.com/office/drawing/2014/main" id="{126D4105-8F46-4201-81B5-2FF813D24E26}"/>
              </a:ext>
            </a:extLst>
          </p:cNvPr>
          <p:cNvSpPr txBox="1">
            <a:spLocks/>
          </p:cNvSpPr>
          <p:nvPr/>
        </p:nvSpPr>
        <p:spPr>
          <a:xfrm rot="16200000">
            <a:off x="-758543" y="2037257"/>
            <a:ext cx="2614394" cy="777973"/>
          </a:xfrm>
          <a:prstGeom prst="rect">
            <a:avLst/>
          </a:prstGeom>
          <a:ln w="12700" cap="rnd" cmpd="sng" algn="ctr">
            <a:noFill/>
            <a:prstDash val="solid"/>
          </a:ln>
        </p:spPr>
        <p:txBody>
          <a:bodyPr vert="horz" wrap="square" lIns="0" tIns="36000" rIns="0" bIns="36000" rtlCol="0" anchor="b" anchorCtr="0">
            <a:noAutofit/>
          </a:bodyPr>
          <a:lstStyle>
            <a:lvl1pPr marL="0" algn="l" defTabSz="1219170" rtl="0" eaLnBrk="1" latinLnBrk="0" hangingPunct="1">
              <a:buNone/>
              <a:defRPr sz="2667" b="1" i="0" u="none" kern="1200" cap="none" baseline="0">
                <a:solidFill>
                  <a:schemeClr val="accent1"/>
                </a:solidFill>
                <a:uFill>
                  <a:solidFill>
                    <a:schemeClr val="tx1"/>
                  </a:solidFill>
                </a:uFill>
                <a:latin typeface="+mj-lt"/>
                <a:ea typeface="+mj-ea"/>
                <a:cs typeface="+mj-cs"/>
              </a:defRPr>
            </a:lvl1pPr>
          </a:lstStyle>
          <a:p>
            <a:pPr algn="ctr"/>
            <a:r>
              <a:rPr lang="en-GB" sz="1800" i="1" dirty="0">
                <a:solidFill>
                  <a:srgbClr val="C00000"/>
                </a:solidFill>
                <a:latin typeface="Verdana" panose="020B0604030504040204" pitchFamily="34" charset="0"/>
                <a:ea typeface="Verdana" panose="020B0604030504040204" pitchFamily="34" charset="0"/>
              </a:rPr>
              <a:t>Critique of Feature Engineering</a:t>
            </a:r>
          </a:p>
        </p:txBody>
      </p:sp>
      <p:sp>
        <p:nvSpPr>
          <p:cNvPr id="9" name="Left Brace 8">
            <a:extLst>
              <a:ext uri="{FF2B5EF4-FFF2-40B4-BE49-F238E27FC236}">
                <a16:creationId xmlns:a16="http://schemas.microsoft.com/office/drawing/2014/main" id="{0A88BB6F-4699-4F13-8857-5AF41BAEB118}"/>
              </a:ext>
            </a:extLst>
          </p:cNvPr>
          <p:cNvSpPr/>
          <p:nvPr/>
        </p:nvSpPr>
        <p:spPr>
          <a:xfrm>
            <a:off x="1091333" y="1268495"/>
            <a:ext cx="339213" cy="2160506"/>
          </a:xfrm>
          <a:prstGeom prst="leftBrace">
            <a:avLst/>
          </a:prstGeom>
          <a:ln w="412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sz="1600"/>
          </a:p>
        </p:txBody>
      </p:sp>
      <p:sp>
        <p:nvSpPr>
          <p:cNvPr id="10" name="Rectangle: Rounded Corners 9">
            <a:extLst>
              <a:ext uri="{FF2B5EF4-FFF2-40B4-BE49-F238E27FC236}">
                <a16:creationId xmlns:a16="http://schemas.microsoft.com/office/drawing/2014/main" id="{37A5840F-A0CC-4632-9F8F-CE1172A08F62}"/>
              </a:ext>
            </a:extLst>
          </p:cNvPr>
          <p:cNvSpPr/>
          <p:nvPr/>
        </p:nvSpPr>
        <p:spPr>
          <a:xfrm>
            <a:off x="1412006" y="1268494"/>
            <a:ext cx="1922732" cy="707182"/>
          </a:xfrm>
          <a:prstGeom prst="roundRect">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7900">
              <a:lnSpc>
                <a:spcPct val="90000"/>
              </a:lnSpc>
              <a:spcBef>
                <a:spcPct val="0"/>
              </a:spcBef>
              <a:spcAft>
                <a:spcPct val="35000"/>
              </a:spcAft>
            </a:pPr>
            <a:r>
              <a:rPr lang="en-ZA" sz="1400" dirty="0">
                <a:solidFill>
                  <a:schemeClr val="bg1"/>
                </a:solidFill>
                <a:latin typeface="Verdana" panose="020B0604030504040204" pitchFamily="34" charset="0"/>
                <a:ea typeface="Verdana" panose="020B0604030504040204" pitchFamily="34" charset="0"/>
              </a:rPr>
              <a:t>Complexity</a:t>
            </a:r>
            <a:endParaRPr lang="en-ZA" sz="1400" baseline="-25000" dirty="0">
              <a:solidFill>
                <a:schemeClr val="bg1"/>
              </a:solidFill>
              <a:latin typeface="Verdana" panose="020B0604030504040204" pitchFamily="34" charset="0"/>
              <a:ea typeface="Verdana" panose="020B0604030504040204" pitchFamily="34" charset="0"/>
            </a:endParaRPr>
          </a:p>
        </p:txBody>
      </p:sp>
      <p:sp>
        <p:nvSpPr>
          <p:cNvPr id="11" name="Oval 10">
            <a:extLst>
              <a:ext uri="{FF2B5EF4-FFF2-40B4-BE49-F238E27FC236}">
                <a16:creationId xmlns:a16="http://schemas.microsoft.com/office/drawing/2014/main" id="{75C2F356-429E-42E5-9BE1-D2DACC7E2228}"/>
              </a:ext>
            </a:extLst>
          </p:cNvPr>
          <p:cNvSpPr/>
          <p:nvPr/>
        </p:nvSpPr>
        <p:spPr>
          <a:xfrm>
            <a:off x="1412006" y="1110819"/>
            <a:ext cx="317090" cy="315350"/>
          </a:xfrm>
          <a:prstGeom prst="ellipse">
            <a:avLst/>
          </a:prstGeom>
          <a:solidFill>
            <a:srgbClr val="D5D3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1</a:t>
            </a:r>
          </a:p>
        </p:txBody>
      </p:sp>
      <p:sp>
        <p:nvSpPr>
          <p:cNvPr id="16" name="Rectangle: Rounded Corners 15">
            <a:extLst>
              <a:ext uri="{FF2B5EF4-FFF2-40B4-BE49-F238E27FC236}">
                <a16:creationId xmlns:a16="http://schemas.microsoft.com/office/drawing/2014/main" id="{42CA4A7F-C7E9-4709-BD6D-6A942734BAEF}"/>
              </a:ext>
            </a:extLst>
          </p:cNvPr>
          <p:cNvSpPr/>
          <p:nvPr/>
        </p:nvSpPr>
        <p:spPr>
          <a:xfrm>
            <a:off x="1421276" y="2206581"/>
            <a:ext cx="1922732" cy="707182"/>
          </a:xfrm>
          <a:prstGeom prst="roundRect">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7900">
              <a:lnSpc>
                <a:spcPct val="90000"/>
              </a:lnSpc>
              <a:spcBef>
                <a:spcPct val="0"/>
              </a:spcBef>
              <a:spcAft>
                <a:spcPct val="35000"/>
              </a:spcAft>
            </a:pPr>
            <a:r>
              <a:rPr lang="en-ZA" sz="1400" dirty="0">
                <a:solidFill>
                  <a:schemeClr val="bg1"/>
                </a:solidFill>
                <a:latin typeface="Verdana" panose="020B0604030504040204" pitchFamily="34" charset="0"/>
                <a:ea typeface="Verdana" panose="020B0604030504040204" pitchFamily="34" charset="0"/>
              </a:rPr>
              <a:t>Effort</a:t>
            </a:r>
            <a:endParaRPr lang="en-ZA" sz="1400" baseline="-25000" dirty="0">
              <a:solidFill>
                <a:schemeClr val="bg1"/>
              </a:solidFill>
              <a:latin typeface="Verdana" panose="020B0604030504040204" pitchFamily="34" charset="0"/>
              <a:ea typeface="Verdana" panose="020B0604030504040204" pitchFamily="34" charset="0"/>
            </a:endParaRPr>
          </a:p>
        </p:txBody>
      </p:sp>
      <p:sp>
        <p:nvSpPr>
          <p:cNvPr id="17" name="Rectangle: Rounded Corners 16">
            <a:extLst>
              <a:ext uri="{FF2B5EF4-FFF2-40B4-BE49-F238E27FC236}">
                <a16:creationId xmlns:a16="http://schemas.microsoft.com/office/drawing/2014/main" id="{D44977C9-5F10-405C-9BE2-E6828116BA35}"/>
              </a:ext>
            </a:extLst>
          </p:cNvPr>
          <p:cNvSpPr/>
          <p:nvPr/>
        </p:nvSpPr>
        <p:spPr>
          <a:xfrm>
            <a:off x="1412006" y="3101976"/>
            <a:ext cx="1936637" cy="707182"/>
          </a:xfrm>
          <a:prstGeom prst="roundRect">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7900">
              <a:lnSpc>
                <a:spcPct val="90000"/>
              </a:lnSpc>
              <a:spcBef>
                <a:spcPct val="0"/>
              </a:spcBef>
              <a:spcAft>
                <a:spcPct val="35000"/>
              </a:spcAft>
            </a:pPr>
            <a:r>
              <a:rPr lang="en-ZA" sz="1400" dirty="0">
                <a:solidFill>
                  <a:schemeClr val="bg1"/>
                </a:solidFill>
                <a:latin typeface="Verdana" panose="020B0604030504040204" pitchFamily="34" charset="0"/>
                <a:ea typeface="Verdana" panose="020B0604030504040204" pitchFamily="34" charset="0"/>
              </a:rPr>
              <a:t>Expert Knowledge</a:t>
            </a:r>
            <a:endParaRPr lang="en-ZA" sz="1400" baseline="-25000" dirty="0">
              <a:solidFill>
                <a:schemeClr val="bg1"/>
              </a:solidFill>
              <a:latin typeface="Verdana" panose="020B0604030504040204" pitchFamily="34" charset="0"/>
              <a:ea typeface="Verdana" panose="020B0604030504040204" pitchFamily="34" charset="0"/>
            </a:endParaRPr>
          </a:p>
        </p:txBody>
      </p:sp>
      <p:sp>
        <p:nvSpPr>
          <p:cNvPr id="18" name="Oval 17">
            <a:extLst>
              <a:ext uri="{FF2B5EF4-FFF2-40B4-BE49-F238E27FC236}">
                <a16:creationId xmlns:a16="http://schemas.microsoft.com/office/drawing/2014/main" id="{3F6EDB50-31FC-4CCB-A66E-8CF081BF06B7}"/>
              </a:ext>
            </a:extLst>
          </p:cNvPr>
          <p:cNvSpPr/>
          <p:nvPr/>
        </p:nvSpPr>
        <p:spPr>
          <a:xfrm>
            <a:off x="1418737" y="2052692"/>
            <a:ext cx="317090" cy="315350"/>
          </a:xfrm>
          <a:prstGeom prst="ellipse">
            <a:avLst/>
          </a:prstGeom>
          <a:solidFill>
            <a:srgbClr val="D5D3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2</a:t>
            </a:r>
          </a:p>
        </p:txBody>
      </p:sp>
      <p:sp>
        <p:nvSpPr>
          <p:cNvPr id="19" name="Oval 18">
            <a:extLst>
              <a:ext uri="{FF2B5EF4-FFF2-40B4-BE49-F238E27FC236}">
                <a16:creationId xmlns:a16="http://schemas.microsoft.com/office/drawing/2014/main" id="{2545872C-84BB-485E-AA4A-AEA530842A8A}"/>
              </a:ext>
            </a:extLst>
          </p:cNvPr>
          <p:cNvSpPr/>
          <p:nvPr/>
        </p:nvSpPr>
        <p:spPr>
          <a:xfrm>
            <a:off x="1412006" y="3050083"/>
            <a:ext cx="317090" cy="315350"/>
          </a:xfrm>
          <a:prstGeom prst="ellipse">
            <a:avLst/>
          </a:prstGeom>
          <a:solidFill>
            <a:srgbClr val="D5D3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3</a:t>
            </a:r>
          </a:p>
        </p:txBody>
      </p:sp>
      <p:sp>
        <p:nvSpPr>
          <p:cNvPr id="20" name="Rectangle: Rounded Corners 19">
            <a:extLst>
              <a:ext uri="{FF2B5EF4-FFF2-40B4-BE49-F238E27FC236}">
                <a16:creationId xmlns:a16="http://schemas.microsoft.com/office/drawing/2014/main" id="{3CEDCB84-36BE-417E-A1B9-86252072888F}"/>
              </a:ext>
            </a:extLst>
          </p:cNvPr>
          <p:cNvSpPr/>
          <p:nvPr/>
        </p:nvSpPr>
        <p:spPr>
          <a:xfrm>
            <a:off x="3655411" y="1268706"/>
            <a:ext cx="7559516" cy="707182"/>
          </a:xfrm>
          <a:prstGeom prst="roundRect">
            <a:avLst/>
          </a:prstGeom>
          <a:solidFill>
            <a:srgbClr val="D5D3CF"/>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a:solidFill>
                  <a:schemeClr val="tx1"/>
                </a:solidFill>
                <a:latin typeface="Verdana" panose="020B0604030504040204" pitchFamily="34" charset="0"/>
                <a:ea typeface="Verdana" panose="020B0604030504040204" pitchFamily="34" charset="0"/>
              </a:rPr>
              <a:t>Difficult to choose most relevant features in complex problems (high-dimensional data or large-scale problems)</a:t>
            </a:r>
          </a:p>
        </p:txBody>
      </p:sp>
      <p:sp>
        <p:nvSpPr>
          <p:cNvPr id="21" name="Rectangle: Rounded Corners 20">
            <a:extLst>
              <a:ext uri="{FF2B5EF4-FFF2-40B4-BE49-F238E27FC236}">
                <a16:creationId xmlns:a16="http://schemas.microsoft.com/office/drawing/2014/main" id="{45C77FB5-56AA-4687-BEB1-6544B7F6F1E6}"/>
              </a:ext>
            </a:extLst>
          </p:cNvPr>
          <p:cNvSpPr/>
          <p:nvPr/>
        </p:nvSpPr>
        <p:spPr>
          <a:xfrm>
            <a:off x="3673951" y="2206580"/>
            <a:ext cx="7559516" cy="707182"/>
          </a:xfrm>
          <a:prstGeom prst="roundRect">
            <a:avLst/>
          </a:prstGeom>
          <a:solidFill>
            <a:srgbClr val="D5D3CF"/>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a:solidFill>
                  <a:schemeClr val="tx1"/>
                </a:solidFill>
                <a:latin typeface="Verdana" panose="020B0604030504040204" pitchFamily="34" charset="0"/>
                <a:ea typeface="Verdana" panose="020B0604030504040204" pitchFamily="34" charset="0"/>
              </a:rPr>
              <a:t>Requires substantial time spent on a problem by suitably qualified people</a:t>
            </a:r>
          </a:p>
        </p:txBody>
      </p:sp>
      <p:sp>
        <p:nvSpPr>
          <p:cNvPr id="22" name="Rectangle: Rounded Corners 21">
            <a:extLst>
              <a:ext uri="{FF2B5EF4-FFF2-40B4-BE49-F238E27FC236}">
                <a16:creationId xmlns:a16="http://schemas.microsoft.com/office/drawing/2014/main" id="{B089D8F6-CE07-4ECE-AEFC-C6A54AF93B94}"/>
              </a:ext>
            </a:extLst>
          </p:cNvPr>
          <p:cNvSpPr/>
          <p:nvPr/>
        </p:nvSpPr>
        <p:spPr>
          <a:xfrm>
            <a:off x="3673951" y="3101976"/>
            <a:ext cx="7559516" cy="707182"/>
          </a:xfrm>
          <a:prstGeom prst="roundRect">
            <a:avLst/>
          </a:prstGeom>
          <a:solidFill>
            <a:srgbClr val="D5D3CF"/>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a:solidFill>
                  <a:schemeClr val="tx1"/>
                </a:solidFill>
                <a:latin typeface="Verdana" panose="020B0604030504040204" pitchFamily="34" charset="0"/>
                <a:ea typeface="Verdana" panose="020B0604030504040204" pitchFamily="34" charset="0"/>
              </a:rPr>
              <a:t>Depends on a body of expert knowledge on how to tackle problems</a:t>
            </a:r>
          </a:p>
        </p:txBody>
      </p:sp>
      <p:sp>
        <p:nvSpPr>
          <p:cNvPr id="23" name="Rectangle 22">
            <a:extLst>
              <a:ext uri="{FF2B5EF4-FFF2-40B4-BE49-F238E27FC236}">
                <a16:creationId xmlns:a16="http://schemas.microsoft.com/office/drawing/2014/main" id="{0E9CB5C7-70FF-4F52-8A25-96487CB80641}"/>
              </a:ext>
            </a:extLst>
          </p:cNvPr>
          <p:cNvSpPr/>
          <p:nvPr/>
        </p:nvSpPr>
        <p:spPr>
          <a:xfrm>
            <a:off x="159667" y="4099669"/>
            <a:ext cx="6222383" cy="2622596"/>
          </a:xfrm>
          <a:prstGeom prst="rect">
            <a:avLst/>
          </a:prstGeom>
          <a:solidFill>
            <a:srgbClr val="9B91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u="sng" dirty="0">
                <a:solidFill>
                  <a:schemeClr val="bg1"/>
                </a:solidFill>
                <a:latin typeface="Verdana" panose="020B0604030504040204" pitchFamily="34" charset="0"/>
                <a:ea typeface="Verdana" panose="020B0604030504040204" pitchFamily="34" charset="0"/>
              </a:rPr>
              <a:t>Relevance for actuarial modelling</a:t>
            </a:r>
          </a:p>
          <a:p>
            <a:endParaRPr lang="en-ZA" sz="1600" u="sng" dirty="0">
              <a:solidFill>
                <a:schemeClr val="bg1"/>
              </a:solidFill>
              <a:latin typeface="Verdana" panose="020B0604030504040204" pitchFamily="34" charset="0"/>
              <a:ea typeface="Verdana" panose="020B0604030504040204" pitchFamily="34" charset="0"/>
            </a:endParaRPr>
          </a:p>
          <a:p>
            <a:pPr marL="342900" indent="-342900">
              <a:buFont typeface="+mj-lt"/>
              <a:buAutoNum type="arabicPeriod"/>
            </a:pPr>
            <a:r>
              <a:rPr lang="en-ZA" sz="1200" dirty="0">
                <a:solidFill>
                  <a:schemeClr val="bg1"/>
                </a:solidFill>
                <a:latin typeface="Verdana" panose="020B0604030504040204" pitchFamily="34" charset="0"/>
                <a:ea typeface="Verdana" panose="020B0604030504040204" pitchFamily="34" charset="0"/>
              </a:rPr>
              <a:t>Are actuarial data complex? Relatively few data points collected for each policy</a:t>
            </a:r>
          </a:p>
          <a:p>
            <a:pPr marL="342900" indent="-342900">
              <a:buFont typeface="+mj-lt"/>
              <a:buAutoNum type="arabicPeriod"/>
            </a:pPr>
            <a:r>
              <a:rPr lang="en-ZA" sz="1200" dirty="0">
                <a:solidFill>
                  <a:schemeClr val="bg1"/>
                </a:solidFill>
                <a:latin typeface="Verdana" panose="020B0604030504040204" pitchFamily="34" charset="0"/>
                <a:ea typeface="Verdana" panose="020B0604030504040204" pitchFamily="34" charset="0"/>
              </a:rPr>
              <a:t>Many years of collective professional and institutional experience in modelling techniques</a:t>
            </a:r>
          </a:p>
          <a:p>
            <a:pPr marL="342900" indent="-342900">
              <a:buFont typeface="+mj-lt"/>
              <a:buAutoNum type="arabicPeriod"/>
            </a:pPr>
            <a:endParaRPr lang="en-ZA" sz="1200" dirty="0">
              <a:solidFill>
                <a:schemeClr val="bg1"/>
              </a:solidFill>
              <a:latin typeface="Verdana" panose="020B0604030504040204" pitchFamily="34" charset="0"/>
              <a:ea typeface="Verdana" panose="020B0604030504040204" pitchFamily="34" charset="0"/>
            </a:endParaRPr>
          </a:p>
          <a:p>
            <a:endParaRPr lang="en-ZA" sz="1200" dirty="0">
              <a:solidFill>
                <a:schemeClr val="bg1"/>
              </a:solidFill>
              <a:latin typeface="Verdana" panose="020B0604030504040204" pitchFamily="34" charset="0"/>
              <a:ea typeface="Verdana" panose="020B0604030504040204" pitchFamily="34" charset="0"/>
            </a:endParaRPr>
          </a:p>
          <a:p>
            <a:pPr marL="342900" indent="-342900">
              <a:buFont typeface="+mj-lt"/>
              <a:buAutoNum type="alphaUcPeriod"/>
            </a:pPr>
            <a:r>
              <a:rPr lang="en-ZA" sz="1200" dirty="0">
                <a:solidFill>
                  <a:schemeClr val="bg1"/>
                </a:solidFill>
                <a:latin typeface="Verdana" panose="020B0604030504040204" pitchFamily="34" charset="0"/>
                <a:ea typeface="Verdana" panose="020B0604030504040204" pitchFamily="34" charset="0"/>
              </a:rPr>
              <a:t>Techniques for large-scale actuarial problems not well developed</a:t>
            </a:r>
          </a:p>
          <a:p>
            <a:pPr marL="342900" indent="-342900">
              <a:buFont typeface="+mj-lt"/>
              <a:buAutoNum type="alphaUcPeriod"/>
            </a:pPr>
            <a:r>
              <a:rPr lang="en-ZA" sz="1200" dirty="0">
                <a:solidFill>
                  <a:schemeClr val="bg1"/>
                </a:solidFill>
                <a:latin typeface="Verdana" panose="020B0604030504040204" pitchFamily="34" charset="0"/>
                <a:ea typeface="Verdana" panose="020B0604030504040204" pitchFamily="34" charset="0"/>
              </a:rPr>
              <a:t>Complex data becoming more commonplace – telematics/wearables/ individual claims</a:t>
            </a:r>
          </a:p>
          <a:p>
            <a:pPr marL="342900" indent="-342900">
              <a:buFont typeface="+mj-lt"/>
              <a:buAutoNum type="alphaUcPeriod"/>
            </a:pPr>
            <a:r>
              <a:rPr lang="en-ZA" sz="1200" dirty="0">
                <a:solidFill>
                  <a:schemeClr val="bg1"/>
                </a:solidFill>
                <a:latin typeface="Verdana" panose="020B0604030504040204" pitchFamily="34" charset="0"/>
                <a:ea typeface="Verdana" panose="020B0604030504040204" pitchFamily="34" charset="0"/>
              </a:rPr>
              <a:t>New deep learning techniques shown to outperform traditional techniques relatively easily</a:t>
            </a:r>
          </a:p>
        </p:txBody>
      </p:sp>
      <p:sp>
        <p:nvSpPr>
          <p:cNvPr id="24" name="Arrow: Right 23">
            <a:extLst>
              <a:ext uri="{FF2B5EF4-FFF2-40B4-BE49-F238E27FC236}">
                <a16:creationId xmlns:a16="http://schemas.microsoft.com/office/drawing/2014/main" id="{96A4AE93-BD5F-4056-B645-EEF717A0BAD9}"/>
              </a:ext>
            </a:extLst>
          </p:cNvPr>
          <p:cNvSpPr/>
          <p:nvPr/>
        </p:nvSpPr>
        <p:spPr>
          <a:xfrm>
            <a:off x="6422506" y="5094162"/>
            <a:ext cx="685800" cy="633609"/>
          </a:xfrm>
          <a:prstGeom prst="rightArrow">
            <a:avLst/>
          </a:prstGeom>
          <a:solidFill>
            <a:srgbClr val="D5D3CF"/>
          </a:solidFill>
          <a:ln>
            <a:solidFill>
              <a:srgbClr val="9B918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50">
              <a:solidFill>
                <a:schemeClr val="bg1"/>
              </a:solidFill>
            </a:endParaRPr>
          </a:p>
        </p:txBody>
      </p:sp>
      <mc:AlternateContent xmlns:mc="http://schemas.openxmlformats.org/markup-compatibility/2006" xmlns:a14="http://schemas.microsoft.com/office/drawing/2010/main">
        <mc:Choice Requires="a14">
          <p:sp>
            <p:nvSpPr>
              <p:cNvPr id="25" name="Rectangle: Rounded Corners 24">
                <a:extLst>
                  <a:ext uri="{FF2B5EF4-FFF2-40B4-BE49-F238E27FC236}">
                    <a16:creationId xmlns:a16="http://schemas.microsoft.com/office/drawing/2014/main" id="{A7EB2F21-9FB8-4399-A0EC-197C7946F789}"/>
                  </a:ext>
                </a:extLst>
              </p:cNvPr>
              <p:cNvSpPr/>
              <p:nvPr/>
            </p:nvSpPr>
            <p:spPr>
              <a:xfrm>
                <a:off x="7338971" y="4800049"/>
                <a:ext cx="3776101" cy="1221833"/>
              </a:xfrm>
              <a:prstGeom prst="roundRect">
                <a:avLst/>
              </a:prstGeom>
              <a:solidFill>
                <a:srgbClr val="595959"/>
              </a:solidFill>
              <a:ln w="12700" cap="rnd" cmpd="sng" algn="ctr">
                <a:solidFill>
                  <a:schemeClr val="accent5"/>
                </a:solidFill>
                <a:prstDash val="solid"/>
              </a:ln>
            </p:spPr>
            <p:txBody>
              <a:bodyPr vert="horz" wrap="square" lIns="0" tIns="36000" rIns="0" bIns="36000" rtlCol="0" anchor="ctr" anchorCtr="0">
                <a:noAutofit/>
              </a:bodyPr>
              <a:lstStyle/>
              <a:p>
                <a:pPr algn="ctr"/>
                <a14:m>
                  <m:oMathPara xmlns:m="http://schemas.openxmlformats.org/officeDocument/2006/math">
                    <m:oMathParaPr>
                      <m:jc m:val="centerGroup"/>
                    </m:oMathParaPr>
                    <m:oMath xmlns:m="http://schemas.openxmlformats.org/officeDocument/2006/math">
                      <m:r>
                        <a:rPr lang="en-ZA" sz="2000" i="1" smtClean="0">
                          <a:solidFill>
                            <a:schemeClr val="bg1"/>
                          </a:solidFill>
                          <a:latin typeface="Cambria Math" panose="02040503050406030204" pitchFamily="18" charset="0"/>
                        </a:rPr>
                        <m:t>𝑀</m:t>
                      </m:r>
                      <m:d>
                        <m:dPr>
                          <m:ctrlPr>
                            <a:rPr lang="en-ZA" sz="2000" i="1">
                              <a:solidFill>
                                <a:schemeClr val="bg1"/>
                              </a:solidFill>
                              <a:latin typeface="Cambria Math" panose="02040503050406030204" pitchFamily="18" charset="0"/>
                            </a:rPr>
                          </m:ctrlPr>
                        </m:dPr>
                        <m:e>
                          <m:r>
                            <a:rPr lang="en-ZA" sz="2000" i="1">
                              <a:solidFill>
                                <a:schemeClr val="bg1"/>
                              </a:solidFill>
                              <a:latin typeface="Cambria Math" panose="02040503050406030204" pitchFamily="18" charset="0"/>
                            </a:rPr>
                            <m:t>𝑋</m:t>
                          </m:r>
                          <m:r>
                            <a:rPr lang="en-ZA" sz="2000" i="1">
                              <a:solidFill>
                                <a:schemeClr val="bg1"/>
                              </a:solidFill>
                              <a:latin typeface="Cambria Math" panose="02040503050406030204" pitchFamily="18" charset="0"/>
                            </a:rPr>
                            <m:t>;</m:t>
                          </m:r>
                          <m:acc>
                            <m:accPr>
                              <m:chr m:val="̃"/>
                              <m:ctrlPr>
                                <a:rPr lang="en-ZA" sz="2000" i="1">
                                  <a:solidFill>
                                    <a:schemeClr val="bg1"/>
                                  </a:solidFill>
                                  <a:latin typeface="Cambria Math" panose="02040503050406030204" pitchFamily="18" charset="0"/>
                                </a:rPr>
                              </m:ctrlPr>
                            </m:accPr>
                            <m:e>
                              <m:r>
                                <a:rPr lang="en-ZA" sz="2000" i="1">
                                  <a:solidFill>
                                    <a:schemeClr val="bg1"/>
                                  </a:solidFill>
                                  <a:latin typeface="Cambria Math" panose="02040503050406030204" pitchFamily="18" charset="0"/>
                                </a:rPr>
                                <m:t>𝑇</m:t>
                              </m:r>
                            </m:e>
                          </m:acc>
                          <m:r>
                            <a:rPr lang="en-ZA" sz="2000" i="1">
                              <a:solidFill>
                                <a:schemeClr val="bg1"/>
                              </a:solidFill>
                              <a:latin typeface="Cambria Math" panose="02040503050406030204" pitchFamily="18" charset="0"/>
                            </a:rPr>
                            <m:t>;</m:t>
                          </m:r>
                          <m:r>
                            <a:rPr lang="en-ZA" sz="2000" i="1">
                              <a:solidFill>
                                <a:schemeClr val="bg1"/>
                              </a:solidFill>
                              <a:latin typeface="Cambria Math" panose="02040503050406030204" pitchFamily="18" charset="0"/>
                            </a:rPr>
                            <m:t>𝑆</m:t>
                          </m:r>
                          <m:d>
                            <m:dPr>
                              <m:ctrlPr>
                                <a:rPr lang="en-ZA" sz="2000" i="1">
                                  <a:solidFill>
                                    <a:schemeClr val="bg1"/>
                                  </a:solidFill>
                                  <a:latin typeface="Cambria Math" panose="02040503050406030204" pitchFamily="18" charset="0"/>
                                </a:rPr>
                              </m:ctrlPr>
                            </m:dPr>
                            <m:e>
                              <m:r>
                                <a:rPr lang="en-ZA" sz="2000" i="1">
                                  <a:solidFill>
                                    <a:schemeClr val="bg1"/>
                                  </a:solidFill>
                                  <a:latin typeface="Cambria Math" panose="02040503050406030204" pitchFamily="18" charset="0"/>
                                </a:rPr>
                                <m:t>𝐴</m:t>
                              </m:r>
                              <m:r>
                                <a:rPr lang="en-ZA" sz="2000" i="1">
                                  <a:solidFill>
                                    <a:schemeClr val="bg1"/>
                                  </a:solidFill>
                                  <a:latin typeface="Cambria Math" panose="02040503050406030204" pitchFamily="18" charset="0"/>
                                </a:rPr>
                                <m:t>,</m:t>
                              </m:r>
                              <m:acc>
                                <m:accPr>
                                  <m:chr m:val="̃"/>
                                  <m:ctrlPr>
                                    <a:rPr lang="en-ZA" sz="2000" i="1">
                                      <a:solidFill>
                                        <a:schemeClr val="bg1"/>
                                      </a:solidFill>
                                      <a:latin typeface="Cambria Math" panose="02040503050406030204" pitchFamily="18" charset="0"/>
                                    </a:rPr>
                                  </m:ctrlPr>
                                </m:accPr>
                                <m:e>
                                  <m:r>
                                    <a:rPr lang="en-ZA" sz="2000" i="1">
                                      <a:solidFill>
                                        <a:schemeClr val="bg1"/>
                                      </a:solidFill>
                                      <a:latin typeface="Cambria Math" panose="02040503050406030204" pitchFamily="18" charset="0"/>
                                    </a:rPr>
                                    <m:t>𝐸</m:t>
                                  </m:r>
                                </m:e>
                              </m:acc>
                            </m:e>
                          </m:d>
                          <m:r>
                            <a:rPr lang="en-ZA" sz="2000" i="1">
                              <a:solidFill>
                                <a:schemeClr val="bg1"/>
                              </a:solidFill>
                              <a:latin typeface="Cambria Math" panose="02040503050406030204" pitchFamily="18" charset="0"/>
                            </a:rPr>
                            <m:t>;</m:t>
                          </m:r>
                          <m:r>
                            <m:rPr>
                              <m:sty m:val="p"/>
                            </m:rPr>
                            <a:rPr lang="el-GR" sz="2000" i="1">
                              <a:solidFill>
                                <a:schemeClr val="bg1"/>
                              </a:solidFill>
                              <a:latin typeface="Cambria Math" panose="02040503050406030204" pitchFamily="18" charset="0"/>
                              <a:ea typeface="Cambria Math" panose="02040503050406030204" pitchFamily="18" charset="0"/>
                            </a:rPr>
                            <m:t>Θ</m:t>
                          </m:r>
                        </m:e>
                      </m:d>
                      <m:r>
                        <a:rPr lang="en-ZA" sz="2000" i="1">
                          <a:solidFill>
                            <a:schemeClr val="bg1"/>
                          </a:solidFill>
                          <a:latin typeface="Cambria Math" panose="02040503050406030204" pitchFamily="18" charset="0"/>
                          <a:ea typeface="Cambria Math" panose="02040503050406030204" pitchFamily="18" charset="0"/>
                        </a:rPr>
                        <m:t>=</m:t>
                      </m:r>
                      <m:acc>
                        <m:accPr>
                          <m:chr m:val="̂"/>
                          <m:ctrlPr>
                            <a:rPr lang="en-ZA" sz="2000" i="1">
                              <a:solidFill>
                                <a:schemeClr val="bg1"/>
                              </a:solidFill>
                              <a:latin typeface="Cambria Math" panose="02040503050406030204" pitchFamily="18" charset="0"/>
                              <a:ea typeface="Cambria Math" panose="02040503050406030204" pitchFamily="18" charset="0"/>
                            </a:rPr>
                          </m:ctrlPr>
                        </m:accPr>
                        <m:e>
                          <m:r>
                            <a:rPr lang="en-ZA" sz="2000" i="1">
                              <a:solidFill>
                                <a:schemeClr val="bg1"/>
                              </a:solidFill>
                              <a:latin typeface="Cambria Math" panose="02040503050406030204" pitchFamily="18" charset="0"/>
                              <a:ea typeface="Cambria Math" panose="02040503050406030204" pitchFamily="18" charset="0"/>
                            </a:rPr>
                            <m:t>𝑦</m:t>
                          </m:r>
                        </m:e>
                      </m:acc>
                    </m:oMath>
                  </m:oMathPara>
                </a14:m>
                <a:endParaRPr lang="en-ZA" sz="2000" dirty="0">
                  <a:solidFill>
                    <a:schemeClr val="bg1"/>
                  </a:solidFill>
                </a:endParaRPr>
              </a:p>
            </p:txBody>
          </p:sp>
        </mc:Choice>
        <mc:Fallback xmlns="">
          <p:sp>
            <p:nvSpPr>
              <p:cNvPr id="25" name="Rectangle: Rounded Corners 24">
                <a:extLst>
                  <a:ext uri="{FF2B5EF4-FFF2-40B4-BE49-F238E27FC236}">
                    <a16:creationId xmlns:a16="http://schemas.microsoft.com/office/drawing/2014/main" id="{A7EB2F21-9FB8-4399-A0EC-197C7946F789}"/>
                  </a:ext>
                </a:extLst>
              </p:cNvPr>
              <p:cNvSpPr>
                <a:spLocks noRot="1" noChangeAspect="1" noMove="1" noResize="1" noEditPoints="1" noAdjustHandles="1" noChangeArrowheads="1" noChangeShapeType="1" noTextEdit="1"/>
              </p:cNvSpPr>
              <p:nvPr/>
            </p:nvSpPr>
            <p:spPr>
              <a:xfrm>
                <a:off x="7338971" y="4800049"/>
                <a:ext cx="3776101" cy="1221833"/>
              </a:xfrm>
              <a:prstGeom prst="roundRect">
                <a:avLst/>
              </a:prstGeom>
              <a:blipFill>
                <a:blip r:embed="rId5"/>
                <a:stretch>
                  <a:fillRect/>
                </a:stretch>
              </a:blipFill>
              <a:ln w="12700" cap="rnd" cmpd="sng" algn="ctr">
                <a:solidFill>
                  <a:schemeClr val="accent5"/>
                </a:solidFill>
                <a:prstDash val="solid"/>
              </a:ln>
            </p:spPr>
            <p:txBody>
              <a:bodyPr/>
              <a:lstStyle/>
              <a:p>
                <a:r>
                  <a:rPr lang="en-GB">
                    <a:noFill/>
                  </a:rPr>
                  <a:t> </a:t>
                </a:r>
              </a:p>
            </p:txBody>
          </p:sp>
        </mc:Fallback>
      </mc:AlternateContent>
    </p:spTree>
    <p:extLst>
      <p:ext uri="{BB962C8B-B14F-4D97-AF65-F5344CB8AC3E}">
        <p14:creationId xmlns:p14="http://schemas.microsoft.com/office/powerpoint/2010/main" val="1454165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el 1">
            <a:extLst>
              <a:ext uri="{FF2B5EF4-FFF2-40B4-BE49-F238E27FC236}">
                <a16:creationId xmlns:a16="http://schemas.microsoft.com/office/drawing/2014/main" id="{E286BF7E-F250-4E79-9162-FDBCD9C89D7D}"/>
              </a:ext>
            </a:extLst>
          </p:cNvPr>
          <p:cNvSpPr txBox="1">
            <a:spLocks/>
          </p:cNvSpPr>
          <p:nvPr/>
        </p:nvSpPr>
        <p:spPr>
          <a:xfrm>
            <a:off x="345227" y="325018"/>
            <a:ext cx="9117676" cy="622300"/>
          </a:xfrm>
          <a:prstGeom prst="rect">
            <a:avLst/>
          </a:prstGeom>
        </p:spPr>
        <p:txBody>
          <a:bodyPr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2400" b="1" dirty="0">
                <a:solidFill>
                  <a:srgbClr val="C00000"/>
                </a:solidFill>
                <a:latin typeface="Roboto" panose="02000000000000000000" pitchFamily="2" charset="0"/>
                <a:ea typeface="Roboto" panose="02000000000000000000" pitchFamily="2" charset="0"/>
                <a:cs typeface="+mn-cs"/>
              </a:rPr>
              <a:t>SUMMARY: FROM TRADITIONAL ACTUARIAL MODELLING TO DL</a:t>
            </a:r>
          </a:p>
        </p:txBody>
      </p:sp>
      <p:sp>
        <p:nvSpPr>
          <p:cNvPr id="5" name="Slide Title">
            <a:extLst>
              <a:ext uri="{FF2B5EF4-FFF2-40B4-BE49-F238E27FC236}">
                <a16:creationId xmlns:a16="http://schemas.microsoft.com/office/drawing/2014/main" id="{932E2042-0122-4B49-BA51-525838FBC77D}"/>
              </a:ext>
            </a:extLst>
          </p:cNvPr>
          <p:cNvSpPr txBox="1">
            <a:spLocks/>
          </p:cNvSpPr>
          <p:nvPr/>
        </p:nvSpPr>
        <p:spPr>
          <a:xfrm>
            <a:off x="-55502" y="1619741"/>
            <a:ext cx="1998797" cy="748477"/>
          </a:xfrm>
          <a:prstGeom prst="rect">
            <a:avLst/>
          </a:prstGeom>
          <a:ln w="12700" cap="rnd" cmpd="sng" algn="ctr">
            <a:noFill/>
            <a:prstDash val="solid"/>
          </a:ln>
        </p:spPr>
        <p:txBody>
          <a:bodyPr vert="horz" wrap="square" lIns="0" tIns="36000" rIns="0" bIns="36000" rtlCol="0" anchor="b" anchorCtr="0">
            <a:noAutofit/>
          </a:bodyPr>
          <a:lstStyle>
            <a:lvl1pPr marL="0" algn="l" defTabSz="1219170" rtl="0" eaLnBrk="1" latinLnBrk="0" hangingPunct="1">
              <a:buNone/>
              <a:defRPr sz="2667" b="1" i="0" u="none" kern="1200" cap="none" baseline="0">
                <a:solidFill>
                  <a:schemeClr val="accent1"/>
                </a:solidFill>
                <a:uFill>
                  <a:solidFill>
                    <a:schemeClr val="tx1"/>
                  </a:solidFill>
                </a:uFill>
                <a:latin typeface="+mj-lt"/>
                <a:ea typeface="+mj-ea"/>
                <a:cs typeface="+mj-cs"/>
              </a:defRPr>
            </a:lvl1pPr>
          </a:lstStyle>
          <a:p>
            <a:pPr algn="ctr"/>
            <a:r>
              <a:rPr lang="en-GB" sz="1600" dirty="0">
                <a:solidFill>
                  <a:srgbClr val="C00000"/>
                </a:solidFill>
                <a:latin typeface="Verdana" panose="020B0604030504040204" pitchFamily="34" charset="0"/>
                <a:ea typeface="Verdana" panose="020B0604030504040204" pitchFamily="34" charset="0"/>
              </a:rPr>
              <a:t>Traditional </a:t>
            </a:r>
          </a:p>
          <a:p>
            <a:pPr algn="ctr"/>
            <a:r>
              <a:rPr lang="en-GB" sz="1600" dirty="0">
                <a:solidFill>
                  <a:srgbClr val="C00000"/>
                </a:solidFill>
                <a:latin typeface="Verdana" panose="020B0604030504040204" pitchFamily="34" charset="0"/>
                <a:ea typeface="Verdana" panose="020B0604030504040204" pitchFamily="34" charset="0"/>
              </a:rPr>
              <a:t>Actuarial</a:t>
            </a:r>
            <a:endParaRPr lang="en-GB" sz="1800" dirty="0">
              <a:solidFill>
                <a:srgbClr val="C00000"/>
              </a:solidFill>
              <a:latin typeface="Verdana" panose="020B0604030504040204" pitchFamily="34" charset="0"/>
              <a:ea typeface="Verdana" panose="020B0604030504040204" pitchFamily="34" charset="0"/>
            </a:endParaRPr>
          </a:p>
        </p:txBody>
      </p:sp>
      <p:sp>
        <p:nvSpPr>
          <p:cNvPr id="6" name="Slide Title">
            <a:extLst>
              <a:ext uri="{FF2B5EF4-FFF2-40B4-BE49-F238E27FC236}">
                <a16:creationId xmlns:a16="http://schemas.microsoft.com/office/drawing/2014/main" id="{CDF4B2F9-2152-4563-8D8D-BE477CC3F9E4}"/>
              </a:ext>
            </a:extLst>
          </p:cNvPr>
          <p:cNvSpPr txBox="1">
            <a:spLocks/>
          </p:cNvSpPr>
          <p:nvPr/>
        </p:nvSpPr>
        <p:spPr>
          <a:xfrm>
            <a:off x="16892" y="3241880"/>
            <a:ext cx="1828801" cy="748477"/>
          </a:xfrm>
          <a:prstGeom prst="rect">
            <a:avLst/>
          </a:prstGeom>
          <a:ln w="12700" cap="rnd" cmpd="sng" algn="ctr">
            <a:noFill/>
            <a:prstDash val="solid"/>
          </a:ln>
        </p:spPr>
        <p:txBody>
          <a:bodyPr vert="horz" wrap="square" lIns="0" tIns="36000" rIns="0" bIns="36000" rtlCol="0" anchor="b" anchorCtr="0">
            <a:noAutofit/>
          </a:bodyPr>
          <a:lstStyle>
            <a:lvl1pPr marL="0" algn="l" defTabSz="1219170" rtl="0" eaLnBrk="1" latinLnBrk="0" hangingPunct="1">
              <a:buNone/>
              <a:defRPr sz="2667" b="1" i="0" u="none" kern="1200" cap="none" baseline="0">
                <a:solidFill>
                  <a:schemeClr val="accent1"/>
                </a:solidFill>
                <a:uFill>
                  <a:solidFill>
                    <a:schemeClr val="tx1"/>
                  </a:solidFill>
                </a:uFill>
                <a:latin typeface="+mj-lt"/>
                <a:ea typeface="+mj-ea"/>
                <a:cs typeface="+mj-cs"/>
              </a:defRPr>
            </a:lvl1pPr>
          </a:lstStyle>
          <a:p>
            <a:pPr algn="ctr"/>
            <a:r>
              <a:rPr lang="en-GB" sz="1600" dirty="0">
                <a:solidFill>
                  <a:srgbClr val="C00000"/>
                </a:solidFill>
                <a:latin typeface="Verdana" panose="020B0604030504040204" pitchFamily="34" charset="0"/>
                <a:ea typeface="Verdana" panose="020B0604030504040204" pitchFamily="34" charset="0"/>
              </a:rPr>
              <a:t>Machine Learning</a:t>
            </a:r>
          </a:p>
        </p:txBody>
      </p:sp>
      <p:sp>
        <p:nvSpPr>
          <p:cNvPr id="7" name="Slide Title">
            <a:extLst>
              <a:ext uri="{FF2B5EF4-FFF2-40B4-BE49-F238E27FC236}">
                <a16:creationId xmlns:a16="http://schemas.microsoft.com/office/drawing/2014/main" id="{9D001F46-2005-4D2C-A310-C9C0AC88814B}"/>
              </a:ext>
            </a:extLst>
          </p:cNvPr>
          <p:cNvSpPr txBox="1">
            <a:spLocks/>
          </p:cNvSpPr>
          <p:nvPr/>
        </p:nvSpPr>
        <p:spPr>
          <a:xfrm>
            <a:off x="16892" y="4864020"/>
            <a:ext cx="1998797" cy="777973"/>
          </a:xfrm>
          <a:prstGeom prst="rect">
            <a:avLst/>
          </a:prstGeom>
          <a:ln w="12700" cap="rnd" cmpd="sng" algn="ctr">
            <a:noFill/>
            <a:prstDash val="solid"/>
          </a:ln>
        </p:spPr>
        <p:txBody>
          <a:bodyPr vert="horz" wrap="square" lIns="0" tIns="36000" rIns="0" bIns="36000" rtlCol="0" anchor="b" anchorCtr="0">
            <a:noAutofit/>
          </a:bodyPr>
          <a:lstStyle>
            <a:lvl1pPr marL="0" algn="l" defTabSz="1219170" rtl="0" eaLnBrk="1" latinLnBrk="0" hangingPunct="1">
              <a:buNone/>
              <a:defRPr sz="2667" b="1" i="0" u="none" kern="1200" cap="none" baseline="0">
                <a:solidFill>
                  <a:schemeClr val="accent1"/>
                </a:solidFill>
                <a:uFill>
                  <a:solidFill>
                    <a:schemeClr val="tx1"/>
                  </a:solidFill>
                </a:uFill>
                <a:latin typeface="+mj-lt"/>
                <a:ea typeface="+mj-ea"/>
                <a:cs typeface="+mj-cs"/>
              </a:defRPr>
            </a:lvl1pPr>
          </a:lstStyle>
          <a:p>
            <a:pPr algn="ctr"/>
            <a:r>
              <a:rPr lang="en-GB" sz="1600" dirty="0">
                <a:solidFill>
                  <a:srgbClr val="C00000"/>
                </a:solidFill>
                <a:latin typeface="Verdana" panose="020B0604030504040204" pitchFamily="34" charset="0"/>
                <a:ea typeface="Verdana" panose="020B0604030504040204" pitchFamily="34" charset="0"/>
              </a:rPr>
              <a:t>Deep </a:t>
            </a:r>
          </a:p>
          <a:p>
            <a:pPr algn="ctr"/>
            <a:r>
              <a:rPr lang="en-GB" sz="1600" dirty="0">
                <a:solidFill>
                  <a:srgbClr val="C00000"/>
                </a:solidFill>
                <a:latin typeface="Verdana" panose="020B0604030504040204" pitchFamily="34" charset="0"/>
                <a:ea typeface="Verdana" panose="020B0604030504040204" pitchFamily="34" charset="0"/>
              </a:rPr>
              <a:t>Learning</a:t>
            </a: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EB3362C1-F5AD-43AB-B5CD-885C16BBE329}"/>
                  </a:ext>
                </a:extLst>
              </p:cNvPr>
              <p:cNvSpPr/>
              <p:nvPr/>
            </p:nvSpPr>
            <p:spPr>
              <a:xfrm>
                <a:off x="1949038" y="1569231"/>
                <a:ext cx="3954251" cy="1114236"/>
              </a:xfrm>
              <a:prstGeom prst="roundRect">
                <a:avLst/>
              </a:prstGeom>
              <a:solidFill>
                <a:srgbClr val="D5D3CF"/>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ZA" b="0" i="1" smtClean="0">
                          <a:solidFill>
                            <a:schemeClr val="tx1"/>
                          </a:solidFill>
                          <a:latin typeface="Cambria Math" panose="02040503050406030204" pitchFamily="18" charset="0"/>
                        </a:rPr>
                        <m:t>𝑀</m:t>
                      </m:r>
                      <m:d>
                        <m:dPr>
                          <m:ctrlPr>
                            <a:rPr lang="en-ZA" b="0" i="1" smtClean="0">
                              <a:solidFill>
                                <a:schemeClr val="tx1"/>
                              </a:solidFill>
                              <a:latin typeface="Cambria Math" panose="02040503050406030204" pitchFamily="18" charset="0"/>
                            </a:rPr>
                          </m:ctrlPr>
                        </m:dPr>
                        <m:e>
                          <m:r>
                            <a:rPr lang="en-ZA" b="0" i="1" smtClean="0">
                              <a:solidFill>
                                <a:schemeClr val="tx1"/>
                              </a:solidFill>
                              <a:latin typeface="Cambria Math" panose="02040503050406030204" pitchFamily="18" charset="0"/>
                            </a:rPr>
                            <m:t>𝑋</m:t>
                          </m:r>
                          <m:r>
                            <a:rPr lang="en-ZA" b="0" i="1" smtClean="0">
                              <a:solidFill>
                                <a:schemeClr val="tx1"/>
                              </a:solidFill>
                              <a:latin typeface="Cambria Math" panose="02040503050406030204" pitchFamily="18" charset="0"/>
                            </a:rPr>
                            <m:t>;</m:t>
                          </m:r>
                          <m:r>
                            <a:rPr lang="en-ZA" b="0" i="1" smtClean="0">
                              <a:solidFill>
                                <a:schemeClr val="tx1"/>
                              </a:solidFill>
                              <a:latin typeface="Cambria Math" panose="02040503050406030204" pitchFamily="18" charset="0"/>
                            </a:rPr>
                            <m:t>𝑇</m:t>
                          </m:r>
                          <m:r>
                            <a:rPr lang="en-ZA" b="0" i="1" smtClean="0">
                              <a:solidFill>
                                <a:schemeClr val="tx1"/>
                              </a:solidFill>
                              <a:latin typeface="Cambria Math" panose="02040503050406030204" pitchFamily="18" charset="0"/>
                            </a:rPr>
                            <m:t>;</m:t>
                          </m:r>
                          <m:nary>
                            <m:naryPr>
                              <m:chr m:val="∑"/>
                              <m:subHide m:val="on"/>
                              <m:supHide m:val="on"/>
                              <m:ctrlPr>
                                <a:rPr lang="en-ZA" b="0" i="1" smtClean="0">
                                  <a:solidFill>
                                    <a:schemeClr val="tx1"/>
                                  </a:solidFill>
                                  <a:latin typeface="Cambria Math" panose="02040503050406030204" pitchFamily="18" charset="0"/>
                                </a:rPr>
                              </m:ctrlPr>
                            </m:naryPr>
                            <m:sub/>
                            <m:sup/>
                            <m:e>
                              <m:r>
                                <a:rPr lang="en-ZA" b="0" i="1" smtClean="0">
                                  <a:solidFill>
                                    <a:schemeClr val="tx1"/>
                                  </a:solidFill>
                                  <a:latin typeface="Cambria Math" panose="02040503050406030204" pitchFamily="18" charset="0"/>
                                  <a:ea typeface="Cambria Math" panose="02040503050406030204" pitchFamily="18" charset="0"/>
                                </a:rPr>
                                <m:t>𝛽</m:t>
                              </m:r>
                              <m:r>
                                <a:rPr lang="en-ZA" b="0" i="1" baseline="-25000" smtClean="0">
                                  <a:solidFill>
                                    <a:schemeClr val="tx1"/>
                                  </a:solidFill>
                                  <a:latin typeface="Cambria Math" panose="02040503050406030204" pitchFamily="18" charset="0"/>
                                </a:rPr>
                                <m:t>𝑖</m:t>
                              </m:r>
                              <m:r>
                                <a:rPr lang="en-ZA" b="0" i="1" smtClean="0">
                                  <a:solidFill>
                                    <a:schemeClr val="tx1"/>
                                  </a:solidFill>
                                  <a:latin typeface="Cambria Math" panose="02040503050406030204" pitchFamily="18" charset="0"/>
                                </a:rPr>
                                <m:t>𝑓</m:t>
                              </m:r>
                              <m:r>
                                <a:rPr lang="en-ZA" b="0" i="1" baseline="-25000" smtClean="0">
                                  <a:solidFill>
                                    <a:schemeClr val="tx1"/>
                                  </a:solidFill>
                                  <a:latin typeface="Cambria Math" panose="02040503050406030204" pitchFamily="18" charset="0"/>
                                </a:rPr>
                                <m:t>𝑖</m:t>
                              </m:r>
                              <m:r>
                                <a:rPr lang="en-ZA" b="0" i="1" smtClean="0">
                                  <a:solidFill>
                                    <a:schemeClr val="tx1"/>
                                  </a:solidFill>
                                  <a:latin typeface="Cambria Math" panose="02040503050406030204" pitchFamily="18" charset="0"/>
                                </a:rPr>
                                <m:t>(</m:t>
                              </m:r>
                              <m:r>
                                <a:rPr lang="en-ZA" b="0" i="1" smtClean="0">
                                  <a:solidFill>
                                    <a:schemeClr val="tx1"/>
                                  </a:solidFill>
                                  <a:latin typeface="Cambria Math" panose="02040503050406030204" pitchFamily="18" charset="0"/>
                                </a:rPr>
                                <m:t>𝑥𝑖</m:t>
                              </m:r>
                              <m:r>
                                <a:rPr lang="en-ZA" b="0" i="1" smtClean="0">
                                  <a:solidFill>
                                    <a:schemeClr val="tx1"/>
                                  </a:solidFill>
                                  <a:latin typeface="Cambria Math" panose="02040503050406030204" pitchFamily="18" charset="0"/>
                                </a:rPr>
                                <m:t>)</m:t>
                              </m:r>
                            </m:e>
                          </m:nary>
                          <m:r>
                            <a:rPr lang="en-ZA" b="0" i="1" smtClean="0">
                              <a:solidFill>
                                <a:schemeClr val="tx1"/>
                              </a:solidFill>
                              <a:latin typeface="Cambria Math" panose="02040503050406030204" pitchFamily="18" charset="0"/>
                            </a:rPr>
                            <m:t>;</m:t>
                          </m:r>
                          <m:r>
                            <m:rPr>
                              <m:sty m:val="p"/>
                            </m:rPr>
                            <a:rPr lang="el-GR" b="0" i="1" smtClean="0">
                              <a:solidFill>
                                <a:schemeClr val="tx1"/>
                              </a:solidFill>
                              <a:latin typeface="Cambria Math" panose="02040503050406030204" pitchFamily="18" charset="0"/>
                              <a:ea typeface="Cambria Math" panose="02040503050406030204" pitchFamily="18" charset="0"/>
                            </a:rPr>
                            <m:t>Θ</m:t>
                          </m:r>
                        </m:e>
                      </m:d>
                      <m:r>
                        <a:rPr lang="en-ZA" b="0" i="1" smtClean="0">
                          <a:solidFill>
                            <a:schemeClr val="tx1"/>
                          </a:solidFill>
                          <a:latin typeface="Cambria Math" panose="02040503050406030204" pitchFamily="18" charset="0"/>
                          <a:ea typeface="Cambria Math" panose="02040503050406030204" pitchFamily="18" charset="0"/>
                        </a:rPr>
                        <m:t>=</m:t>
                      </m:r>
                      <m:acc>
                        <m:accPr>
                          <m:chr m:val="̂"/>
                          <m:ctrlPr>
                            <a:rPr lang="en-ZA" b="0" i="1" smtClean="0">
                              <a:solidFill>
                                <a:schemeClr val="tx1"/>
                              </a:solidFill>
                              <a:latin typeface="Cambria Math" panose="02040503050406030204" pitchFamily="18" charset="0"/>
                              <a:ea typeface="Cambria Math" panose="02040503050406030204" pitchFamily="18" charset="0"/>
                            </a:rPr>
                          </m:ctrlPr>
                        </m:accPr>
                        <m:e>
                          <m:r>
                            <a:rPr lang="en-ZA" b="0" i="1" smtClean="0">
                              <a:solidFill>
                                <a:schemeClr val="tx1"/>
                              </a:solidFill>
                              <a:latin typeface="Cambria Math" panose="02040503050406030204" pitchFamily="18" charset="0"/>
                              <a:ea typeface="Cambria Math" panose="02040503050406030204" pitchFamily="18" charset="0"/>
                            </a:rPr>
                            <m:t>𝑦</m:t>
                          </m:r>
                        </m:e>
                      </m:acc>
                    </m:oMath>
                  </m:oMathPara>
                </a14:m>
                <a:endParaRPr lang="en-ZA" dirty="0">
                  <a:solidFill>
                    <a:schemeClr val="tx1"/>
                  </a:solidFill>
                </a:endParaRPr>
              </a:p>
            </p:txBody>
          </p:sp>
        </mc:Choice>
        <mc:Fallback xmlns="">
          <p:sp>
            <p:nvSpPr>
              <p:cNvPr id="8" name="Rectangle: Rounded Corners 7">
                <a:extLst>
                  <a:ext uri="{FF2B5EF4-FFF2-40B4-BE49-F238E27FC236}">
                    <a16:creationId xmlns:a16="http://schemas.microsoft.com/office/drawing/2014/main" id="{EB3362C1-F5AD-43AB-B5CD-885C16BBE329}"/>
                  </a:ext>
                </a:extLst>
              </p:cNvPr>
              <p:cNvSpPr>
                <a:spLocks noRot="1" noChangeAspect="1" noMove="1" noResize="1" noEditPoints="1" noAdjustHandles="1" noChangeArrowheads="1" noChangeShapeType="1" noTextEdit="1"/>
              </p:cNvSpPr>
              <p:nvPr/>
            </p:nvSpPr>
            <p:spPr>
              <a:xfrm>
                <a:off x="1949038" y="1569231"/>
                <a:ext cx="3954251" cy="1114236"/>
              </a:xfrm>
              <a:prstGeom prst="roundRect">
                <a:avLst/>
              </a:prstGeom>
              <a:blipFill>
                <a:blip r:embed="rId5"/>
                <a:stretch>
                  <a:fillRect/>
                </a:stretch>
              </a:blipFill>
              <a:ln>
                <a:solidFill>
                  <a:schemeClr val="bg2">
                    <a:lumMod val="90000"/>
                  </a:schemeClr>
                </a:solidFill>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ABC1E646-C3FC-4F70-940A-CBE7766C1AEC}"/>
                  </a:ext>
                </a:extLst>
              </p:cNvPr>
              <p:cNvSpPr/>
              <p:nvPr/>
            </p:nvSpPr>
            <p:spPr>
              <a:xfrm>
                <a:off x="1949038" y="3132560"/>
                <a:ext cx="3954251" cy="1114236"/>
              </a:xfrm>
              <a:prstGeom prst="roundRect">
                <a:avLst/>
              </a:prstGeom>
              <a:solidFill>
                <a:srgbClr val="D5D3CF"/>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ZA" b="0" i="1" smtClean="0">
                          <a:solidFill>
                            <a:schemeClr val="tx1"/>
                          </a:solidFill>
                          <a:latin typeface="Cambria Math" panose="02040503050406030204" pitchFamily="18" charset="0"/>
                        </a:rPr>
                        <m:t>𝑀</m:t>
                      </m:r>
                      <m:d>
                        <m:dPr>
                          <m:ctrlPr>
                            <a:rPr lang="en-ZA" b="0" i="1" smtClean="0">
                              <a:solidFill>
                                <a:schemeClr val="tx1"/>
                              </a:solidFill>
                              <a:latin typeface="Cambria Math" panose="02040503050406030204" pitchFamily="18" charset="0"/>
                            </a:rPr>
                          </m:ctrlPr>
                        </m:dPr>
                        <m:e>
                          <m:r>
                            <a:rPr lang="en-ZA" i="1">
                              <a:solidFill>
                                <a:schemeClr val="tx1"/>
                              </a:solidFill>
                              <a:latin typeface="Cambria Math" panose="02040503050406030204" pitchFamily="18" charset="0"/>
                            </a:rPr>
                            <m:t>𝑋</m:t>
                          </m:r>
                          <m:r>
                            <a:rPr lang="en-ZA" i="1">
                              <a:solidFill>
                                <a:schemeClr val="tx1"/>
                              </a:solidFill>
                              <a:latin typeface="Cambria Math" panose="02040503050406030204" pitchFamily="18" charset="0"/>
                            </a:rPr>
                            <m:t>;</m:t>
                          </m:r>
                          <m:r>
                            <a:rPr lang="en-ZA" i="1">
                              <a:solidFill>
                                <a:schemeClr val="tx1"/>
                              </a:solidFill>
                              <a:latin typeface="Cambria Math" panose="02040503050406030204" pitchFamily="18" charset="0"/>
                            </a:rPr>
                            <m:t>𝑇</m:t>
                          </m:r>
                          <m:r>
                            <a:rPr lang="en-ZA" i="1">
                              <a:solidFill>
                                <a:schemeClr val="tx1"/>
                              </a:solidFill>
                              <a:latin typeface="Cambria Math" panose="02040503050406030204" pitchFamily="18" charset="0"/>
                            </a:rPr>
                            <m:t>;</m:t>
                          </m:r>
                          <m:r>
                            <a:rPr lang="en-ZA" i="1">
                              <a:solidFill>
                                <a:schemeClr val="tx1"/>
                              </a:solidFill>
                              <a:latin typeface="Cambria Math" panose="02040503050406030204" pitchFamily="18" charset="0"/>
                            </a:rPr>
                            <m:t>𝑆</m:t>
                          </m:r>
                          <m:d>
                            <m:dPr>
                              <m:ctrlPr>
                                <a:rPr lang="en-ZA" i="1">
                                  <a:solidFill>
                                    <a:schemeClr val="tx1"/>
                                  </a:solidFill>
                                  <a:latin typeface="Cambria Math" panose="02040503050406030204" pitchFamily="18" charset="0"/>
                                </a:rPr>
                              </m:ctrlPr>
                            </m:dPr>
                            <m:e>
                              <m:r>
                                <a:rPr lang="en-ZA" i="1">
                                  <a:solidFill>
                                    <a:schemeClr val="tx1"/>
                                  </a:solidFill>
                                  <a:latin typeface="Cambria Math" panose="02040503050406030204" pitchFamily="18" charset="0"/>
                                </a:rPr>
                                <m:t>𝐴</m:t>
                              </m:r>
                              <m:r>
                                <a:rPr lang="en-ZA" i="1">
                                  <a:solidFill>
                                    <a:schemeClr val="tx1"/>
                                  </a:solidFill>
                                  <a:latin typeface="Cambria Math" panose="02040503050406030204" pitchFamily="18" charset="0"/>
                                </a:rPr>
                                <m:t>,</m:t>
                              </m:r>
                              <m:acc>
                                <m:accPr>
                                  <m:chr m:val="̃"/>
                                  <m:ctrlPr>
                                    <a:rPr lang="en-ZA" b="0" i="1" smtClean="0">
                                      <a:solidFill>
                                        <a:schemeClr val="tx1"/>
                                      </a:solidFill>
                                      <a:latin typeface="Cambria Math" panose="02040503050406030204" pitchFamily="18" charset="0"/>
                                    </a:rPr>
                                  </m:ctrlPr>
                                </m:accPr>
                                <m:e>
                                  <m:r>
                                    <a:rPr lang="en-ZA" b="0" i="1" smtClean="0">
                                      <a:solidFill>
                                        <a:schemeClr val="tx1"/>
                                      </a:solidFill>
                                      <a:latin typeface="Cambria Math" panose="02040503050406030204" pitchFamily="18" charset="0"/>
                                    </a:rPr>
                                    <m:t>𝐸</m:t>
                                  </m:r>
                                </m:e>
                              </m:acc>
                            </m:e>
                          </m:d>
                          <m:r>
                            <a:rPr lang="en-ZA" b="0" i="1" smtClean="0">
                              <a:solidFill>
                                <a:schemeClr val="tx1"/>
                              </a:solidFill>
                              <a:latin typeface="Cambria Math" panose="02040503050406030204" pitchFamily="18" charset="0"/>
                            </a:rPr>
                            <m:t>;</m:t>
                          </m:r>
                          <m:r>
                            <m:rPr>
                              <m:sty m:val="p"/>
                            </m:rPr>
                            <a:rPr lang="el-GR" b="0" i="1" smtClean="0">
                              <a:solidFill>
                                <a:schemeClr val="tx1"/>
                              </a:solidFill>
                              <a:latin typeface="Cambria Math" panose="02040503050406030204" pitchFamily="18" charset="0"/>
                              <a:ea typeface="Cambria Math" panose="02040503050406030204" pitchFamily="18" charset="0"/>
                            </a:rPr>
                            <m:t>Θ</m:t>
                          </m:r>
                        </m:e>
                      </m:d>
                      <m:r>
                        <a:rPr lang="en-ZA" b="0" i="1" smtClean="0">
                          <a:solidFill>
                            <a:schemeClr val="tx1"/>
                          </a:solidFill>
                          <a:latin typeface="Cambria Math" panose="02040503050406030204" pitchFamily="18" charset="0"/>
                          <a:ea typeface="Cambria Math" panose="02040503050406030204" pitchFamily="18" charset="0"/>
                        </a:rPr>
                        <m:t>=</m:t>
                      </m:r>
                      <m:acc>
                        <m:accPr>
                          <m:chr m:val="̂"/>
                          <m:ctrlPr>
                            <a:rPr lang="en-ZA" b="0" i="1" smtClean="0">
                              <a:solidFill>
                                <a:schemeClr val="tx1"/>
                              </a:solidFill>
                              <a:latin typeface="Cambria Math" panose="02040503050406030204" pitchFamily="18" charset="0"/>
                              <a:ea typeface="Cambria Math" panose="02040503050406030204" pitchFamily="18" charset="0"/>
                            </a:rPr>
                          </m:ctrlPr>
                        </m:accPr>
                        <m:e>
                          <m:r>
                            <a:rPr lang="en-ZA" b="0" i="1" smtClean="0">
                              <a:solidFill>
                                <a:schemeClr val="tx1"/>
                              </a:solidFill>
                              <a:latin typeface="Cambria Math" panose="02040503050406030204" pitchFamily="18" charset="0"/>
                              <a:ea typeface="Cambria Math" panose="02040503050406030204" pitchFamily="18" charset="0"/>
                            </a:rPr>
                            <m:t>𝑦</m:t>
                          </m:r>
                        </m:e>
                      </m:acc>
                    </m:oMath>
                  </m:oMathPara>
                </a14:m>
                <a:endParaRPr lang="en-ZA" dirty="0">
                  <a:solidFill>
                    <a:schemeClr val="tx1"/>
                  </a:solidFill>
                </a:endParaRPr>
              </a:p>
            </p:txBody>
          </p:sp>
        </mc:Choice>
        <mc:Fallback xmlns="">
          <p:sp>
            <p:nvSpPr>
              <p:cNvPr id="9" name="Rectangle: Rounded Corners 8">
                <a:extLst>
                  <a:ext uri="{FF2B5EF4-FFF2-40B4-BE49-F238E27FC236}">
                    <a16:creationId xmlns:a16="http://schemas.microsoft.com/office/drawing/2014/main" id="{ABC1E646-C3FC-4F70-940A-CBE7766C1AEC}"/>
                  </a:ext>
                </a:extLst>
              </p:cNvPr>
              <p:cNvSpPr>
                <a:spLocks noRot="1" noChangeAspect="1" noMove="1" noResize="1" noEditPoints="1" noAdjustHandles="1" noChangeArrowheads="1" noChangeShapeType="1" noTextEdit="1"/>
              </p:cNvSpPr>
              <p:nvPr/>
            </p:nvSpPr>
            <p:spPr>
              <a:xfrm>
                <a:off x="1949038" y="3132560"/>
                <a:ext cx="3954251" cy="1114236"/>
              </a:xfrm>
              <a:prstGeom prst="roundRect">
                <a:avLst/>
              </a:prstGeom>
              <a:blipFill>
                <a:blip r:embed="rId6"/>
                <a:stretch>
                  <a:fillRect/>
                </a:stretch>
              </a:blipFill>
              <a:ln>
                <a:solidFill>
                  <a:schemeClr val="bg2">
                    <a:lumMod val="90000"/>
                  </a:schemeClr>
                </a:solidFill>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26BEA391-18DC-430D-AEAD-ECF3D3BDD4E3}"/>
                  </a:ext>
                </a:extLst>
              </p:cNvPr>
              <p:cNvSpPr/>
              <p:nvPr/>
            </p:nvSpPr>
            <p:spPr>
              <a:xfrm>
                <a:off x="1949038" y="4695888"/>
                <a:ext cx="3954251" cy="1114236"/>
              </a:xfrm>
              <a:prstGeom prst="roundRect">
                <a:avLst/>
              </a:prstGeom>
              <a:solidFill>
                <a:srgbClr val="D5D3CF"/>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ZA" b="0" i="1" smtClean="0">
                          <a:solidFill>
                            <a:schemeClr val="tx1"/>
                          </a:solidFill>
                          <a:latin typeface="Cambria Math" panose="02040503050406030204" pitchFamily="18" charset="0"/>
                        </a:rPr>
                        <m:t>𝑀</m:t>
                      </m:r>
                      <m:d>
                        <m:dPr>
                          <m:ctrlPr>
                            <a:rPr lang="en-ZA" b="0" i="1" smtClean="0">
                              <a:solidFill>
                                <a:schemeClr val="tx1"/>
                              </a:solidFill>
                              <a:latin typeface="Cambria Math" panose="02040503050406030204" pitchFamily="18" charset="0"/>
                            </a:rPr>
                          </m:ctrlPr>
                        </m:dPr>
                        <m:e>
                          <m:r>
                            <a:rPr lang="en-ZA" i="1">
                              <a:solidFill>
                                <a:schemeClr val="tx1"/>
                              </a:solidFill>
                              <a:latin typeface="Cambria Math" panose="02040503050406030204" pitchFamily="18" charset="0"/>
                            </a:rPr>
                            <m:t>𝑋</m:t>
                          </m:r>
                          <m:r>
                            <a:rPr lang="en-ZA" i="1">
                              <a:solidFill>
                                <a:schemeClr val="tx1"/>
                              </a:solidFill>
                              <a:latin typeface="Cambria Math" panose="02040503050406030204" pitchFamily="18" charset="0"/>
                            </a:rPr>
                            <m:t>;</m:t>
                          </m:r>
                          <m:acc>
                            <m:accPr>
                              <m:chr m:val="̃"/>
                              <m:ctrlPr>
                                <a:rPr lang="en-ZA" b="0" i="1" smtClean="0">
                                  <a:solidFill>
                                    <a:schemeClr val="tx1"/>
                                  </a:solidFill>
                                  <a:latin typeface="Cambria Math" panose="02040503050406030204" pitchFamily="18" charset="0"/>
                                </a:rPr>
                              </m:ctrlPr>
                            </m:accPr>
                            <m:e>
                              <m:r>
                                <a:rPr lang="en-ZA" b="0" i="1" smtClean="0">
                                  <a:solidFill>
                                    <a:schemeClr val="tx1"/>
                                  </a:solidFill>
                                  <a:latin typeface="Cambria Math" panose="02040503050406030204" pitchFamily="18" charset="0"/>
                                </a:rPr>
                                <m:t>𝑇</m:t>
                              </m:r>
                            </m:e>
                          </m:acc>
                          <m:r>
                            <a:rPr lang="en-ZA" i="1">
                              <a:solidFill>
                                <a:schemeClr val="tx1"/>
                              </a:solidFill>
                              <a:latin typeface="Cambria Math" panose="02040503050406030204" pitchFamily="18" charset="0"/>
                            </a:rPr>
                            <m:t>;</m:t>
                          </m:r>
                          <m:r>
                            <a:rPr lang="en-ZA" i="1">
                              <a:solidFill>
                                <a:schemeClr val="tx1"/>
                              </a:solidFill>
                              <a:latin typeface="Cambria Math" panose="02040503050406030204" pitchFamily="18" charset="0"/>
                            </a:rPr>
                            <m:t>𝑆</m:t>
                          </m:r>
                          <m:d>
                            <m:dPr>
                              <m:ctrlPr>
                                <a:rPr lang="en-ZA" i="1">
                                  <a:solidFill>
                                    <a:schemeClr val="tx1"/>
                                  </a:solidFill>
                                  <a:latin typeface="Cambria Math" panose="02040503050406030204" pitchFamily="18" charset="0"/>
                                </a:rPr>
                              </m:ctrlPr>
                            </m:dPr>
                            <m:e>
                              <m:r>
                                <a:rPr lang="en-ZA" i="1">
                                  <a:solidFill>
                                    <a:schemeClr val="tx1"/>
                                  </a:solidFill>
                                  <a:latin typeface="Cambria Math" panose="02040503050406030204" pitchFamily="18" charset="0"/>
                                </a:rPr>
                                <m:t>𝐴</m:t>
                              </m:r>
                              <m:r>
                                <a:rPr lang="en-ZA" i="1">
                                  <a:solidFill>
                                    <a:schemeClr val="tx1"/>
                                  </a:solidFill>
                                  <a:latin typeface="Cambria Math" panose="02040503050406030204" pitchFamily="18" charset="0"/>
                                </a:rPr>
                                <m:t>,</m:t>
                              </m:r>
                              <m:acc>
                                <m:accPr>
                                  <m:chr m:val="̃"/>
                                  <m:ctrlPr>
                                    <a:rPr lang="en-ZA" b="0" i="1" smtClean="0">
                                      <a:solidFill>
                                        <a:schemeClr val="tx1"/>
                                      </a:solidFill>
                                      <a:latin typeface="Cambria Math" panose="02040503050406030204" pitchFamily="18" charset="0"/>
                                    </a:rPr>
                                  </m:ctrlPr>
                                </m:accPr>
                                <m:e>
                                  <m:r>
                                    <a:rPr lang="en-ZA" b="0" i="1" smtClean="0">
                                      <a:solidFill>
                                        <a:schemeClr val="tx1"/>
                                      </a:solidFill>
                                      <a:latin typeface="Cambria Math" panose="02040503050406030204" pitchFamily="18" charset="0"/>
                                    </a:rPr>
                                    <m:t>𝐸</m:t>
                                  </m:r>
                                </m:e>
                              </m:acc>
                            </m:e>
                          </m:d>
                          <m:r>
                            <a:rPr lang="en-ZA" b="0" i="1" smtClean="0">
                              <a:solidFill>
                                <a:schemeClr val="tx1"/>
                              </a:solidFill>
                              <a:latin typeface="Cambria Math" panose="02040503050406030204" pitchFamily="18" charset="0"/>
                            </a:rPr>
                            <m:t>;</m:t>
                          </m:r>
                          <m:r>
                            <m:rPr>
                              <m:sty m:val="p"/>
                            </m:rPr>
                            <a:rPr lang="el-GR" b="0" i="1" smtClean="0">
                              <a:solidFill>
                                <a:schemeClr val="tx1"/>
                              </a:solidFill>
                              <a:latin typeface="Cambria Math" panose="02040503050406030204" pitchFamily="18" charset="0"/>
                              <a:ea typeface="Cambria Math" panose="02040503050406030204" pitchFamily="18" charset="0"/>
                            </a:rPr>
                            <m:t>Θ</m:t>
                          </m:r>
                        </m:e>
                      </m:d>
                      <m:r>
                        <a:rPr lang="en-ZA" b="0" i="1" smtClean="0">
                          <a:solidFill>
                            <a:schemeClr val="tx1"/>
                          </a:solidFill>
                          <a:latin typeface="Cambria Math" panose="02040503050406030204" pitchFamily="18" charset="0"/>
                          <a:ea typeface="Cambria Math" panose="02040503050406030204" pitchFamily="18" charset="0"/>
                        </a:rPr>
                        <m:t>=</m:t>
                      </m:r>
                      <m:acc>
                        <m:accPr>
                          <m:chr m:val="̂"/>
                          <m:ctrlPr>
                            <a:rPr lang="en-ZA" b="0" i="1" smtClean="0">
                              <a:solidFill>
                                <a:schemeClr val="tx1"/>
                              </a:solidFill>
                              <a:latin typeface="Cambria Math" panose="02040503050406030204" pitchFamily="18" charset="0"/>
                              <a:ea typeface="Cambria Math" panose="02040503050406030204" pitchFamily="18" charset="0"/>
                            </a:rPr>
                          </m:ctrlPr>
                        </m:accPr>
                        <m:e>
                          <m:r>
                            <a:rPr lang="en-ZA" b="0" i="1" smtClean="0">
                              <a:solidFill>
                                <a:schemeClr val="tx1"/>
                              </a:solidFill>
                              <a:latin typeface="Cambria Math" panose="02040503050406030204" pitchFamily="18" charset="0"/>
                              <a:ea typeface="Cambria Math" panose="02040503050406030204" pitchFamily="18" charset="0"/>
                            </a:rPr>
                            <m:t>𝑦</m:t>
                          </m:r>
                        </m:e>
                      </m:acc>
                    </m:oMath>
                  </m:oMathPara>
                </a14:m>
                <a:endParaRPr lang="en-ZA" dirty="0">
                  <a:solidFill>
                    <a:schemeClr val="tx1"/>
                  </a:solidFill>
                </a:endParaRPr>
              </a:p>
            </p:txBody>
          </p:sp>
        </mc:Choice>
        <mc:Fallback xmlns="">
          <p:sp>
            <p:nvSpPr>
              <p:cNvPr id="10" name="Rectangle: Rounded Corners 9">
                <a:extLst>
                  <a:ext uri="{FF2B5EF4-FFF2-40B4-BE49-F238E27FC236}">
                    <a16:creationId xmlns:a16="http://schemas.microsoft.com/office/drawing/2014/main" id="{26BEA391-18DC-430D-AEAD-ECF3D3BDD4E3}"/>
                  </a:ext>
                </a:extLst>
              </p:cNvPr>
              <p:cNvSpPr>
                <a:spLocks noRot="1" noChangeAspect="1" noMove="1" noResize="1" noEditPoints="1" noAdjustHandles="1" noChangeArrowheads="1" noChangeShapeType="1" noTextEdit="1"/>
              </p:cNvSpPr>
              <p:nvPr/>
            </p:nvSpPr>
            <p:spPr>
              <a:xfrm>
                <a:off x="1949038" y="4695888"/>
                <a:ext cx="3954251" cy="1114236"/>
              </a:xfrm>
              <a:prstGeom prst="roundRect">
                <a:avLst/>
              </a:prstGeom>
              <a:blipFill>
                <a:blip r:embed="rId7"/>
                <a:stretch>
                  <a:fillRect/>
                </a:stretch>
              </a:blipFill>
              <a:ln>
                <a:solidFill>
                  <a:schemeClr val="bg2">
                    <a:lumMod val="90000"/>
                  </a:schemeClr>
                </a:solidFill>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Rounded Corners 11">
                <a:extLst>
                  <a:ext uri="{FF2B5EF4-FFF2-40B4-BE49-F238E27FC236}">
                    <a16:creationId xmlns:a16="http://schemas.microsoft.com/office/drawing/2014/main" id="{9CECD539-6A4D-4E54-9643-11BB76CE5585}"/>
                  </a:ext>
                </a:extLst>
              </p:cNvPr>
              <p:cNvSpPr/>
              <p:nvPr/>
            </p:nvSpPr>
            <p:spPr>
              <a:xfrm>
                <a:off x="6288712" y="1569231"/>
                <a:ext cx="5338916" cy="1114236"/>
              </a:xfrm>
              <a:prstGeom prst="roundRect">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977900">
                  <a:lnSpc>
                    <a:spcPct val="90000"/>
                  </a:lnSpc>
                  <a:spcBef>
                    <a:spcPct val="0"/>
                  </a:spcBef>
                  <a:spcAft>
                    <a:spcPct val="35000"/>
                  </a:spcAft>
                  <a:buFont typeface="Arial" panose="020B0604020202020204" pitchFamily="34" charset="0"/>
                  <a:buChar char="•"/>
                </a:pPr>
                <a:r>
                  <a:rPr lang="en-ZA" sz="1400" dirty="0">
                    <a:solidFill>
                      <a:schemeClr val="bg1"/>
                    </a:solidFill>
                    <a:latin typeface="Verdana" panose="020B0604030504040204" pitchFamily="34" charset="0"/>
                    <a:ea typeface="Verdana" panose="020B0604030504040204" pitchFamily="34" charset="0"/>
                  </a:rPr>
                  <a:t>Linear model specification, for f</a:t>
                </a:r>
                <a:r>
                  <a:rPr lang="en-ZA" sz="1400" baseline="-25000" dirty="0">
                    <a:solidFill>
                      <a:schemeClr val="bg1"/>
                    </a:solidFill>
                    <a:latin typeface="Verdana" panose="020B0604030504040204" pitchFamily="34" charset="0"/>
                    <a:ea typeface="Verdana" panose="020B0604030504040204" pitchFamily="34" charset="0"/>
                  </a:rPr>
                  <a:t>i</a:t>
                </a:r>
                <a:r>
                  <a:rPr lang="en-ZA" sz="1400" dirty="0">
                    <a:solidFill>
                      <a:schemeClr val="bg1"/>
                    </a:solidFill>
                    <a:latin typeface="Verdana" panose="020B0604030504040204" pitchFamily="34" charset="0"/>
                    <a:ea typeface="Verdana" panose="020B0604030504040204" pitchFamily="34" charset="0"/>
                  </a:rPr>
                  <a:t> identity (GLM), f</a:t>
                </a:r>
                <a:r>
                  <a:rPr lang="en-ZA" sz="1400" baseline="-25000" dirty="0">
                    <a:solidFill>
                      <a:schemeClr val="bg1"/>
                    </a:solidFill>
                    <a:latin typeface="Verdana" panose="020B0604030504040204" pitchFamily="34" charset="0"/>
                    <a:ea typeface="Verdana" panose="020B0604030504040204" pitchFamily="34" charset="0"/>
                  </a:rPr>
                  <a:t>i</a:t>
                </a:r>
                <a:r>
                  <a:rPr lang="en-ZA" sz="1400" dirty="0">
                    <a:solidFill>
                      <a:schemeClr val="bg1"/>
                    </a:solidFill>
                    <a:latin typeface="Verdana" panose="020B0604030504040204" pitchFamily="34" charset="0"/>
                    <a:ea typeface="Verdana" panose="020B0604030504040204" pitchFamily="34" charset="0"/>
                  </a:rPr>
                  <a:t> spline function (GAM)</a:t>
                </a:r>
              </a:p>
              <a:p>
                <a:pPr marL="285750" indent="-285750" defTabSz="977900">
                  <a:lnSpc>
                    <a:spcPct val="90000"/>
                  </a:lnSpc>
                  <a:spcBef>
                    <a:spcPct val="0"/>
                  </a:spcBef>
                  <a:spcAft>
                    <a:spcPct val="35000"/>
                  </a:spcAft>
                  <a:buFont typeface="Arial" panose="020B0604020202020204" pitchFamily="34" charset="0"/>
                  <a:buChar char="•"/>
                </a:pPr>
                <a14:m>
                  <m:oMath xmlns:m="http://schemas.openxmlformats.org/officeDocument/2006/math">
                    <m:r>
                      <a:rPr lang="en-ZA" sz="1400" i="1" smtClean="0">
                        <a:solidFill>
                          <a:schemeClr val="bg1"/>
                        </a:solidFill>
                        <a:latin typeface="Cambria Math" panose="02040503050406030204" pitchFamily="18" charset="0"/>
                        <a:ea typeface="Cambria Math" panose="02040503050406030204" pitchFamily="18" charset="0"/>
                      </a:rPr>
                      <m:t>𝛽</m:t>
                    </m:r>
                    <m:r>
                      <a:rPr lang="en-ZA" sz="1400" b="0" i="1" baseline="-25000" smtClean="0">
                        <a:solidFill>
                          <a:schemeClr val="bg1"/>
                        </a:solidFill>
                        <a:latin typeface="Cambria Math" panose="02040503050406030204" pitchFamily="18" charset="0"/>
                        <a:ea typeface="Cambria Math" panose="02040503050406030204" pitchFamily="18" charset="0"/>
                      </a:rPr>
                      <m:t>𝑖</m:t>
                    </m:r>
                  </m:oMath>
                </a14:m>
                <a:r>
                  <a:rPr lang="en-ZA" sz="1400" baseline="-25000" dirty="0">
                    <a:solidFill>
                      <a:schemeClr val="bg1"/>
                    </a:solidFill>
                    <a:latin typeface="Verdana" panose="020B0604030504040204" pitchFamily="34" charset="0"/>
                    <a:ea typeface="Verdana" panose="020B0604030504040204" pitchFamily="34" charset="0"/>
                  </a:rPr>
                  <a:t> </a:t>
                </a:r>
                <a:r>
                  <a:rPr lang="en-ZA" sz="1400" dirty="0">
                    <a:solidFill>
                      <a:schemeClr val="bg1"/>
                    </a:solidFill>
                    <a:latin typeface="Verdana" panose="020B0604030504040204" pitchFamily="34" charset="0"/>
                    <a:ea typeface="Verdana" panose="020B0604030504040204" pitchFamily="34" charset="0"/>
                  </a:rPr>
                  <a:t>regression parameters</a:t>
                </a:r>
                <a:endParaRPr lang="en-ZA" sz="1400" baseline="-25000" dirty="0">
                  <a:solidFill>
                    <a:schemeClr val="bg1"/>
                  </a:solidFill>
                  <a:latin typeface="Verdana" panose="020B0604030504040204" pitchFamily="34" charset="0"/>
                  <a:ea typeface="Verdana" panose="020B0604030504040204" pitchFamily="34" charset="0"/>
                </a:endParaRPr>
              </a:p>
            </p:txBody>
          </p:sp>
        </mc:Choice>
        <mc:Fallback xmlns="">
          <p:sp>
            <p:nvSpPr>
              <p:cNvPr id="12" name="Rectangle: Rounded Corners 11">
                <a:extLst>
                  <a:ext uri="{FF2B5EF4-FFF2-40B4-BE49-F238E27FC236}">
                    <a16:creationId xmlns:a16="http://schemas.microsoft.com/office/drawing/2014/main" id="{9CECD539-6A4D-4E54-9643-11BB76CE5585}"/>
                  </a:ext>
                </a:extLst>
              </p:cNvPr>
              <p:cNvSpPr>
                <a:spLocks noRot="1" noChangeAspect="1" noMove="1" noResize="1" noEditPoints="1" noAdjustHandles="1" noChangeArrowheads="1" noChangeShapeType="1" noTextEdit="1"/>
              </p:cNvSpPr>
              <p:nvPr/>
            </p:nvSpPr>
            <p:spPr>
              <a:xfrm>
                <a:off x="6288712" y="1569231"/>
                <a:ext cx="5338916" cy="1114236"/>
              </a:xfrm>
              <a:prstGeom prst="roundRect">
                <a:avLst/>
              </a:prstGeom>
              <a:blipFill>
                <a:blip r:embed="rId8"/>
                <a:stretch>
                  <a:fillRect/>
                </a:stretch>
              </a:blipFill>
              <a:ln>
                <a:solidFill>
                  <a:schemeClr val="accent1"/>
                </a:solidFill>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Rounded Corners 12">
                <a:extLst>
                  <a:ext uri="{FF2B5EF4-FFF2-40B4-BE49-F238E27FC236}">
                    <a16:creationId xmlns:a16="http://schemas.microsoft.com/office/drawing/2014/main" id="{B2A432D9-188D-4F92-90E3-F22A13098918}"/>
                  </a:ext>
                </a:extLst>
              </p:cNvPr>
              <p:cNvSpPr/>
              <p:nvPr/>
            </p:nvSpPr>
            <p:spPr>
              <a:xfrm>
                <a:off x="6288712" y="3132560"/>
                <a:ext cx="5338916" cy="1114236"/>
              </a:xfrm>
              <a:prstGeom prst="roundRect">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977900">
                  <a:lnSpc>
                    <a:spcPct val="90000"/>
                  </a:lnSpc>
                  <a:spcBef>
                    <a:spcPct val="0"/>
                  </a:spcBef>
                  <a:spcAft>
                    <a:spcPct val="35000"/>
                  </a:spcAft>
                  <a:buFont typeface="Arial" panose="020B0604020202020204" pitchFamily="34" charset="0"/>
                  <a:buChar char="•"/>
                </a:pPr>
                <a:r>
                  <a:rPr lang="en-ZA" sz="1600" dirty="0">
                    <a:solidFill>
                      <a:schemeClr val="bg1"/>
                    </a:solidFill>
                    <a:latin typeface="Verdana" panose="020B0604030504040204" pitchFamily="34" charset="0"/>
                    <a:ea typeface="Verdana" panose="020B0604030504040204" pitchFamily="34" charset="0"/>
                  </a:rPr>
                  <a:t>Implicit Specification of the model </a:t>
                </a:r>
                <a14:m>
                  <m:oMath xmlns:m="http://schemas.openxmlformats.org/officeDocument/2006/math">
                    <m:acc>
                      <m:accPr>
                        <m:chr m:val="̃"/>
                        <m:ctrlPr>
                          <a:rPr lang="en-ZA" sz="1600" i="1" smtClean="0">
                            <a:solidFill>
                              <a:schemeClr val="bg1"/>
                            </a:solidFill>
                            <a:latin typeface="Cambria Math" panose="02040503050406030204" pitchFamily="18" charset="0"/>
                          </a:rPr>
                        </m:ctrlPr>
                      </m:accPr>
                      <m:e>
                        <m:r>
                          <a:rPr lang="en-ZA" sz="1600" b="0" i="1" smtClean="0">
                            <a:solidFill>
                              <a:schemeClr val="bg1"/>
                            </a:solidFill>
                            <a:latin typeface="Cambria Math" panose="02040503050406030204" pitchFamily="18" charset="0"/>
                          </a:rPr>
                          <m:t>𝐸</m:t>
                        </m:r>
                      </m:e>
                    </m:acc>
                  </m:oMath>
                </a14:m>
                <a:r>
                  <a:rPr lang="en-ZA" sz="1600" dirty="0">
                    <a:solidFill>
                      <a:schemeClr val="bg1"/>
                    </a:solidFill>
                    <a:latin typeface="Verdana" panose="020B0604030504040204" pitchFamily="34" charset="0"/>
                    <a:ea typeface="Verdana" panose="020B0604030504040204" pitchFamily="34" charset="0"/>
                  </a:rPr>
                  <a:t> by a class of algorithms A</a:t>
                </a:r>
              </a:p>
            </p:txBody>
          </p:sp>
        </mc:Choice>
        <mc:Fallback xmlns="">
          <p:sp>
            <p:nvSpPr>
              <p:cNvPr id="13" name="Rectangle: Rounded Corners 12">
                <a:extLst>
                  <a:ext uri="{FF2B5EF4-FFF2-40B4-BE49-F238E27FC236}">
                    <a16:creationId xmlns:a16="http://schemas.microsoft.com/office/drawing/2014/main" id="{B2A432D9-188D-4F92-90E3-F22A13098918}"/>
                  </a:ext>
                </a:extLst>
              </p:cNvPr>
              <p:cNvSpPr>
                <a:spLocks noRot="1" noChangeAspect="1" noMove="1" noResize="1" noEditPoints="1" noAdjustHandles="1" noChangeArrowheads="1" noChangeShapeType="1" noTextEdit="1"/>
              </p:cNvSpPr>
              <p:nvPr/>
            </p:nvSpPr>
            <p:spPr>
              <a:xfrm>
                <a:off x="6288712" y="3132560"/>
                <a:ext cx="5338916" cy="1114236"/>
              </a:xfrm>
              <a:prstGeom prst="roundRect">
                <a:avLst/>
              </a:prstGeom>
              <a:blipFill>
                <a:blip r:embed="rId9"/>
                <a:stretch>
                  <a:fillRect/>
                </a:stretch>
              </a:blipFill>
              <a:ln>
                <a:solidFill>
                  <a:schemeClr val="accent1"/>
                </a:solidFill>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Rounded Corners 13">
                <a:extLst>
                  <a:ext uri="{FF2B5EF4-FFF2-40B4-BE49-F238E27FC236}">
                    <a16:creationId xmlns:a16="http://schemas.microsoft.com/office/drawing/2014/main" id="{D4288477-B0B3-46F7-AA3C-4C3FDAC47039}"/>
                  </a:ext>
                </a:extLst>
              </p:cNvPr>
              <p:cNvSpPr/>
              <p:nvPr/>
            </p:nvSpPr>
            <p:spPr>
              <a:xfrm>
                <a:off x="6288712" y="4695889"/>
                <a:ext cx="5338916" cy="1114236"/>
              </a:xfrm>
              <a:prstGeom prst="roundRect">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977900">
                  <a:lnSpc>
                    <a:spcPct val="90000"/>
                  </a:lnSpc>
                  <a:spcBef>
                    <a:spcPct val="0"/>
                  </a:spcBef>
                  <a:spcAft>
                    <a:spcPct val="35000"/>
                  </a:spcAft>
                  <a:buFont typeface="Arial" panose="020B0604020202020204" pitchFamily="34" charset="0"/>
                  <a:buChar char="•"/>
                </a:pPr>
                <a:r>
                  <a:rPr lang="en-ZA" sz="1400" dirty="0">
                    <a:solidFill>
                      <a:schemeClr val="bg1"/>
                    </a:solidFill>
                    <a:latin typeface="Verdana" panose="020B0604030504040204" pitchFamily="34" charset="0"/>
                    <a:ea typeface="Verdana" panose="020B0604030504040204" pitchFamily="34" charset="0"/>
                  </a:rPr>
                  <a:t>Representation Learning: Implicit Specification of functions </a:t>
                </a:r>
                <a14:m>
                  <m:oMath xmlns:m="http://schemas.openxmlformats.org/officeDocument/2006/math">
                    <m:acc>
                      <m:accPr>
                        <m:chr m:val="̃"/>
                        <m:ctrlPr>
                          <a:rPr lang="en-ZA" sz="1400" b="0" i="1" smtClean="0">
                            <a:solidFill>
                              <a:schemeClr val="bg1"/>
                            </a:solidFill>
                            <a:latin typeface="Cambria Math" panose="02040503050406030204" pitchFamily="18" charset="0"/>
                          </a:rPr>
                        </m:ctrlPr>
                      </m:accPr>
                      <m:e>
                        <m:r>
                          <a:rPr lang="en-ZA" sz="1400" b="0" i="1" smtClean="0">
                            <a:solidFill>
                              <a:schemeClr val="bg1"/>
                            </a:solidFill>
                            <a:latin typeface="Cambria Math" panose="02040503050406030204" pitchFamily="18" charset="0"/>
                          </a:rPr>
                          <m:t>𝑇</m:t>
                        </m:r>
                      </m:e>
                    </m:acc>
                    <m:r>
                      <a:rPr lang="en-ZA" sz="1400" b="0" i="1" smtClean="0">
                        <a:solidFill>
                          <a:schemeClr val="bg1"/>
                        </a:solidFill>
                        <a:latin typeface="Cambria Math" panose="02040503050406030204" pitchFamily="18" charset="0"/>
                      </a:rPr>
                      <m:t> </m:t>
                    </m:r>
                  </m:oMath>
                </a14:m>
                <a:r>
                  <a:rPr lang="en-ZA" sz="1400" dirty="0">
                    <a:solidFill>
                      <a:schemeClr val="bg1"/>
                    </a:solidFill>
                    <a:latin typeface="Verdana" panose="020B0604030504040204" pitchFamily="34" charset="0"/>
                    <a:ea typeface="Verdana" panose="020B0604030504040204" pitchFamily="34" charset="0"/>
                  </a:rPr>
                  <a:t>to derive features X’</a:t>
                </a:r>
                <a:endParaRPr lang="en-ZA" sz="1400" baseline="-25000" dirty="0">
                  <a:solidFill>
                    <a:schemeClr val="bg1"/>
                  </a:solidFill>
                  <a:latin typeface="Verdana" panose="020B0604030504040204" pitchFamily="34" charset="0"/>
                  <a:ea typeface="Verdana" panose="020B0604030504040204" pitchFamily="34" charset="0"/>
                </a:endParaRPr>
              </a:p>
              <a:p>
                <a:pPr marL="285750" indent="-285750" defTabSz="977900">
                  <a:lnSpc>
                    <a:spcPct val="90000"/>
                  </a:lnSpc>
                  <a:spcBef>
                    <a:spcPct val="0"/>
                  </a:spcBef>
                  <a:spcAft>
                    <a:spcPct val="35000"/>
                  </a:spcAft>
                  <a:buFont typeface="Arial" panose="020B0604020202020204" pitchFamily="34" charset="0"/>
                  <a:buChar char="•"/>
                </a:pPr>
                <a:r>
                  <a:rPr lang="en-ZA" sz="1400" dirty="0">
                    <a:solidFill>
                      <a:schemeClr val="bg1"/>
                    </a:solidFill>
                    <a:latin typeface="Verdana" panose="020B0604030504040204" pitchFamily="34" charset="0"/>
                    <a:ea typeface="Verdana" panose="020B0604030504040204" pitchFamily="34" charset="0"/>
                  </a:rPr>
                  <a:t>Explicit use of loss function </a:t>
                </a:r>
                <a14:m>
                  <m:oMath xmlns:m="http://schemas.openxmlformats.org/officeDocument/2006/math">
                    <m:r>
                      <m:rPr>
                        <m:sty m:val="p"/>
                      </m:rPr>
                      <a:rPr lang="en-ZA" sz="1400" b="0" i="0" smtClean="0">
                        <a:solidFill>
                          <a:schemeClr val="bg1"/>
                        </a:solidFill>
                        <a:latin typeface="Cambria Math" panose="02040503050406030204" pitchFamily="18" charset="0"/>
                      </a:rPr>
                      <m:t>L</m:t>
                    </m:r>
                    <m:r>
                      <a:rPr lang="en-ZA" sz="1400" b="0" i="0" smtClean="0">
                        <a:solidFill>
                          <a:schemeClr val="bg1"/>
                        </a:solidFill>
                        <a:latin typeface="Cambria Math" panose="02040503050406030204" pitchFamily="18" charset="0"/>
                      </a:rPr>
                      <m:t>(</m:t>
                    </m:r>
                    <m:r>
                      <m:rPr>
                        <m:sty m:val="p"/>
                      </m:rPr>
                      <a:rPr lang="en-ZA" sz="1400" b="0" i="0" smtClean="0">
                        <a:solidFill>
                          <a:schemeClr val="bg1"/>
                        </a:solidFill>
                        <a:latin typeface="Cambria Math" panose="02040503050406030204" pitchFamily="18" charset="0"/>
                      </a:rPr>
                      <m:t>y</m:t>
                    </m:r>
                    <m:r>
                      <a:rPr lang="en-ZA" sz="1400" b="0" i="0" smtClean="0">
                        <a:solidFill>
                          <a:schemeClr val="bg1"/>
                        </a:solidFill>
                        <a:latin typeface="Cambria Math" panose="02040503050406030204" pitchFamily="18" charset="0"/>
                      </a:rPr>
                      <m:t>,</m:t>
                    </m:r>
                    <m:acc>
                      <m:accPr>
                        <m:chr m:val="̂"/>
                        <m:ctrlPr>
                          <a:rPr lang="en-ZA" sz="1400" i="1" smtClean="0">
                            <a:solidFill>
                              <a:schemeClr val="bg1"/>
                            </a:solidFill>
                            <a:latin typeface="Cambria Math" panose="02040503050406030204" pitchFamily="18" charset="0"/>
                          </a:rPr>
                        </m:ctrlPr>
                      </m:accPr>
                      <m:e>
                        <m:r>
                          <a:rPr lang="en-ZA" sz="1400" b="0" i="1" smtClean="0">
                            <a:solidFill>
                              <a:schemeClr val="bg1"/>
                            </a:solidFill>
                            <a:latin typeface="Cambria Math" panose="02040503050406030204" pitchFamily="18" charset="0"/>
                          </a:rPr>
                          <m:t>𝑦</m:t>
                        </m:r>
                      </m:e>
                    </m:acc>
                    <m:r>
                      <a:rPr lang="en-ZA" sz="1400" b="0" i="1" smtClean="0">
                        <a:solidFill>
                          <a:schemeClr val="bg1"/>
                        </a:solidFill>
                        <a:latin typeface="Cambria Math" panose="02040503050406030204" pitchFamily="18" charset="0"/>
                      </a:rPr>
                      <m:t>)</m:t>
                    </m:r>
                  </m:oMath>
                </a14:m>
                <a:r>
                  <a:rPr lang="en-ZA" sz="1400" dirty="0">
                    <a:solidFill>
                      <a:schemeClr val="bg1"/>
                    </a:solidFill>
                    <a:latin typeface="Verdana" panose="020B0604030504040204" pitchFamily="34" charset="0"/>
                    <a:ea typeface="Verdana" panose="020B0604030504040204" pitchFamily="34" charset="0"/>
                  </a:rPr>
                  <a:t> to measure predictive accuracy</a:t>
                </a:r>
              </a:p>
            </p:txBody>
          </p:sp>
        </mc:Choice>
        <mc:Fallback xmlns="">
          <p:sp>
            <p:nvSpPr>
              <p:cNvPr id="14" name="Rectangle: Rounded Corners 13">
                <a:extLst>
                  <a:ext uri="{FF2B5EF4-FFF2-40B4-BE49-F238E27FC236}">
                    <a16:creationId xmlns:a16="http://schemas.microsoft.com/office/drawing/2014/main" id="{D4288477-B0B3-46F7-AA3C-4C3FDAC47039}"/>
                  </a:ext>
                </a:extLst>
              </p:cNvPr>
              <p:cNvSpPr>
                <a:spLocks noRot="1" noChangeAspect="1" noMove="1" noResize="1" noEditPoints="1" noAdjustHandles="1" noChangeArrowheads="1" noChangeShapeType="1" noTextEdit="1"/>
              </p:cNvSpPr>
              <p:nvPr/>
            </p:nvSpPr>
            <p:spPr>
              <a:xfrm>
                <a:off x="6288712" y="4695889"/>
                <a:ext cx="5338916" cy="1114236"/>
              </a:xfrm>
              <a:prstGeom prst="roundRect">
                <a:avLst/>
              </a:prstGeom>
              <a:blipFill>
                <a:blip r:embed="rId10"/>
                <a:stretch>
                  <a:fillRect/>
                </a:stretch>
              </a:blipFill>
              <a:ln>
                <a:solidFill>
                  <a:schemeClr val="accent1"/>
                </a:solidFill>
              </a:ln>
              <a:effectLst/>
            </p:spPr>
            <p:txBody>
              <a:bodyPr/>
              <a:lstStyle/>
              <a:p>
                <a:r>
                  <a:rPr lang="en-GB">
                    <a:noFill/>
                  </a:rPr>
                  <a:t> </a:t>
                </a:r>
              </a:p>
            </p:txBody>
          </p:sp>
        </mc:Fallback>
      </mc:AlternateContent>
    </p:spTree>
    <p:extLst>
      <p:ext uri="{BB962C8B-B14F-4D97-AF65-F5344CB8AC3E}">
        <p14:creationId xmlns:p14="http://schemas.microsoft.com/office/powerpoint/2010/main" val="30732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el 1">
            <a:extLst>
              <a:ext uri="{FF2B5EF4-FFF2-40B4-BE49-F238E27FC236}">
                <a16:creationId xmlns:a16="http://schemas.microsoft.com/office/drawing/2014/main" id="{E286BF7E-F250-4E79-9162-FDBCD9C89D7D}"/>
              </a:ext>
            </a:extLst>
          </p:cNvPr>
          <p:cNvSpPr txBox="1">
            <a:spLocks/>
          </p:cNvSpPr>
          <p:nvPr/>
        </p:nvSpPr>
        <p:spPr>
          <a:xfrm>
            <a:off x="353616" y="331824"/>
            <a:ext cx="9117676"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2400" b="1" dirty="0">
                <a:solidFill>
                  <a:srgbClr val="C00000"/>
                </a:solidFill>
                <a:latin typeface="Roboto" panose="02000000000000000000" pitchFamily="2" charset="0"/>
                <a:ea typeface="Roboto" panose="02000000000000000000" pitchFamily="2" charset="0"/>
                <a:cs typeface="+mn-cs"/>
              </a:rPr>
              <a:t>AGENDA</a:t>
            </a:r>
          </a:p>
        </p:txBody>
      </p:sp>
      <p:sp>
        <p:nvSpPr>
          <p:cNvPr id="27" name="TextBox 26">
            <a:extLst>
              <a:ext uri="{FF2B5EF4-FFF2-40B4-BE49-F238E27FC236}">
                <a16:creationId xmlns:a16="http://schemas.microsoft.com/office/drawing/2014/main" id="{CA057133-DCA2-421D-A025-08BD39FEBD22}"/>
              </a:ext>
            </a:extLst>
          </p:cNvPr>
          <p:cNvSpPr txBox="1"/>
          <p:nvPr/>
        </p:nvSpPr>
        <p:spPr>
          <a:xfrm>
            <a:off x="848139" y="2305065"/>
            <a:ext cx="6976205" cy="1786771"/>
          </a:xfrm>
          <a:prstGeom prst="rect">
            <a:avLst/>
          </a:prstGeom>
          <a:noFill/>
        </p:spPr>
        <p:txBody>
          <a:bodyPr wrap="square" rtlCol="0">
            <a:spAutoFit/>
          </a:bodyPr>
          <a:lstStyle/>
          <a:p>
            <a:pPr marL="198900" indent="-342900">
              <a:lnSpc>
                <a:spcPct val="200000"/>
              </a:lnSpc>
              <a:buClr>
                <a:srgbClr val="AB1124"/>
              </a:buClr>
              <a:buFont typeface="Arial" panose="020B0604020202020204" pitchFamily="34" charset="0"/>
              <a:buChar char="•"/>
            </a:pPr>
            <a:r>
              <a:rPr lang="en-ZA" dirty="0">
                <a:solidFill>
                  <a:schemeClr val="tx1">
                    <a:lumMod val="65000"/>
                    <a:lumOff val="35000"/>
                  </a:schemeClr>
                </a:solidFill>
                <a:latin typeface="Verdana" panose="020B0604030504040204" pitchFamily="34" charset="0"/>
                <a:ea typeface="Verdana" panose="020B0604030504040204" pitchFamily="34" charset="0"/>
                <a:cs typeface="Century Gothic" charset="0"/>
              </a:rPr>
              <a:t>From traditional modelling to deep learning</a:t>
            </a:r>
          </a:p>
          <a:p>
            <a:pPr marL="198900" indent="-342900">
              <a:lnSpc>
                <a:spcPct val="200000"/>
              </a:lnSpc>
              <a:buClr>
                <a:srgbClr val="AB1124"/>
              </a:buClr>
              <a:buFont typeface="Arial" panose="020B0604020202020204" pitchFamily="34" charset="0"/>
              <a:buChar char="•"/>
            </a:pPr>
            <a:r>
              <a:rPr lang="en-ZA" sz="2200" b="1" dirty="0">
                <a:solidFill>
                  <a:schemeClr val="tx1">
                    <a:lumMod val="65000"/>
                    <a:lumOff val="35000"/>
                  </a:schemeClr>
                </a:solidFill>
                <a:latin typeface="Verdana" panose="020B0604030504040204" pitchFamily="34" charset="0"/>
                <a:ea typeface="Verdana" panose="020B0604030504040204" pitchFamily="34" charset="0"/>
                <a:cs typeface="Century Gothic" charset="0"/>
              </a:rPr>
              <a:t>Introduction to model risk management</a:t>
            </a:r>
          </a:p>
          <a:p>
            <a:pPr marL="198900" indent="-342900">
              <a:lnSpc>
                <a:spcPct val="200000"/>
              </a:lnSpc>
              <a:buClr>
                <a:srgbClr val="AB1124"/>
              </a:buClr>
              <a:buFont typeface="Arial" panose="020B0604020202020204" pitchFamily="34" charset="0"/>
              <a:buChar char="•"/>
            </a:pPr>
            <a:r>
              <a:rPr lang="en-ZA" dirty="0">
                <a:solidFill>
                  <a:schemeClr val="tx1">
                    <a:lumMod val="65000"/>
                    <a:lumOff val="35000"/>
                  </a:schemeClr>
                </a:solidFill>
                <a:latin typeface="Verdana" panose="020B0604030504040204" pitchFamily="34" charset="0"/>
                <a:ea typeface="Verdana" panose="020B0604030504040204" pitchFamily="34" charset="0"/>
                <a:cs typeface="Century Gothic" charset="0"/>
              </a:rPr>
              <a:t>Model risk management for DL Models</a:t>
            </a:r>
            <a:endParaRPr lang="en-US" sz="1600" dirty="0">
              <a:solidFill>
                <a:schemeClr val="tx1">
                  <a:lumMod val="65000"/>
                  <a:lumOff val="35000"/>
                </a:schemeClr>
              </a:solidFill>
              <a:latin typeface="Verdana" panose="020B0604030504040204" pitchFamily="34" charset="0"/>
              <a:ea typeface="Verdana" panose="020B0604030504040204" pitchFamily="34" charset="0"/>
              <a:cs typeface="Century Gothic" charset="0"/>
            </a:endParaRPr>
          </a:p>
        </p:txBody>
      </p:sp>
    </p:spTree>
    <p:extLst>
      <p:ext uri="{BB962C8B-B14F-4D97-AF65-F5344CB8AC3E}">
        <p14:creationId xmlns:p14="http://schemas.microsoft.com/office/powerpoint/2010/main" val="3393034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el 1">
            <a:extLst>
              <a:ext uri="{FF2B5EF4-FFF2-40B4-BE49-F238E27FC236}">
                <a16:creationId xmlns:a16="http://schemas.microsoft.com/office/drawing/2014/main" id="{E286BF7E-F250-4E79-9162-FDBCD9C89D7D}"/>
              </a:ext>
            </a:extLst>
          </p:cNvPr>
          <p:cNvSpPr txBox="1">
            <a:spLocks/>
          </p:cNvSpPr>
          <p:nvPr/>
        </p:nvSpPr>
        <p:spPr>
          <a:xfrm>
            <a:off x="358175" y="331768"/>
            <a:ext cx="9117676"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2400" b="1" dirty="0">
                <a:solidFill>
                  <a:srgbClr val="C00000"/>
                </a:solidFill>
                <a:latin typeface="Roboto" panose="02000000000000000000" pitchFamily="2" charset="0"/>
                <a:ea typeface="Roboto" panose="02000000000000000000" pitchFamily="2" charset="0"/>
                <a:cs typeface="+mn-cs"/>
              </a:rPr>
              <a:t>WHAT IS MODEL RISK?</a:t>
            </a:r>
          </a:p>
        </p:txBody>
      </p:sp>
      <p:sp>
        <p:nvSpPr>
          <p:cNvPr id="13" name="Rectangle: Rounded Corners 12">
            <a:extLst>
              <a:ext uri="{FF2B5EF4-FFF2-40B4-BE49-F238E27FC236}">
                <a16:creationId xmlns:a16="http://schemas.microsoft.com/office/drawing/2014/main" id="{138315A1-9085-45C0-A8EA-BB9D04A9C6BB}"/>
              </a:ext>
            </a:extLst>
          </p:cNvPr>
          <p:cNvSpPr/>
          <p:nvPr/>
        </p:nvSpPr>
        <p:spPr>
          <a:xfrm>
            <a:off x="1004341" y="1394085"/>
            <a:ext cx="9661161" cy="1094282"/>
          </a:xfrm>
          <a:prstGeom prst="roundRect">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t>“</a:t>
            </a:r>
            <a:r>
              <a:rPr lang="en-ZA" sz="1600" dirty="0">
                <a:latin typeface="Verdana" panose="020B0604030504040204" pitchFamily="34" charset="0"/>
                <a:ea typeface="Verdana" panose="020B0604030504040204" pitchFamily="34" charset="0"/>
              </a:rPr>
              <a:t>the potential loss an </a:t>
            </a:r>
            <a:r>
              <a:rPr lang="en-US" sz="1600" dirty="0">
                <a:latin typeface="Verdana" panose="020B0604030504040204" pitchFamily="34" charset="0"/>
                <a:ea typeface="Verdana" panose="020B0604030504040204" pitchFamily="34" charset="0"/>
              </a:rPr>
              <a:t>institution may incur, as a consequence of decisions that could be principally based on the output of internal models, due to errors in the development, implementation or use of such models"</a:t>
            </a:r>
            <a:endParaRPr lang="en-US" sz="1400" dirty="0">
              <a:latin typeface="Verdana" panose="020B0604030504040204" pitchFamily="34" charset="0"/>
              <a:ea typeface="Verdana" panose="020B0604030504040204" pitchFamily="34" charset="0"/>
            </a:endParaRPr>
          </a:p>
        </p:txBody>
      </p:sp>
      <p:grpSp>
        <p:nvGrpSpPr>
          <p:cNvPr id="14" name="Group 13">
            <a:extLst>
              <a:ext uri="{FF2B5EF4-FFF2-40B4-BE49-F238E27FC236}">
                <a16:creationId xmlns:a16="http://schemas.microsoft.com/office/drawing/2014/main" id="{EE5ED2D0-0A82-49E2-A921-706C7C2BBD71}"/>
              </a:ext>
            </a:extLst>
          </p:cNvPr>
          <p:cNvGrpSpPr/>
          <p:nvPr/>
        </p:nvGrpSpPr>
        <p:grpSpPr>
          <a:xfrm>
            <a:off x="3343092" y="3006850"/>
            <a:ext cx="5505816" cy="855404"/>
            <a:chOff x="3032919" y="3000336"/>
            <a:chExt cx="5505816" cy="855404"/>
          </a:xfrm>
        </p:grpSpPr>
        <p:sp>
          <p:nvSpPr>
            <p:cNvPr id="15" name="Rectangle: Rounded Corners 14">
              <a:extLst>
                <a:ext uri="{FF2B5EF4-FFF2-40B4-BE49-F238E27FC236}">
                  <a16:creationId xmlns:a16="http://schemas.microsoft.com/office/drawing/2014/main" id="{56B2D6B5-3033-467B-A868-D686B0CBD90C}"/>
                </a:ext>
              </a:extLst>
            </p:cNvPr>
            <p:cNvSpPr/>
            <p:nvPr/>
          </p:nvSpPr>
          <p:spPr>
            <a:xfrm>
              <a:off x="7075695" y="3000336"/>
              <a:ext cx="1463040" cy="855404"/>
            </a:xfrm>
            <a:prstGeom prst="roundRect">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7900">
                <a:lnSpc>
                  <a:spcPct val="90000"/>
                </a:lnSpc>
                <a:spcBef>
                  <a:spcPct val="0"/>
                </a:spcBef>
                <a:spcAft>
                  <a:spcPct val="35000"/>
                </a:spcAft>
              </a:pPr>
              <a:r>
                <a:rPr lang="en-ZA" dirty="0">
                  <a:solidFill>
                    <a:schemeClr val="bg1"/>
                  </a:solidFill>
                  <a:latin typeface="Verdana" panose="020B0604030504040204" pitchFamily="34" charset="0"/>
                  <a:ea typeface="Verdana" panose="020B0604030504040204" pitchFamily="34" charset="0"/>
                </a:rPr>
                <a:t>Impact</a:t>
              </a:r>
              <a:endParaRPr lang="en-ZA" sz="2000" baseline="-25000" dirty="0">
                <a:solidFill>
                  <a:schemeClr val="bg1"/>
                </a:solidFill>
                <a:latin typeface="Verdana" panose="020B0604030504040204" pitchFamily="34" charset="0"/>
                <a:ea typeface="Verdana" panose="020B0604030504040204" pitchFamily="34" charset="0"/>
              </a:endParaRPr>
            </a:p>
          </p:txBody>
        </p:sp>
        <p:sp>
          <p:nvSpPr>
            <p:cNvPr id="16" name="Rectangle: Rounded Corners 15">
              <a:extLst>
                <a:ext uri="{FF2B5EF4-FFF2-40B4-BE49-F238E27FC236}">
                  <a16:creationId xmlns:a16="http://schemas.microsoft.com/office/drawing/2014/main" id="{E6EE3667-4DE4-4760-8A47-55F2B177DBCD}"/>
                </a:ext>
              </a:extLst>
            </p:cNvPr>
            <p:cNvSpPr/>
            <p:nvPr/>
          </p:nvSpPr>
          <p:spPr>
            <a:xfrm>
              <a:off x="5064015" y="3000336"/>
              <a:ext cx="1463040" cy="855404"/>
            </a:xfrm>
            <a:prstGeom prst="roundRect">
              <a:avLst/>
            </a:prstGeom>
            <a:solidFill>
              <a:srgbClr val="595959"/>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7900">
                <a:lnSpc>
                  <a:spcPct val="90000"/>
                </a:lnSpc>
                <a:spcBef>
                  <a:spcPct val="0"/>
                </a:spcBef>
                <a:spcAft>
                  <a:spcPct val="35000"/>
                </a:spcAft>
              </a:pPr>
              <a:r>
                <a:rPr lang="en-ZA" dirty="0">
                  <a:solidFill>
                    <a:schemeClr val="bg1"/>
                  </a:solidFill>
                  <a:latin typeface="Verdana" panose="020B0604030504040204" pitchFamily="34" charset="0"/>
                  <a:ea typeface="Verdana" panose="020B0604030504040204" pitchFamily="34" charset="0"/>
                </a:rPr>
                <a:t>Event</a:t>
              </a:r>
              <a:endParaRPr lang="en-ZA" sz="2000" baseline="-25000" dirty="0">
                <a:solidFill>
                  <a:schemeClr val="bg1"/>
                </a:solidFill>
                <a:latin typeface="Verdana" panose="020B0604030504040204" pitchFamily="34" charset="0"/>
                <a:ea typeface="Verdana" panose="020B0604030504040204" pitchFamily="34" charset="0"/>
              </a:endParaRPr>
            </a:p>
          </p:txBody>
        </p:sp>
        <p:sp>
          <p:nvSpPr>
            <p:cNvPr id="17" name="Rectangle: Rounded Corners 16">
              <a:extLst>
                <a:ext uri="{FF2B5EF4-FFF2-40B4-BE49-F238E27FC236}">
                  <a16:creationId xmlns:a16="http://schemas.microsoft.com/office/drawing/2014/main" id="{2D1813E2-191A-430F-99A0-06815BED55C1}"/>
                </a:ext>
              </a:extLst>
            </p:cNvPr>
            <p:cNvSpPr/>
            <p:nvPr/>
          </p:nvSpPr>
          <p:spPr>
            <a:xfrm>
              <a:off x="3032919" y="3000336"/>
              <a:ext cx="1463040" cy="855404"/>
            </a:xfrm>
            <a:prstGeom prst="roundRect">
              <a:avLst/>
            </a:prstGeom>
            <a:solidFill>
              <a:srgbClr val="9B918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7900">
                <a:lnSpc>
                  <a:spcPct val="90000"/>
                </a:lnSpc>
                <a:spcBef>
                  <a:spcPct val="0"/>
                </a:spcBef>
                <a:spcAft>
                  <a:spcPct val="35000"/>
                </a:spcAft>
              </a:pPr>
              <a:r>
                <a:rPr lang="en-ZA" dirty="0">
                  <a:solidFill>
                    <a:schemeClr val="bg1"/>
                  </a:solidFill>
                  <a:latin typeface="Verdana" panose="020B0604030504040204" pitchFamily="34" charset="0"/>
                  <a:ea typeface="Verdana" panose="020B0604030504040204" pitchFamily="34" charset="0"/>
                </a:rPr>
                <a:t>Cause</a:t>
              </a:r>
              <a:endParaRPr lang="en-ZA" sz="2000" baseline="-25000" dirty="0">
                <a:solidFill>
                  <a:schemeClr val="bg1"/>
                </a:solidFill>
                <a:latin typeface="Verdana" panose="020B0604030504040204" pitchFamily="34" charset="0"/>
                <a:ea typeface="Verdana" panose="020B0604030504040204" pitchFamily="34" charset="0"/>
              </a:endParaRPr>
            </a:p>
          </p:txBody>
        </p:sp>
        <p:cxnSp>
          <p:nvCxnSpPr>
            <p:cNvPr id="18" name="Straight Arrow Connector 17">
              <a:extLst>
                <a:ext uri="{FF2B5EF4-FFF2-40B4-BE49-F238E27FC236}">
                  <a16:creationId xmlns:a16="http://schemas.microsoft.com/office/drawing/2014/main" id="{DC438689-FBD7-4B92-95F8-0B452D897F0A}"/>
                </a:ext>
              </a:extLst>
            </p:cNvPr>
            <p:cNvCxnSpPr/>
            <p:nvPr/>
          </p:nvCxnSpPr>
          <p:spPr>
            <a:xfrm>
              <a:off x="4615229" y="3429000"/>
              <a:ext cx="38935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4CB5A55-C811-4CAA-8B9A-FC0A861DB6D7}"/>
                </a:ext>
              </a:extLst>
            </p:cNvPr>
            <p:cNvCxnSpPr/>
            <p:nvPr/>
          </p:nvCxnSpPr>
          <p:spPr>
            <a:xfrm>
              <a:off x="6616416" y="3447738"/>
              <a:ext cx="38935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D4145A13-A646-4D10-BB92-A1CBF8D1657A}"/>
              </a:ext>
            </a:extLst>
          </p:cNvPr>
          <p:cNvGrpSpPr/>
          <p:nvPr/>
        </p:nvGrpSpPr>
        <p:grpSpPr>
          <a:xfrm>
            <a:off x="1004340" y="4421133"/>
            <a:ext cx="9661162" cy="1157771"/>
            <a:chOff x="1004340" y="4484622"/>
            <a:chExt cx="9661161" cy="1094282"/>
          </a:xfrm>
        </p:grpSpPr>
        <p:sp>
          <p:nvSpPr>
            <p:cNvPr id="21" name="Rectangle: Rounded Corners 20">
              <a:extLst>
                <a:ext uri="{FF2B5EF4-FFF2-40B4-BE49-F238E27FC236}">
                  <a16:creationId xmlns:a16="http://schemas.microsoft.com/office/drawing/2014/main" id="{60EFCF85-B3F9-419F-90E6-48ABB53BB75F}"/>
                </a:ext>
              </a:extLst>
            </p:cNvPr>
            <p:cNvSpPr/>
            <p:nvPr/>
          </p:nvSpPr>
          <p:spPr>
            <a:xfrm>
              <a:off x="1004340" y="4484623"/>
              <a:ext cx="2688655" cy="1094281"/>
            </a:xfrm>
            <a:prstGeom prst="roundRect">
              <a:avLst/>
            </a:prstGeom>
            <a:solidFill>
              <a:srgbClr val="9B918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7900">
                <a:lnSpc>
                  <a:spcPct val="90000"/>
                </a:lnSpc>
                <a:spcBef>
                  <a:spcPct val="0"/>
                </a:spcBef>
                <a:spcAft>
                  <a:spcPct val="35000"/>
                </a:spcAft>
              </a:pPr>
              <a:r>
                <a:rPr lang="en-US" sz="1400" dirty="0">
                  <a:latin typeface="Verdana" panose="020B0604030504040204" pitchFamily="34" charset="0"/>
                  <a:ea typeface="Verdana" panose="020B0604030504040204" pitchFamily="34" charset="0"/>
                </a:rPr>
                <a:t>Errors in the development, implementation or use of models</a:t>
              </a:r>
              <a:endParaRPr lang="en-ZA" sz="1400" baseline="-25000" dirty="0">
                <a:solidFill>
                  <a:schemeClr val="bg1"/>
                </a:solidFill>
                <a:latin typeface="Verdana" panose="020B0604030504040204" pitchFamily="34" charset="0"/>
                <a:ea typeface="Verdana" panose="020B0604030504040204" pitchFamily="34" charset="0"/>
              </a:endParaRPr>
            </a:p>
          </p:txBody>
        </p:sp>
        <p:sp>
          <p:nvSpPr>
            <p:cNvPr id="22" name="Rectangle: Rounded Corners 21">
              <a:extLst>
                <a:ext uri="{FF2B5EF4-FFF2-40B4-BE49-F238E27FC236}">
                  <a16:creationId xmlns:a16="http://schemas.microsoft.com/office/drawing/2014/main" id="{34114E82-7BD0-4FD7-B291-D4B4A85940FF}"/>
                </a:ext>
              </a:extLst>
            </p:cNvPr>
            <p:cNvSpPr/>
            <p:nvPr/>
          </p:nvSpPr>
          <p:spPr>
            <a:xfrm>
              <a:off x="8046720" y="4484623"/>
              <a:ext cx="2618781" cy="1094280"/>
            </a:xfrm>
            <a:prstGeom prst="roundRect">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7900">
                <a:lnSpc>
                  <a:spcPct val="90000"/>
                </a:lnSpc>
                <a:spcBef>
                  <a:spcPct val="0"/>
                </a:spcBef>
                <a:spcAft>
                  <a:spcPct val="35000"/>
                </a:spcAft>
              </a:pPr>
              <a:r>
                <a:rPr lang="en-ZA" sz="1400" dirty="0">
                  <a:latin typeface="Verdana" panose="020B0604030504040204" pitchFamily="34" charset="0"/>
                  <a:ea typeface="Verdana" panose="020B0604030504040204" pitchFamily="34" charset="0"/>
                </a:rPr>
                <a:t>Potential loss an </a:t>
              </a:r>
              <a:r>
                <a:rPr lang="en-US" sz="1400" dirty="0">
                  <a:latin typeface="Verdana" panose="020B0604030504040204" pitchFamily="34" charset="0"/>
                  <a:ea typeface="Verdana" panose="020B0604030504040204" pitchFamily="34" charset="0"/>
                </a:rPr>
                <a:t>institution may incur</a:t>
              </a:r>
              <a:endParaRPr lang="en-ZA" sz="1400" baseline="-25000" dirty="0">
                <a:solidFill>
                  <a:schemeClr val="bg1"/>
                </a:solidFill>
                <a:latin typeface="Verdana" panose="020B0604030504040204" pitchFamily="34" charset="0"/>
                <a:ea typeface="Verdana" panose="020B0604030504040204" pitchFamily="34" charset="0"/>
              </a:endParaRPr>
            </a:p>
          </p:txBody>
        </p:sp>
        <p:sp>
          <p:nvSpPr>
            <p:cNvPr id="23" name="Rectangle: Rounded Corners 22">
              <a:extLst>
                <a:ext uri="{FF2B5EF4-FFF2-40B4-BE49-F238E27FC236}">
                  <a16:creationId xmlns:a16="http://schemas.microsoft.com/office/drawing/2014/main" id="{E7822596-EB4D-430D-B6E2-5A71C4428803}"/>
                </a:ext>
              </a:extLst>
            </p:cNvPr>
            <p:cNvSpPr/>
            <p:nvPr/>
          </p:nvSpPr>
          <p:spPr>
            <a:xfrm>
              <a:off x="4318328" y="4484622"/>
              <a:ext cx="3108959" cy="1094281"/>
            </a:xfrm>
            <a:prstGeom prst="roundRect">
              <a:avLst/>
            </a:prstGeom>
            <a:solidFill>
              <a:srgbClr val="595959"/>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7900">
                <a:lnSpc>
                  <a:spcPct val="90000"/>
                </a:lnSpc>
                <a:spcBef>
                  <a:spcPct val="0"/>
                </a:spcBef>
                <a:spcAft>
                  <a:spcPct val="35000"/>
                </a:spcAft>
              </a:pPr>
              <a:r>
                <a:rPr lang="en-US" sz="1400" dirty="0">
                  <a:latin typeface="Verdana" panose="020B0604030504040204" pitchFamily="34" charset="0"/>
                  <a:ea typeface="Verdana" panose="020B0604030504040204" pitchFamily="34" charset="0"/>
                </a:rPr>
                <a:t>Decisions that could be principally based on the output of internal models</a:t>
              </a:r>
              <a:endParaRPr lang="en-ZA" sz="1400" baseline="-25000" dirty="0">
                <a:solidFill>
                  <a:schemeClr val="bg1"/>
                </a:solidFill>
                <a:latin typeface="Verdana" panose="020B0604030504040204" pitchFamily="34" charset="0"/>
                <a:ea typeface="Verdana" panose="020B0604030504040204" pitchFamily="34" charset="0"/>
              </a:endParaRPr>
            </a:p>
          </p:txBody>
        </p:sp>
        <p:cxnSp>
          <p:nvCxnSpPr>
            <p:cNvPr id="24" name="Straight Arrow Connector 23">
              <a:extLst>
                <a:ext uri="{FF2B5EF4-FFF2-40B4-BE49-F238E27FC236}">
                  <a16:creationId xmlns:a16="http://schemas.microsoft.com/office/drawing/2014/main" id="{25913BCD-7567-4008-BC37-D72309A91FBB}"/>
                </a:ext>
              </a:extLst>
            </p:cNvPr>
            <p:cNvCxnSpPr/>
            <p:nvPr/>
          </p:nvCxnSpPr>
          <p:spPr>
            <a:xfrm>
              <a:off x="3813256" y="5071510"/>
              <a:ext cx="38935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E7870FC-55FE-4714-A0D5-EF3C911864B3}"/>
                </a:ext>
              </a:extLst>
            </p:cNvPr>
            <p:cNvCxnSpPr/>
            <p:nvPr/>
          </p:nvCxnSpPr>
          <p:spPr>
            <a:xfrm>
              <a:off x="7553301" y="5086500"/>
              <a:ext cx="38935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61067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el 1">
            <a:extLst>
              <a:ext uri="{FF2B5EF4-FFF2-40B4-BE49-F238E27FC236}">
                <a16:creationId xmlns:a16="http://schemas.microsoft.com/office/drawing/2014/main" id="{E286BF7E-F250-4E79-9162-FDBCD9C89D7D}"/>
              </a:ext>
            </a:extLst>
          </p:cNvPr>
          <p:cNvSpPr txBox="1">
            <a:spLocks/>
          </p:cNvSpPr>
          <p:nvPr/>
        </p:nvSpPr>
        <p:spPr>
          <a:xfrm>
            <a:off x="345227" y="325623"/>
            <a:ext cx="9117676"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2400" b="1" dirty="0">
                <a:solidFill>
                  <a:srgbClr val="C00000"/>
                </a:solidFill>
                <a:latin typeface="Roboto" panose="02000000000000000000" pitchFamily="2" charset="0"/>
                <a:ea typeface="Roboto" panose="02000000000000000000" pitchFamily="2" charset="0"/>
                <a:cs typeface="+mn-cs"/>
              </a:rPr>
              <a:t>MODEL RISK CLASSIFICATION</a:t>
            </a:r>
          </a:p>
        </p:txBody>
      </p:sp>
      <mc:AlternateContent xmlns:mc="http://schemas.openxmlformats.org/markup-compatibility/2006" xmlns:a14="http://schemas.microsoft.com/office/drawing/2010/main">
        <mc:Choice Requires="a14">
          <p:sp>
            <p:nvSpPr>
              <p:cNvPr id="26" name="Rectangle: Rounded Corners 25">
                <a:extLst>
                  <a:ext uri="{FF2B5EF4-FFF2-40B4-BE49-F238E27FC236}">
                    <a16:creationId xmlns:a16="http://schemas.microsoft.com/office/drawing/2014/main" id="{8D549A63-803F-4EF7-A60E-8768AFE3CBAA}"/>
                  </a:ext>
                </a:extLst>
              </p:cNvPr>
              <p:cNvSpPr/>
              <p:nvPr/>
            </p:nvSpPr>
            <p:spPr>
              <a:xfrm>
                <a:off x="3779414" y="1268284"/>
                <a:ext cx="4264701" cy="971760"/>
              </a:xfrm>
              <a:prstGeom prst="roundRect">
                <a:avLst/>
              </a:prstGeom>
              <a:solidFill>
                <a:srgbClr val="D5D3CF"/>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b="1" i="1" dirty="0">
                  <a:solidFill>
                    <a:schemeClr val="tx1"/>
                  </a:solidFill>
                  <a:latin typeface="Cambria Math" panose="02040503050406030204" pitchFamily="18" charset="0"/>
                </a:endParaRPr>
              </a:p>
              <a:p>
                <a:pPr algn="ctr"/>
                <a:r>
                  <a:rPr lang="en-ZA" b="1" dirty="0">
                    <a:solidFill>
                      <a:schemeClr val="tx1"/>
                    </a:solidFill>
                  </a:rPr>
                  <a:t>Model Risk</a:t>
                </a:r>
                <a:endParaRPr lang="en-ZA" b="1" i="1" dirty="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ZA" b="1" i="1" smtClean="0">
                          <a:solidFill>
                            <a:schemeClr val="tx1"/>
                          </a:solidFill>
                          <a:latin typeface="Cambria Math" panose="02040503050406030204" pitchFamily="18" charset="0"/>
                        </a:rPr>
                        <m:t>𝑴</m:t>
                      </m:r>
                      <m:d>
                        <m:dPr>
                          <m:ctrlPr>
                            <a:rPr lang="en-ZA" b="1" i="1" smtClean="0">
                              <a:solidFill>
                                <a:schemeClr val="tx1"/>
                              </a:solidFill>
                              <a:latin typeface="Cambria Math" panose="02040503050406030204" pitchFamily="18" charset="0"/>
                            </a:rPr>
                          </m:ctrlPr>
                        </m:dPr>
                        <m:e>
                          <m:r>
                            <a:rPr lang="en-ZA" b="1" i="1" smtClean="0">
                              <a:solidFill>
                                <a:schemeClr val="tx1"/>
                              </a:solidFill>
                              <a:latin typeface="Cambria Math" panose="02040503050406030204" pitchFamily="18" charset="0"/>
                            </a:rPr>
                            <m:t>𝑿</m:t>
                          </m:r>
                          <m:r>
                            <a:rPr lang="en-ZA" b="1" i="1" smtClean="0">
                              <a:solidFill>
                                <a:schemeClr val="tx1"/>
                              </a:solidFill>
                              <a:latin typeface="Cambria Math" panose="02040503050406030204" pitchFamily="18" charset="0"/>
                            </a:rPr>
                            <m:t>;</m:t>
                          </m:r>
                          <m:r>
                            <a:rPr lang="en-ZA" b="1" i="1" smtClean="0">
                              <a:solidFill>
                                <a:schemeClr val="tx1"/>
                              </a:solidFill>
                              <a:latin typeface="Cambria Math" panose="02040503050406030204" pitchFamily="18" charset="0"/>
                            </a:rPr>
                            <m:t>𝑻</m:t>
                          </m:r>
                          <m:r>
                            <a:rPr lang="en-ZA" b="1" i="1" smtClean="0">
                              <a:solidFill>
                                <a:schemeClr val="tx1"/>
                              </a:solidFill>
                              <a:latin typeface="Cambria Math" panose="02040503050406030204" pitchFamily="18" charset="0"/>
                            </a:rPr>
                            <m:t>;</m:t>
                          </m:r>
                          <m:r>
                            <a:rPr lang="en-ZA" b="1" i="1" smtClean="0">
                              <a:solidFill>
                                <a:schemeClr val="tx1"/>
                              </a:solidFill>
                              <a:latin typeface="Cambria Math" panose="02040503050406030204" pitchFamily="18" charset="0"/>
                            </a:rPr>
                            <m:t>𝑺</m:t>
                          </m:r>
                          <m:d>
                            <m:dPr>
                              <m:ctrlPr>
                                <a:rPr lang="en-ZA" b="1" i="1" smtClean="0">
                                  <a:solidFill>
                                    <a:schemeClr val="tx1"/>
                                  </a:solidFill>
                                  <a:latin typeface="Cambria Math" panose="02040503050406030204" pitchFamily="18" charset="0"/>
                                </a:rPr>
                              </m:ctrlPr>
                            </m:dPr>
                            <m:e>
                              <m:r>
                                <a:rPr lang="en-ZA" b="1" i="1" smtClean="0">
                                  <a:solidFill>
                                    <a:schemeClr val="tx1"/>
                                  </a:solidFill>
                                  <a:latin typeface="Cambria Math" panose="02040503050406030204" pitchFamily="18" charset="0"/>
                                </a:rPr>
                                <m:t>𝑨</m:t>
                              </m:r>
                              <m:r>
                                <a:rPr lang="en-ZA" b="1" i="1" smtClean="0">
                                  <a:solidFill>
                                    <a:schemeClr val="tx1"/>
                                  </a:solidFill>
                                  <a:latin typeface="Cambria Math" panose="02040503050406030204" pitchFamily="18" charset="0"/>
                                </a:rPr>
                                <m:t>,</m:t>
                              </m:r>
                              <m:r>
                                <a:rPr lang="en-ZA" b="1" i="1" smtClean="0">
                                  <a:solidFill>
                                    <a:schemeClr val="tx1"/>
                                  </a:solidFill>
                                  <a:latin typeface="Cambria Math" panose="02040503050406030204" pitchFamily="18" charset="0"/>
                                </a:rPr>
                                <m:t>𝑬</m:t>
                              </m:r>
                            </m:e>
                          </m:d>
                          <m:r>
                            <a:rPr lang="en-ZA" b="1" i="1" smtClean="0">
                              <a:solidFill>
                                <a:schemeClr val="tx1"/>
                              </a:solidFill>
                              <a:latin typeface="Cambria Math" panose="02040503050406030204" pitchFamily="18" charset="0"/>
                            </a:rPr>
                            <m:t>;</m:t>
                          </m:r>
                          <m:r>
                            <a:rPr lang="el-GR" b="1" i="1" smtClean="0">
                              <a:solidFill>
                                <a:schemeClr val="tx1"/>
                              </a:solidFill>
                              <a:latin typeface="Cambria Math" panose="02040503050406030204" pitchFamily="18" charset="0"/>
                              <a:ea typeface="Cambria Math" panose="02040503050406030204" pitchFamily="18" charset="0"/>
                            </a:rPr>
                            <m:t>𝜣</m:t>
                          </m:r>
                        </m:e>
                      </m:d>
                      <m:r>
                        <a:rPr lang="en-ZA" b="1" i="1" smtClean="0">
                          <a:solidFill>
                            <a:schemeClr val="tx1"/>
                          </a:solidFill>
                          <a:latin typeface="Cambria Math" panose="02040503050406030204" pitchFamily="18" charset="0"/>
                          <a:ea typeface="Cambria Math" panose="02040503050406030204" pitchFamily="18" charset="0"/>
                        </a:rPr>
                        <m:t>=</m:t>
                      </m:r>
                      <m:acc>
                        <m:accPr>
                          <m:chr m:val="̂"/>
                          <m:ctrlPr>
                            <a:rPr lang="en-ZA" b="1" i="1" smtClean="0">
                              <a:solidFill>
                                <a:schemeClr val="tx1"/>
                              </a:solidFill>
                              <a:latin typeface="Cambria Math" panose="02040503050406030204" pitchFamily="18" charset="0"/>
                              <a:ea typeface="Cambria Math" panose="02040503050406030204" pitchFamily="18" charset="0"/>
                            </a:rPr>
                          </m:ctrlPr>
                        </m:accPr>
                        <m:e>
                          <m:r>
                            <a:rPr lang="en-ZA" b="1" i="1" smtClean="0">
                              <a:solidFill>
                                <a:schemeClr val="tx1"/>
                              </a:solidFill>
                              <a:latin typeface="Cambria Math" panose="02040503050406030204" pitchFamily="18" charset="0"/>
                              <a:ea typeface="Cambria Math" panose="02040503050406030204" pitchFamily="18" charset="0"/>
                            </a:rPr>
                            <m:t>𝒚</m:t>
                          </m:r>
                        </m:e>
                      </m:acc>
                    </m:oMath>
                  </m:oMathPara>
                </a14:m>
                <a:endParaRPr lang="en-ZA" b="1" dirty="0">
                  <a:solidFill>
                    <a:schemeClr val="tx1"/>
                  </a:solidFill>
                </a:endParaRPr>
              </a:p>
              <a:p>
                <a:pPr algn="ctr"/>
                <a:endParaRPr lang="en-ZA" b="1" dirty="0">
                  <a:solidFill>
                    <a:schemeClr val="tx1"/>
                  </a:solidFill>
                </a:endParaRPr>
              </a:p>
            </p:txBody>
          </p:sp>
        </mc:Choice>
        <mc:Fallback xmlns="">
          <p:sp>
            <p:nvSpPr>
              <p:cNvPr id="26" name="Rectangle: Rounded Corners 25">
                <a:extLst>
                  <a:ext uri="{FF2B5EF4-FFF2-40B4-BE49-F238E27FC236}">
                    <a16:creationId xmlns:a16="http://schemas.microsoft.com/office/drawing/2014/main" id="{8D549A63-803F-4EF7-A60E-8768AFE3CBAA}"/>
                  </a:ext>
                </a:extLst>
              </p:cNvPr>
              <p:cNvSpPr>
                <a:spLocks noRot="1" noChangeAspect="1" noMove="1" noResize="1" noEditPoints="1" noAdjustHandles="1" noChangeArrowheads="1" noChangeShapeType="1" noTextEdit="1"/>
              </p:cNvSpPr>
              <p:nvPr/>
            </p:nvSpPr>
            <p:spPr>
              <a:xfrm>
                <a:off x="3779414" y="1268284"/>
                <a:ext cx="4264701" cy="971760"/>
              </a:xfrm>
              <a:prstGeom prst="roundRect">
                <a:avLst/>
              </a:prstGeom>
              <a:blipFill>
                <a:blip r:embed="rId5"/>
                <a:stretch>
                  <a:fillRect/>
                </a:stretch>
              </a:blipFill>
              <a:ln>
                <a:solidFill>
                  <a:schemeClr val="bg2">
                    <a:lumMod val="90000"/>
                  </a:schemeClr>
                </a:solidFill>
              </a:ln>
              <a:effectLst/>
            </p:spPr>
            <p:txBody>
              <a:bodyPr/>
              <a:lstStyle/>
              <a:p>
                <a:r>
                  <a:rPr lang="en-GB">
                    <a:noFill/>
                  </a:rPr>
                  <a:t> </a:t>
                </a:r>
              </a:p>
            </p:txBody>
          </p:sp>
        </mc:Fallback>
      </mc:AlternateContent>
      <p:cxnSp>
        <p:nvCxnSpPr>
          <p:cNvPr id="27" name="Straight Connector 26">
            <a:extLst>
              <a:ext uri="{FF2B5EF4-FFF2-40B4-BE49-F238E27FC236}">
                <a16:creationId xmlns:a16="http://schemas.microsoft.com/office/drawing/2014/main" id="{00E30825-9819-44CE-9FDA-8D19F099BB18}"/>
              </a:ext>
            </a:extLst>
          </p:cNvPr>
          <p:cNvCxnSpPr>
            <a:cxnSpLocks/>
          </p:cNvCxnSpPr>
          <p:nvPr/>
        </p:nvCxnSpPr>
        <p:spPr>
          <a:xfrm>
            <a:off x="2267604" y="2518002"/>
            <a:ext cx="599440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1A6DFD-4AE4-43E9-B4F6-679E69A8D308}"/>
              </a:ext>
            </a:extLst>
          </p:cNvPr>
          <p:cNvCxnSpPr>
            <a:cxnSpLocks/>
          </p:cNvCxnSpPr>
          <p:nvPr/>
        </p:nvCxnSpPr>
        <p:spPr>
          <a:xfrm>
            <a:off x="5911765" y="2240044"/>
            <a:ext cx="0" cy="2779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4D03EC6-51BE-43B0-933B-76C880558B1A}"/>
              </a:ext>
            </a:extLst>
          </p:cNvPr>
          <p:cNvCxnSpPr>
            <a:cxnSpLocks/>
          </p:cNvCxnSpPr>
          <p:nvPr/>
        </p:nvCxnSpPr>
        <p:spPr>
          <a:xfrm>
            <a:off x="8262005" y="2518002"/>
            <a:ext cx="0" cy="3465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8941088-D2EE-458E-A3E0-EC937CF8CE2B}"/>
              </a:ext>
            </a:extLst>
          </p:cNvPr>
          <p:cNvCxnSpPr>
            <a:cxnSpLocks/>
          </p:cNvCxnSpPr>
          <p:nvPr/>
        </p:nvCxnSpPr>
        <p:spPr>
          <a:xfrm>
            <a:off x="2267604" y="2518002"/>
            <a:ext cx="0" cy="3465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CBC0AA0A-DF8B-422A-9F27-4DF6097C654D}"/>
              </a:ext>
            </a:extLst>
          </p:cNvPr>
          <p:cNvSpPr/>
          <p:nvPr/>
        </p:nvSpPr>
        <p:spPr>
          <a:xfrm>
            <a:off x="755793" y="2864591"/>
            <a:ext cx="3023621" cy="759192"/>
          </a:xfrm>
          <a:prstGeom prst="roundRect">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latin typeface="Verdana" panose="020B0604030504040204" pitchFamily="34" charset="0"/>
                <a:ea typeface="Verdana" panose="020B0604030504040204" pitchFamily="34" charset="0"/>
              </a:rPr>
              <a:t>Structural Risk</a:t>
            </a:r>
          </a:p>
        </p:txBody>
      </p:sp>
      <p:sp>
        <p:nvSpPr>
          <p:cNvPr id="32" name="Rectangle: Rounded Corners 31">
            <a:extLst>
              <a:ext uri="{FF2B5EF4-FFF2-40B4-BE49-F238E27FC236}">
                <a16:creationId xmlns:a16="http://schemas.microsoft.com/office/drawing/2014/main" id="{3E32898E-EFD7-4642-ABAC-573E3DAD0F1F}"/>
              </a:ext>
            </a:extLst>
          </p:cNvPr>
          <p:cNvSpPr/>
          <p:nvPr/>
        </p:nvSpPr>
        <p:spPr>
          <a:xfrm>
            <a:off x="1737360" y="3823073"/>
            <a:ext cx="3108959" cy="697187"/>
          </a:xfrm>
          <a:prstGeom prst="roundRect">
            <a:avLst/>
          </a:prstGeom>
          <a:solidFill>
            <a:srgbClr val="595959"/>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7900">
              <a:lnSpc>
                <a:spcPct val="90000"/>
              </a:lnSpc>
              <a:spcBef>
                <a:spcPct val="0"/>
              </a:spcBef>
              <a:spcAft>
                <a:spcPct val="35000"/>
              </a:spcAft>
            </a:pPr>
            <a:r>
              <a:rPr lang="en-US" sz="1400" dirty="0">
                <a:latin typeface="Verdana" panose="020B0604030504040204" pitchFamily="34" charset="0"/>
                <a:ea typeface="Verdana" panose="020B0604030504040204" pitchFamily="34" charset="0"/>
              </a:rPr>
              <a:t>Specification Risk S(A,E)</a:t>
            </a:r>
            <a:endParaRPr lang="en-ZA" sz="1400" baseline="-25000" dirty="0">
              <a:solidFill>
                <a:schemeClr val="bg1"/>
              </a:solidFill>
              <a:latin typeface="Verdana" panose="020B0604030504040204" pitchFamily="34" charset="0"/>
              <a:ea typeface="Verdana" panose="020B0604030504040204" pitchFamily="34" charset="0"/>
            </a:endParaRPr>
          </a:p>
        </p:txBody>
      </p:sp>
      <mc:AlternateContent xmlns:mc="http://schemas.openxmlformats.org/markup-compatibility/2006" xmlns:a14="http://schemas.microsoft.com/office/drawing/2010/main">
        <mc:Choice Requires="a14">
          <p:sp>
            <p:nvSpPr>
              <p:cNvPr id="33" name="Rectangle: Rounded Corners 32">
                <a:extLst>
                  <a:ext uri="{FF2B5EF4-FFF2-40B4-BE49-F238E27FC236}">
                    <a16:creationId xmlns:a16="http://schemas.microsoft.com/office/drawing/2014/main" id="{7E3A19BA-94FB-4F96-94FF-059ED4C44ABE}"/>
                  </a:ext>
                </a:extLst>
              </p:cNvPr>
              <p:cNvSpPr/>
              <p:nvPr/>
            </p:nvSpPr>
            <p:spPr>
              <a:xfrm>
                <a:off x="1737360" y="4660716"/>
                <a:ext cx="3108959" cy="697187"/>
              </a:xfrm>
              <a:prstGeom prst="roundRect">
                <a:avLst/>
              </a:prstGeom>
              <a:solidFill>
                <a:srgbClr val="595959"/>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7900">
                  <a:lnSpc>
                    <a:spcPct val="90000"/>
                  </a:lnSpc>
                  <a:spcBef>
                    <a:spcPct val="0"/>
                  </a:spcBef>
                  <a:spcAft>
                    <a:spcPct val="35000"/>
                  </a:spcAft>
                </a:pPr>
                <a:r>
                  <a:rPr lang="en-US" sz="1400" dirty="0">
                    <a:latin typeface="Verdana" panose="020B0604030504040204" pitchFamily="34" charset="0"/>
                    <a:ea typeface="Verdana" panose="020B0604030504040204" pitchFamily="34" charset="0"/>
                  </a:rPr>
                  <a:t>Parameter Risk </a:t>
                </a:r>
                <a14:m>
                  <m:oMath xmlns:m="http://schemas.openxmlformats.org/officeDocument/2006/math">
                    <m:r>
                      <m:rPr>
                        <m:sty m:val="p"/>
                      </m:rPr>
                      <a:rPr lang="el-GR" sz="1400" i="1">
                        <a:latin typeface="Cambria Math" panose="02040503050406030204" pitchFamily="18" charset="0"/>
                        <a:ea typeface="Cambria Math" panose="02040503050406030204" pitchFamily="18" charset="0"/>
                      </a:rPr>
                      <m:t>Θ</m:t>
                    </m:r>
                  </m:oMath>
                </a14:m>
                <a:r>
                  <a:rPr lang="en-US" sz="1400" dirty="0">
                    <a:latin typeface="Verdana" panose="020B0604030504040204" pitchFamily="34" charset="0"/>
                    <a:ea typeface="Verdana" panose="020B0604030504040204" pitchFamily="34" charset="0"/>
                  </a:rPr>
                  <a:t> </a:t>
                </a:r>
                <a:endParaRPr lang="en-ZA" sz="1400" baseline="-25000" dirty="0">
                  <a:solidFill>
                    <a:schemeClr val="bg1"/>
                  </a:solidFill>
                  <a:latin typeface="Verdana" panose="020B0604030504040204" pitchFamily="34" charset="0"/>
                  <a:ea typeface="Verdana" panose="020B0604030504040204" pitchFamily="34" charset="0"/>
                </a:endParaRPr>
              </a:p>
            </p:txBody>
          </p:sp>
        </mc:Choice>
        <mc:Fallback xmlns="">
          <p:sp>
            <p:nvSpPr>
              <p:cNvPr id="33" name="Rectangle: Rounded Corners 32">
                <a:extLst>
                  <a:ext uri="{FF2B5EF4-FFF2-40B4-BE49-F238E27FC236}">
                    <a16:creationId xmlns:a16="http://schemas.microsoft.com/office/drawing/2014/main" id="{7E3A19BA-94FB-4F96-94FF-059ED4C44ABE}"/>
                  </a:ext>
                </a:extLst>
              </p:cNvPr>
              <p:cNvSpPr>
                <a:spLocks noRot="1" noChangeAspect="1" noMove="1" noResize="1" noEditPoints="1" noAdjustHandles="1" noChangeArrowheads="1" noChangeShapeType="1" noTextEdit="1"/>
              </p:cNvSpPr>
              <p:nvPr/>
            </p:nvSpPr>
            <p:spPr>
              <a:xfrm>
                <a:off x="1737360" y="4660716"/>
                <a:ext cx="3108959" cy="697187"/>
              </a:xfrm>
              <a:prstGeom prst="roundRect">
                <a:avLst/>
              </a:prstGeom>
              <a:blipFill>
                <a:blip r:embed="rId6"/>
                <a:stretch>
                  <a:fillRect/>
                </a:stretch>
              </a:blipFill>
              <a:ln>
                <a:solidFill>
                  <a:schemeClr val="accent3"/>
                </a:solidFill>
              </a:ln>
              <a:effectLst/>
            </p:spPr>
            <p:txBody>
              <a:bodyPr/>
              <a:lstStyle/>
              <a:p>
                <a:r>
                  <a:rPr lang="en-GB">
                    <a:noFill/>
                  </a:rPr>
                  <a:t> </a:t>
                </a:r>
              </a:p>
            </p:txBody>
          </p:sp>
        </mc:Fallback>
      </mc:AlternateContent>
      <p:sp>
        <p:nvSpPr>
          <p:cNvPr id="34" name="Rectangle: Rounded Corners 33">
            <a:extLst>
              <a:ext uri="{FF2B5EF4-FFF2-40B4-BE49-F238E27FC236}">
                <a16:creationId xmlns:a16="http://schemas.microsoft.com/office/drawing/2014/main" id="{440E21E7-112E-47F4-862C-4427B03649B3}"/>
              </a:ext>
            </a:extLst>
          </p:cNvPr>
          <p:cNvSpPr/>
          <p:nvPr/>
        </p:nvSpPr>
        <p:spPr>
          <a:xfrm>
            <a:off x="1737360" y="5498359"/>
            <a:ext cx="3108959" cy="697187"/>
          </a:xfrm>
          <a:prstGeom prst="roundRect">
            <a:avLst/>
          </a:prstGeom>
          <a:solidFill>
            <a:srgbClr val="595959"/>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latin typeface="Verdana" panose="020B0604030504040204" pitchFamily="34" charset="0"/>
                <a:ea typeface="Verdana" panose="020B0604030504040204" pitchFamily="34" charset="0"/>
              </a:rPr>
              <a:t>Numerical and Simulation Errors</a:t>
            </a:r>
          </a:p>
        </p:txBody>
      </p:sp>
      <p:cxnSp>
        <p:nvCxnSpPr>
          <p:cNvPr id="35" name="Straight Connector 34">
            <a:extLst>
              <a:ext uri="{FF2B5EF4-FFF2-40B4-BE49-F238E27FC236}">
                <a16:creationId xmlns:a16="http://schemas.microsoft.com/office/drawing/2014/main" id="{0844D434-7A43-439B-B888-25C760ACF4BF}"/>
              </a:ext>
            </a:extLst>
          </p:cNvPr>
          <p:cNvCxnSpPr>
            <a:cxnSpLocks/>
          </p:cNvCxnSpPr>
          <p:nvPr/>
        </p:nvCxnSpPr>
        <p:spPr>
          <a:xfrm>
            <a:off x="1176223" y="3623783"/>
            <a:ext cx="0" cy="2223169"/>
          </a:xfrm>
          <a:prstGeom prst="line">
            <a:avLst/>
          </a:prstGeom>
          <a:noFill/>
          <a:ln w="19050" cap="flat" cmpd="sng" algn="ctr">
            <a:solidFill>
              <a:sysClr val="windowText" lastClr="000000"/>
            </a:solidFill>
            <a:prstDash val="solid"/>
            <a:miter lim="800000"/>
          </a:ln>
          <a:effectLst/>
        </p:spPr>
      </p:cxnSp>
      <p:cxnSp>
        <p:nvCxnSpPr>
          <p:cNvPr id="36" name="Straight Connector 35">
            <a:extLst>
              <a:ext uri="{FF2B5EF4-FFF2-40B4-BE49-F238E27FC236}">
                <a16:creationId xmlns:a16="http://schemas.microsoft.com/office/drawing/2014/main" id="{65DB7DE6-A17A-45C7-A56D-C379967F68C6}"/>
              </a:ext>
            </a:extLst>
          </p:cNvPr>
          <p:cNvCxnSpPr>
            <a:cxnSpLocks/>
          </p:cNvCxnSpPr>
          <p:nvPr/>
        </p:nvCxnSpPr>
        <p:spPr>
          <a:xfrm flipV="1">
            <a:off x="1176223" y="4171667"/>
            <a:ext cx="561137" cy="5530"/>
          </a:xfrm>
          <a:prstGeom prst="line">
            <a:avLst/>
          </a:prstGeom>
          <a:noFill/>
          <a:ln w="19050" cap="flat" cmpd="sng" algn="ctr">
            <a:solidFill>
              <a:sysClr val="windowText" lastClr="000000"/>
            </a:solidFill>
            <a:prstDash val="solid"/>
            <a:miter lim="800000"/>
          </a:ln>
          <a:effectLst/>
        </p:spPr>
      </p:cxnSp>
      <p:cxnSp>
        <p:nvCxnSpPr>
          <p:cNvPr id="37" name="Straight Connector 36">
            <a:extLst>
              <a:ext uri="{FF2B5EF4-FFF2-40B4-BE49-F238E27FC236}">
                <a16:creationId xmlns:a16="http://schemas.microsoft.com/office/drawing/2014/main" id="{42D71459-E64A-4FBC-BCEC-604205F508F0}"/>
              </a:ext>
            </a:extLst>
          </p:cNvPr>
          <p:cNvCxnSpPr>
            <a:cxnSpLocks/>
          </p:cNvCxnSpPr>
          <p:nvPr/>
        </p:nvCxnSpPr>
        <p:spPr>
          <a:xfrm flipV="1">
            <a:off x="1176223" y="5003779"/>
            <a:ext cx="561137" cy="55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9D3651D-A021-4943-926A-F46C0BD80F4F}"/>
              </a:ext>
            </a:extLst>
          </p:cNvPr>
          <p:cNvCxnSpPr>
            <a:cxnSpLocks/>
          </p:cNvCxnSpPr>
          <p:nvPr/>
        </p:nvCxnSpPr>
        <p:spPr>
          <a:xfrm flipV="1">
            <a:off x="1188527" y="5846193"/>
            <a:ext cx="561137" cy="55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id="{80B9EC3A-E72D-4438-AB6F-F753E07FD7A0}"/>
              </a:ext>
            </a:extLst>
          </p:cNvPr>
          <p:cNvSpPr/>
          <p:nvPr/>
        </p:nvSpPr>
        <p:spPr>
          <a:xfrm>
            <a:off x="6750194" y="2864591"/>
            <a:ext cx="3023621" cy="759192"/>
          </a:xfrm>
          <a:prstGeom prst="roundRect">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latin typeface="Verdana" panose="020B0604030504040204" pitchFamily="34" charset="0"/>
                <a:ea typeface="Verdana" panose="020B0604030504040204" pitchFamily="34" charset="0"/>
              </a:rPr>
              <a:t>Operational Risk</a:t>
            </a:r>
          </a:p>
        </p:txBody>
      </p:sp>
      <p:sp>
        <p:nvSpPr>
          <p:cNvPr id="40" name="Rectangle: Rounded Corners 39">
            <a:extLst>
              <a:ext uri="{FF2B5EF4-FFF2-40B4-BE49-F238E27FC236}">
                <a16:creationId xmlns:a16="http://schemas.microsoft.com/office/drawing/2014/main" id="{60FBFCFB-DDE9-4502-BB4D-BDAB389B5AFD}"/>
              </a:ext>
            </a:extLst>
          </p:cNvPr>
          <p:cNvSpPr/>
          <p:nvPr/>
        </p:nvSpPr>
        <p:spPr>
          <a:xfrm>
            <a:off x="7686721" y="3823073"/>
            <a:ext cx="3108959" cy="697187"/>
          </a:xfrm>
          <a:prstGeom prst="roundRect">
            <a:avLst/>
          </a:prstGeom>
          <a:solidFill>
            <a:srgbClr val="595959"/>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7900">
              <a:lnSpc>
                <a:spcPct val="90000"/>
              </a:lnSpc>
              <a:spcBef>
                <a:spcPct val="0"/>
              </a:spcBef>
              <a:spcAft>
                <a:spcPct val="35000"/>
              </a:spcAft>
            </a:pPr>
            <a:r>
              <a:rPr lang="en-US" sz="1400" dirty="0">
                <a:latin typeface="Verdana" panose="020B0604030504040204" pitchFamily="34" charset="0"/>
                <a:ea typeface="Verdana" panose="020B0604030504040204" pitchFamily="34" charset="0"/>
              </a:rPr>
              <a:t>Data Risk</a:t>
            </a:r>
            <a:endParaRPr lang="en-ZA" sz="1400" baseline="-25000" dirty="0">
              <a:solidFill>
                <a:schemeClr val="bg1"/>
              </a:solidFill>
              <a:latin typeface="Verdana" panose="020B0604030504040204" pitchFamily="34" charset="0"/>
              <a:ea typeface="Verdana" panose="020B0604030504040204" pitchFamily="34" charset="0"/>
            </a:endParaRPr>
          </a:p>
        </p:txBody>
      </p:sp>
      <p:sp>
        <p:nvSpPr>
          <p:cNvPr id="41" name="Rectangle: Rounded Corners 40">
            <a:extLst>
              <a:ext uri="{FF2B5EF4-FFF2-40B4-BE49-F238E27FC236}">
                <a16:creationId xmlns:a16="http://schemas.microsoft.com/office/drawing/2014/main" id="{8CA17FB3-B3F1-4000-8E32-FEA08463EAF7}"/>
              </a:ext>
            </a:extLst>
          </p:cNvPr>
          <p:cNvSpPr/>
          <p:nvPr/>
        </p:nvSpPr>
        <p:spPr>
          <a:xfrm>
            <a:off x="7686721" y="4660716"/>
            <a:ext cx="3108959" cy="697187"/>
          </a:xfrm>
          <a:prstGeom prst="roundRect">
            <a:avLst/>
          </a:prstGeom>
          <a:solidFill>
            <a:srgbClr val="595959"/>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7900">
              <a:lnSpc>
                <a:spcPct val="90000"/>
              </a:lnSpc>
              <a:spcBef>
                <a:spcPct val="0"/>
              </a:spcBef>
              <a:spcAft>
                <a:spcPct val="35000"/>
              </a:spcAft>
            </a:pPr>
            <a:r>
              <a:rPr lang="en-ZA" sz="1400" dirty="0">
                <a:latin typeface="Verdana" panose="020B0604030504040204" pitchFamily="34" charset="0"/>
                <a:ea typeface="Verdana" panose="020B0604030504040204" pitchFamily="34" charset="0"/>
              </a:rPr>
              <a:t>Decision Risk</a:t>
            </a:r>
            <a:endParaRPr lang="en-ZA" sz="1400" baseline="-25000" dirty="0">
              <a:solidFill>
                <a:schemeClr val="bg1"/>
              </a:solidFill>
              <a:latin typeface="Verdana" panose="020B0604030504040204" pitchFamily="34" charset="0"/>
              <a:ea typeface="Verdana" panose="020B0604030504040204" pitchFamily="34" charset="0"/>
            </a:endParaRPr>
          </a:p>
        </p:txBody>
      </p:sp>
      <p:sp>
        <p:nvSpPr>
          <p:cNvPr id="42" name="Rectangle: Rounded Corners 41">
            <a:extLst>
              <a:ext uri="{FF2B5EF4-FFF2-40B4-BE49-F238E27FC236}">
                <a16:creationId xmlns:a16="http://schemas.microsoft.com/office/drawing/2014/main" id="{358941A6-77FC-4AEC-98A5-8D0115CB946B}"/>
              </a:ext>
            </a:extLst>
          </p:cNvPr>
          <p:cNvSpPr/>
          <p:nvPr/>
        </p:nvSpPr>
        <p:spPr>
          <a:xfrm>
            <a:off x="7686721" y="5513037"/>
            <a:ext cx="3108959" cy="697187"/>
          </a:xfrm>
          <a:prstGeom prst="roundRect">
            <a:avLst/>
          </a:prstGeom>
          <a:solidFill>
            <a:srgbClr val="595959"/>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latin typeface="Verdana" panose="020B0604030504040204" pitchFamily="34" charset="0"/>
                <a:ea typeface="Verdana" panose="020B0604030504040204" pitchFamily="34" charset="0"/>
              </a:rPr>
              <a:t>Other Process Risk</a:t>
            </a:r>
          </a:p>
        </p:txBody>
      </p:sp>
      <p:cxnSp>
        <p:nvCxnSpPr>
          <p:cNvPr id="43" name="Straight Connector 42">
            <a:extLst>
              <a:ext uri="{FF2B5EF4-FFF2-40B4-BE49-F238E27FC236}">
                <a16:creationId xmlns:a16="http://schemas.microsoft.com/office/drawing/2014/main" id="{2B79D03B-A7D3-470A-8333-6AB6F3F0CEB2}"/>
              </a:ext>
            </a:extLst>
          </p:cNvPr>
          <p:cNvCxnSpPr>
            <a:cxnSpLocks/>
          </p:cNvCxnSpPr>
          <p:nvPr/>
        </p:nvCxnSpPr>
        <p:spPr>
          <a:xfrm>
            <a:off x="7121937" y="3638461"/>
            <a:ext cx="0" cy="2223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EC3C23A-F4BA-4B93-877B-E47CE328EBC1}"/>
              </a:ext>
            </a:extLst>
          </p:cNvPr>
          <p:cNvCxnSpPr>
            <a:cxnSpLocks/>
          </p:cNvCxnSpPr>
          <p:nvPr/>
        </p:nvCxnSpPr>
        <p:spPr>
          <a:xfrm flipV="1">
            <a:off x="7121937" y="4171667"/>
            <a:ext cx="561137" cy="55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38CF6E4-C1A7-461A-BF4D-87F1303BAF18}"/>
              </a:ext>
            </a:extLst>
          </p:cNvPr>
          <p:cNvCxnSpPr>
            <a:cxnSpLocks/>
          </p:cNvCxnSpPr>
          <p:nvPr/>
        </p:nvCxnSpPr>
        <p:spPr>
          <a:xfrm flipV="1">
            <a:off x="7121937" y="5003779"/>
            <a:ext cx="561137" cy="55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40B14BC-7CD3-4DE3-ACFD-D9538A1D04A1}"/>
              </a:ext>
            </a:extLst>
          </p:cNvPr>
          <p:cNvCxnSpPr>
            <a:cxnSpLocks/>
          </p:cNvCxnSpPr>
          <p:nvPr/>
        </p:nvCxnSpPr>
        <p:spPr>
          <a:xfrm flipV="1">
            <a:off x="7121937" y="5846952"/>
            <a:ext cx="561137" cy="55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440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el 1">
            <a:extLst>
              <a:ext uri="{FF2B5EF4-FFF2-40B4-BE49-F238E27FC236}">
                <a16:creationId xmlns:a16="http://schemas.microsoft.com/office/drawing/2014/main" id="{E286BF7E-F250-4E79-9162-FDBCD9C89D7D}"/>
              </a:ext>
            </a:extLst>
          </p:cNvPr>
          <p:cNvSpPr txBox="1">
            <a:spLocks/>
          </p:cNvSpPr>
          <p:nvPr/>
        </p:nvSpPr>
        <p:spPr>
          <a:xfrm>
            <a:off x="345227" y="332756"/>
            <a:ext cx="9117676"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2400" b="1" dirty="0">
                <a:solidFill>
                  <a:srgbClr val="C00000"/>
                </a:solidFill>
                <a:latin typeface="Roboto" panose="02000000000000000000" pitchFamily="2" charset="0"/>
                <a:ea typeface="Roboto" panose="02000000000000000000" pitchFamily="2" charset="0"/>
                <a:cs typeface="+mn-cs"/>
              </a:rPr>
              <a:t>CONTROL FOR TRADITIONAL ACTUARIAL MODELS</a:t>
            </a:r>
          </a:p>
        </p:txBody>
      </p:sp>
      <p:sp>
        <p:nvSpPr>
          <p:cNvPr id="11" name="Slide Title">
            <a:extLst>
              <a:ext uri="{FF2B5EF4-FFF2-40B4-BE49-F238E27FC236}">
                <a16:creationId xmlns:a16="http://schemas.microsoft.com/office/drawing/2014/main" id="{846045B1-AEFB-4041-8727-ECC0987B7F37}"/>
              </a:ext>
            </a:extLst>
          </p:cNvPr>
          <p:cNvSpPr txBox="1">
            <a:spLocks/>
          </p:cNvSpPr>
          <p:nvPr/>
        </p:nvSpPr>
        <p:spPr>
          <a:xfrm>
            <a:off x="1094284" y="1096968"/>
            <a:ext cx="1998797" cy="595200"/>
          </a:xfrm>
          <a:prstGeom prst="rect">
            <a:avLst/>
          </a:prstGeom>
          <a:ln w="12700" cap="rnd" cmpd="sng" algn="ctr">
            <a:noFill/>
            <a:prstDash val="solid"/>
          </a:ln>
        </p:spPr>
        <p:txBody>
          <a:bodyPr vert="horz" wrap="square" lIns="0" tIns="36000" rIns="0" bIns="36000" rtlCol="0" anchor="b" anchorCtr="0">
            <a:noAutofit/>
          </a:bodyPr>
          <a:lstStyle>
            <a:lvl1pPr marL="0" algn="l" defTabSz="1219170" rtl="0" eaLnBrk="1" latinLnBrk="0" hangingPunct="1">
              <a:buNone/>
              <a:defRPr sz="2667" b="1" i="0" u="none" kern="1200" cap="none" baseline="0">
                <a:solidFill>
                  <a:schemeClr val="accent1"/>
                </a:solidFill>
                <a:uFill>
                  <a:solidFill>
                    <a:schemeClr val="tx1"/>
                  </a:solidFill>
                </a:uFill>
                <a:latin typeface="+mj-lt"/>
                <a:ea typeface="+mj-ea"/>
                <a:cs typeface="+mj-cs"/>
              </a:defRPr>
            </a:lvl1pPr>
          </a:lstStyle>
          <a:p>
            <a:pPr algn="ctr"/>
            <a:r>
              <a:rPr lang="en-GB" sz="1800" dirty="0">
                <a:solidFill>
                  <a:srgbClr val="C00000"/>
                </a:solidFill>
                <a:latin typeface="Verdana" panose="020B0604030504040204" pitchFamily="34" charset="0"/>
                <a:ea typeface="Verdana" panose="020B0604030504040204" pitchFamily="34" charset="0"/>
              </a:rPr>
              <a:t>Structural Risk</a:t>
            </a:r>
          </a:p>
        </p:txBody>
      </p:sp>
      <p:sp>
        <p:nvSpPr>
          <p:cNvPr id="12" name="Slide Title">
            <a:extLst>
              <a:ext uri="{FF2B5EF4-FFF2-40B4-BE49-F238E27FC236}">
                <a16:creationId xmlns:a16="http://schemas.microsoft.com/office/drawing/2014/main" id="{996527BC-FBF4-439A-8EC9-F3A8484F8530}"/>
              </a:ext>
            </a:extLst>
          </p:cNvPr>
          <p:cNvSpPr txBox="1">
            <a:spLocks/>
          </p:cNvSpPr>
          <p:nvPr/>
        </p:nvSpPr>
        <p:spPr>
          <a:xfrm>
            <a:off x="5846164" y="1096968"/>
            <a:ext cx="2213267" cy="595200"/>
          </a:xfrm>
          <a:prstGeom prst="rect">
            <a:avLst/>
          </a:prstGeom>
          <a:ln w="12700" cap="rnd" cmpd="sng" algn="ctr">
            <a:noFill/>
            <a:prstDash val="solid"/>
          </a:ln>
        </p:spPr>
        <p:txBody>
          <a:bodyPr vert="horz" wrap="square" lIns="0" tIns="36000" rIns="0" bIns="36000" rtlCol="0" anchor="b" anchorCtr="0">
            <a:noAutofit/>
          </a:bodyPr>
          <a:lstStyle>
            <a:lvl1pPr marL="0" algn="l" defTabSz="1219170" rtl="0" eaLnBrk="1" latinLnBrk="0" hangingPunct="1">
              <a:buNone/>
              <a:defRPr sz="2667" b="1" i="0" u="none" kern="1200" cap="none" baseline="0">
                <a:solidFill>
                  <a:schemeClr val="accent1"/>
                </a:solidFill>
                <a:uFill>
                  <a:solidFill>
                    <a:schemeClr val="tx1"/>
                  </a:solidFill>
                </a:uFill>
                <a:latin typeface="+mj-lt"/>
                <a:ea typeface="+mj-ea"/>
                <a:cs typeface="+mj-cs"/>
              </a:defRPr>
            </a:lvl1pPr>
          </a:lstStyle>
          <a:p>
            <a:pPr algn="ctr"/>
            <a:r>
              <a:rPr lang="en-GB" sz="1800" dirty="0">
                <a:solidFill>
                  <a:srgbClr val="C00000"/>
                </a:solidFill>
                <a:latin typeface="Verdana" panose="020B0604030504040204" pitchFamily="34" charset="0"/>
                <a:ea typeface="Verdana" panose="020B0604030504040204" pitchFamily="34" charset="0"/>
              </a:rPr>
              <a:t>Operational Risk</a:t>
            </a:r>
          </a:p>
        </p:txBody>
      </p:sp>
      <p:sp>
        <p:nvSpPr>
          <p:cNvPr id="13" name="Rectangle: Rounded Corners 12">
            <a:extLst>
              <a:ext uri="{FF2B5EF4-FFF2-40B4-BE49-F238E27FC236}">
                <a16:creationId xmlns:a16="http://schemas.microsoft.com/office/drawing/2014/main" id="{3757AF27-FEC9-4860-8A25-04FE1A372F3E}"/>
              </a:ext>
            </a:extLst>
          </p:cNvPr>
          <p:cNvSpPr/>
          <p:nvPr/>
        </p:nvSpPr>
        <p:spPr>
          <a:xfrm>
            <a:off x="1094284" y="1975992"/>
            <a:ext cx="4751880" cy="2002416"/>
          </a:xfrm>
          <a:prstGeom prst="roundRect">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latin typeface="Verdana" panose="020B0604030504040204" pitchFamily="34" charset="0"/>
                <a:ea typeface="Verdana" panose="020B0604030504040204" pitchFamily="34" charset="0"/>
              </a:rPr>
              <a:t>Specification Risk:  </a:t>
            </a:r>
          </a:p>
          <a:p>
            <a:pPr marL="171450" indent="-171450">
              <a:buFont typeface="Arial" panose="020B0604020202020204" pitchFamily="34" charset="0"/>
              <a:buChar char="•"/>
            </a:pPr>
            <a:r>
              <a:rPr lang="en-US" sz="1300" dirty="0">
                <a:latin typeface="Verdana" panose="020B0604030504040204" pitchFamily="34" charset="0"/>
                <a:ea typeface="Verdana" panose="020B0604030504040204" pitchFamily="34" charset="0"/>
              </a:rPr>
              <a:t>Clear definition of the problem or business question the model is going to solve</a:t>
            </a:r>
          </a:p>
          <a:p>
            <a:pPr marL="171450" indent="-171450">
              <a:buFont typeface="Arial" panose="020B0604020202020204" pitchFamily="34" charset="0"/>
              <a:buChar char="•"/>
            </a:pPr>
            <a:r>
              <a:rPr lang="en-US" sz="1300" dirty="0">
                <a:latin typeface="Verdana" panose="020B0604030504040204" pitchFamily="34" charset="0"/>
                <a:ea typeface="Verdana" panose="020B0604030504040204" pitchFamily="34" charset="0"/>
              </a:rPr>
              <a:t>Documentation and review of model specification</a:t>
            </a:r>
          </a:p>
          <a:p>
            <a:pPr marL="171450" indent="-171450">
              <a:buFont typeface="Arial" panose="020B0604020202020204" pitchFamily="34" charset="0"/>
              <a:buChar char="•"/>
            </a:pPr>
            <a:r>
              <a:rPr lang="en-US" sz="1300" dirty="0">
                <a:latin typeface="Verdana" panose="020B0604030504040204" pitchFamily="34" charset="0"/>
                <a:ea typeface="Verdana" panose="020B0604030504040204" pitchFamily="34" charset="0"/>
              </a:rPr>
              <a:t>Peer review of the model specification</a:t>
            </a:r>
          </a:p>
          <a:p>
            <a:pPr marL="171450" indent="-171450">
              <a:buFont typeface="Arial" panose="020B0604020202020204" pitchFamily="34" charset="0"/>
              <a:buChar char="•"/>
            </a:pPr>
            <a:r>
              <a:rPr lang="en-US" sz="1300" dirty="0">
                <a:latin typeface="Verdana" panose="020B0604030504040204" pitchFamily="34" charset="0"/>
                <a:ea typeface="Verdana" panose="020B0604030504040204" pitchFamily="34" charset="0"/>
              </a:rPr>
              <a:t>Governance (committee, minutes) to review model specification and decisions in model development</a:t>
            </a:r>
          </a:p>
        </p:txBody>
      </p:sp>
      <p:sp>
        <p:nvSpPr>
          <p:cNvPr id="14" name="Rectangle: Rounded Corners 13">
            <a:extLst>
              <a:ext uri="{FF2B5EF4-FFF2-40B4-BE49-F238E27FC236}">
                <a16:creationId xmlns:a16="http://schemas.microsoft.com/office/drawing/2014/main" id="{F599B615-8F97-42F3-95D2-61F3A77382B7}"/>
              </a:ext>
            </a:extLst>
          </p:cNvPr>
          <p:cNvSpPr/>
          <p:nvPr/>
        </p:nvSpPr>
        <p:spPr>
          <a:xfrm>
            <a:off x="6096000" y="1975992"/>
            <a:ext cx="4601980" cy="2002416"/>
          </a:xfrm>
          <a:prstGeom prst="roundRect">
            <a:avLst/>
          </a:prstGeom>
          <a:solidFill>
            <a:srgbClr val="D5D3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1400" b="1" dirty="0">
                <a:solidFill>
                  <a:schemeClr val="tx1"/>
                </a:solidFill>
                <a:latin typeface="Verdana" panose="020B0604030504040204" pitchFamily="34" charset="0"/>
                <a:ea typeface="Verdana" panose="020B0604030504040204" pitchFamily="34" charset="0"/>
              </a:rPr>
              <a:t>Data Risk:  </a:t>
            </a:r>
          </a:p>
          <a:p>
            <a:pPr marL="171450" lvl="0" indent="-171450">
              <a:buFont typeface="Arial" panose="020B0604020202020204" pitchFamily="34" charset="0"/>
              <a:buChar char="•"/>
            </a:pPr>
            <a:r>
              <a:rPr lang="en-US" sz="1300" dirty="0">
                <a:solidFill>
                  <a:schemeClr val="tx1"/>
                </a:solidFill>
                <a:latin typeface="Verdana" panose="020B0604030504040204" pitchFamily="34" charset="0"/>
                <a:ea typeface="Verdana" panose="020B0604030504040204" pitchFamily="34" charset="0"/>
              </a:rPr>
              <a:t>Assessment of the input data X to determine sufficient data quality i.e. clean and fit for purpose </a:t>
            </a:r>
          </a:p>
          <a:p>
            <a:pPr marL="171450" lvl="0" indent="-171450">
              <a:buFont typeface="Arial" panose="020B0604020202020204" pitchFamily="34" charset="0"/>
              <a:buChar char="•"/>
            </a:pPr>
            <a:r>
              <a:rPr lang="en-US" sz="1300" dirty="0">
                <a:solidFill>
                  <a:schemeClr val="tx1"/>
                </a:solidFill>
                <a:latin typeface="Verdana" panose="020B0604030504040204" pitchFamily="34" charset="0"/>
                <a:ea typeface="Verdana" panose="020B0604030504040204" pitchFamily="34" charset="0"/>
              </a:rPr>
              <a:t>Defined metrics and reporting formats to track data quality of the inputs</a:t>
            </a:r>
          </a:p>
          <a:p>
            <a:pPr marL="171450" lvl="0" indent="-171450">
              <a:buFont typeface="Arial" panose="020B0604020202020204" pitchFamily="34" charset="0"/>
              <a:buChar char="•"/>
            </a:pPr>
            <a:r>
              <a:rPr lang="en-US" sz="1300" dirty="0">
                <a:solidFill>
                  <a:schemeClr val="tx1"/>
                </a:solidFill>
                <a:latin typeface="Verdana" panose="020B0604030504040204" pitchFamily="34" charset="0"/>
                <a:ea typeface="Verdana" panose="020B0604030504040204" pitchFamily="34" charset="0"/>
              </a:rPr>
              <a:t>Documentation and review of the manipulation or initial transformation T of the input data X</a:t>
            </a:r>
          </a:p>
        </p:txBody>
      </p:sp>
      <p:sp>
        <p:nvSpPr>
          <p:cNvPr id="15" name="Rectangle: Rounded Corners 14">
            <a:extLst>
              <a:ext uri="{FF2B5EF4-FFF2-40B4-BE49-F238E27FC236}">
                <a16:creationId xmlns:a16="http://schemas.microsoft.com/office/drawing/2014/main" id="{5FE2571C-27FD-488A-A0DD-8DAD16D19E84}"/>
              </a:ext>
            </a:extLst>
          </p:cNvPr>
          <p:cNvSpPr/>
          <p:nvPr/>
        </p:nvSpPr>
        <p:spPr>
          <a:xfrm>
            <a:off x="1102165" y="4255977"/>
            <a:ext cx="4601980" cy="2002416"/>
          </a:xfrm>
          <a:prstGeom prst="roundRect">
            <a:avLst/>
          </a:prstGeom>
          <a:solidFill>
            <a:srgbClr val="9B9186"/>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1400" b="1" dirty="0">
                <a:solidFill>
                  <a:srgbClr val="FFFFFF"/>
                </a:solidFill>
                <a:latin typeface="Verdana" panose="020B0604030504040204" pitchFamily="34" charset="0"/>
                <a:ea typeface="Verdana" panose="020B0604030504040204" pitchFamily="34" charset="0"/>
              </a:rPr>
              <a:t>Parameter Risk:  </a:t>
            </a:r>
          </a:p>
          <a:p>
            <a:pPr marL="171450" lvl="0" indent="-171450">
              <a:buFont typeface="Arial" panose="020B0604020202020204" pitchFamily="34" charset="0"/>
              <a:buChar char="•"/>
            </a:pPr>
            <a:r>
              <a:rPr lang="en-US" sz="1300" dirty="0">
                <a:solidFill>
                  <a:srgbClr val="FFFFFF"/>
                </a:solidFill>
                <a:latin typeface="Verdana" panose="020B0604030504040204" pitchFamily="34" charset="0"/>
                <a:ea typeface="Verdana" panose="020B0604030504040204" pitchFamily="34" charset="0"/>
              </a:rPr>
              <a:t>Calculate confidence intervals, sensitivities and stress tests</a:t>
            </a:r>
          </a:p>
          <a:p>
            <a:pPr marL="171450" lvl="0" indent="-171450">
              <a:buFont typeface="Arial" panose="020B0604020202020204" pitchFamily="34" charset="0"/>
              <a:buChar char="•"/>
            </a:pPr>
            <a:r>
              <a:rPr lang="en-US" sz="1300" dirty="0">
                <a:solidFill>
                  <a:srgbClr val="FFFFFF"/>
                </a:solidFill>
                <a:latin typeface="Verdana" panose="020B0604030504040204" pitchFamily="34" charset="0"/>
                <a:ea typeface="Verdana" panose="020B0604030504040204" pitchFamily="34" charset="0"/>
              </a:rPr>
              <a:t>Reasonability checks on the input and output</a:t>
            </a:r>
          </a:p>
        </p:txBody>
      </p:sp>
      <p:sp>
        <p:nvSpPr>
          <p:cNvPr id="16" name="Rectangle: Rounded Corners 15">
            <a:extLst>
              <a:ext uri="{FF2B5EF4-FFF2-40B4-BE49-F238E27FC236}">
                <a16:creationId xmlns:a16="http://schemas.microsoft.com/office/drawing/2014/main" id="{2F95E1A3-3DB5-46CE-8E0D-0D0159A24C97}"/>
              </a:ext>
            </a:extLst>
          </p:cNvPr>
          <p:cNvSpPr/>
          <p:nvPr/>
        </p:nvSpPr>
        <p:spPr>
          <a:xfrm>
            <a:off x="6096000" y="4255977"/>
            <a:ext cx="4601980" cy="2002416"/>
          </a:xfrm>
          <a:prstGeom prst="roundRect">
            <a:avLst/>
          </a:prstGeom>
          <a:solidFill>
            <a:srgbClr val="595959"/>
          </a:solid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ZA" sz="1400" b="1" dirty="0">
                <a:solidFill>
                  <a:srgbClr val="FFFFFF"/>
                </a:solidFill>
                <a:latin typeface="Verdana" panose="020B0604030504040204" pitchFamily="34" charset="0"/>
                <a:ea typeface="Verdana" panose="020B0604030504040204" pitchFamily="34" charset="0"/>
              </a:rPr>
              <a:t>Decision Risk:  </a:t>
            </a:r>
          </a:p>
          <a:p>
            <a:pPr marL="171450" lvl="0" indent="-171450" algn="just">
              <a:buFont typeface="Arial" panose="020B0604020202020204" pitchFamily="34" charset="0"/>
              <a:buChar char="•"/>
            </a:pPr>
            <a:r>
              <a:rPr lang="en-US" sz="1300" dirty="0">
                <a:solidFill>
                  <a:srgbClr val="FFFFFF"/>
                </a:solidFill>
                <a:latin typeface="Verdana" panose="020B0604030504040204" pitchFamily="34" charset="0"/>
                <a:ea typeface="Verdana" panose="020B0604030504040204" pitchFamily="34" charset="0"/>
              </a:rPr>
              <a:t>Testing of output results against defined criteria </a:t>
            </a:r>
          </a:p>
          <a:p>
            <a:pPr marL="171450" lvl="0" indent="-171450" algn="just">
              <a:buFont typeface="Arial" panose="020B0604020202020204" pitchFamily="34" charset="0"/>
              <a:buChar char="•"/>
            </a:pPr>
            <a:r>
              <a:rPr lang="en-US" sz="1300" dirty="0">
                <a:solidFill>
                  <a:srgbClr val="FFFFFF"/>
                </a:solidFill>
                <a:latin typeface="Verdana" panose="020B0604030504040204" pitchFamily="34" charset="0"/>
                <a:ea typeface="Verdana" panose="020B0604030504040204" pitchFamily="34" charset="0"/>
              </a:rPr>
              <a:t>Training/Communication for decision makers</a:t>
            </a:r>
          </a:p>
          <a:p>
            <a:pPr marL="171450" lvl="0" indent="-171450" algn="just">
              <a:buFont typeface="Arial" panose="020B0604020202020204" pitchFamily="34" charset="0"/>
              <a:buChar char="•"/>
            </a:pPr>
            <a:r>
              <a:rPr lang="en-US" sz="1300" dirty="0">
                <a:solidFill>
                  <a:srgbClr val="FFFFFF"/>
                </a:solidFill>
                <a:latin typeface="Verdana" panose="020B0604030504040204" pitchFamily="34" charset="0"/>
                <a:ea typeface="Verdana" panose="020B0604030504040204" pitchFamily="34" charset="0"/>
              </a:rPr>
              <a:t>Identify areas of human intervention</a:t>
            </a:r>
          </a:p>
          <a:p>
            <a:pPr marL="171450" lvl="0" indent="-171450" algn="just">
              <a:buFont typeface="Arial" panose="020B0604020202020204" pitchFamily="34" charset="0"/>
              <a:buChar char="•"/>
            </a:pPr>
            <a:r>
              <a:rPr lang="en-US" sz="1300" dirty="0">
                <a:solidFill>
                  <a:srgbClr val="FFFFFF"/>
                </a:solidFill>
                <a:latin typeface="Verdana" panose="020B0604030504040204" pitchFamily="34" charset="0"/>
                <a:ea typeface="Verdana" panose="020B0604030504040204" pitchFamily="34" charset="0"/>
              </a:rPr>
              <a:t>Documentation of board discussion on results underlying assumptions and appropriateness</a:t>
            </a:r>
          </a:p>
          <a:p>
            <a:pPr marL="171450" lvl="0" indent="-171450" algn="just">
              <a:buFont typeface="Arial" panose="020B0604020202020204" pitchFamily="34" charset="0"/>
              <a:buChar char="•"/>
            </a:pPr>
            <a:r>
              <a:rPr lang="en-US" sz="1300" dirty="0">
                <a:solidFill>
                  <a:srgbClr val="FFFFFF"/>
                </a:solidFill>
                <a:latin typeface="Verdana" panose="020B0604030504040204" pitchFamily="34" charset="0"/>
                <a:ea typeface="Verdana" panose="020B0604030504040204" pitchFamily="34" charset="0"/>
              </a:rPr>
              <a:t>Defining clear performance metrics to assess the predictive accuracy of the model</a:t>
            </a:r>
          </a:p>
        </p:txBody>
      </p:sp>
    </p:spTree>
    <p:extLst>
      <p:ext uri="{BB962C8B-B14F-4D97-AF65-F5344CB8AC3E}">
        <p14:creationId xmlns:p14="http://schemas.microsoft.com/office/powerpoint/2010/main" val="1809611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el 1">
            <a:extLst>
              <a:ext uri="{FF2B5EF4-FFF2-40B4-BE49-F238E27FC236}">
                <a16:creationId xmlns:a16="http://schemas.microsoft.com/office/drawing/2014/main" id="{E286BF7E-F250-4E79-9162-FDBCD9C89D7D}"/>
              </a:ext>
            </a:extLst>
          </p:cNvPr>
          <p:cNvSpPr txBox="1">
            <a:spLocks/>
          </p:cNvSpPr>
          <p:nvPr/>
        </p:nvSpPr>
        <p:spPr>
          <a:xfrm>
            <a:off x="362005" y="335194"/>
            <a:ext cx="9117676"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2400" b="1" dirty="0">
                <a:solidFill>
                  <a:srgbClr val="C00000"/>
                </a:solidFill>
                <a:latin typeface="Roboto" panose="02000000000000000000" pitchFamily="2" charset="0"/>
                <a:ea typeface="Roboto" panose="02000000000000000000" pitchFamily="2" charset="0"/>
                <a:cs typeface="+mn-cs"/>
              </a:rPr>
              <a:t>AGENDA</a:t>
            </a:r>
          </a:p>
        </p:txBody>
      </p:sp>
      <p:sp>
        <p:nvSpPr>
          <p:cNvPr id="17" name="TextBox 16">
            <a:extLst>
              <a:ext uri="{FF2B5EF4-FFF2-40B4-BE49-F238E27FC236}">
                <a16:creationId xmlns:a16="http://schemas.microsoft.com/office/drawing/2014/main" id="{7B32CBE7-1A78-401D-B8DE-E48EC975500D}"/>
              </a:ext>
            </a:extLst>
          </p:cNvPr>
          <p:cNvSpPr txBox="1"/>
          <p:nvPr/>
        </p:nvSpPr>
        <p:spPr>
          <a:xfrm>
            <a:off x="809102" y="2225552"/>
            <a:ext cx="6798365" cy="1769652"/>
          </a:xfrm>
          <a:prstGeom prst="rect">
            <a:avLst/>
          </a:prstGeom>
          <a:noFill/>
        </p:spPr>
        <p:txBody>
          <a:bodyPr wrap="square" rtlCol="0">
            <a:spAutoFit/>
          </a:bodyPr>
          <a:lstStyle/>
          <a:p>
            <a:pPr marL="198900" indent="-342900">
              <a:lnSpc>
                <a:spcPct val="200000"/>
              </a:lnSpc>
              <a:buClr>
                <a:srgbClr val="AB1124"/>
              </a:buClr>
              <a:buFont typeface="Arial" panose="020B0604020202020204" pitchFamily="34" charset="0"/>
              <a:buChar char="•"/>
            </a:pPr>
            <a:r>
              <a:rPr lang="en-ZA" dirty="0">
                <a:solidFill>
                  <a:schemeClr val="tx1">
                    <a:lumMod val="65000"/>
                    <a:lumOff val="35000"/>
                  </a:schemeClr>
                </a:solidFill>
                <a:latin typeface="Verdana" panose="020B0604030504040204" pitchFamily="34" charset="0"/>
                <a:ea typeface="Verdana" panose="020B0604030504040204" pitchFamily="34" charset="0"/>
                <a:cs typeface="Century Gothic" charset="0"/>
              </a:rPr>
              <a:t>From traditional modelling to deep learning</a:t>
            </a:r>
          </a:p>
          <a:p>
            <a:pPr marL="198900" indent="-342900">
              <a:lnSpc>
                <a:spcPct val="200000"/>
              </a:lnSpc>
              <a:buClr>
                <a:srgbClr val="AB1124"/>
              </a:buClr>
              <a:buFont typeface="Arial" panose="020B0604020202020204" pitchFamily="34" charset="0"/>
              <a:buChar char="•"/>
            </a:pPr>
            <a:r>
              <a:rPr lang="en-ZA" dirty="0">
                <a:solidFill>
                  <a:schemeClr val="tx1">
                    <a:lumMod val="65000"/>
                    <a:lumOff val="35000"/>
                  </a:schemeClr>
                </a:solidFill>
                <a:latin typeface="Verdana" panose="020B0604030504040204" pitchFamily="34" charset="0"/>
                <a:ea typeface="Verdana" panose="020B0604030504040204" pitchFamily="34" charset="0"/>
                <a:cs typeface="Century Gothic" charset="0"/>
              </a:rPr>
              <a:t>Introduction to model risk management</a:t>
            </a:r>
          </a:p>
          <a:p>
            <a:pPr marL="198900" indent="-342900">
              <a:lnSpc>
                <a:spcPct val="200000"/>
              </a:lnSpc>
              <a:buClr>
                <a:srgbClr val="AB1124"/>
              </a:buClr>
              <a:buFont typeface="Arial" panose="020B0604020202020204" pitchFamily="34" charset="0"/>
              <a:buChar char="•"/>
            </a:pPr>
            <a:r>
              <a:rPr lang="en-ZA" sz="2200" b="1" dirty="0">
                <a:solidFill>
                  <a:schemeClr val="tx1">
                    <a:lumMod val="65000"/>
                    <a:lumOff val="35000"/>
                  </a:schemeClr>
                </a:solidFill>
                <a:latin typeface="Verdana" panose="020B0604030504040204" pitchFamily="34" charset="0"/>
                <a:ea typeface="Verdana" panose="020B0604030504040204" pitchFamily="34" charset="0"/>
                <a:cs typeface="Century Gothic" charset="0"/>
              </a:rPr>
              <a:t>Model risk management for DL Models</a:t>
            </a:r>
            <a:endParaRPr lang="en-US" sz="2200" b="1" dirty="0">
              <a:solidFill>
                <a:schemeClr val="tx1">
                  <a:lumMod val="65000"/>
                  <a:lumOff val="35000"/>
                </a:schemeClr>
              </a:solidFill>
              <a:latin typeface="Verdana" panose="020B0604030504040204" pitchFamily="34" charset="0"/>
              <a:ea typeface="Verdana" panose="020B0604030504040204" pitchFamily="34" charset="0"/>
              <a:cs typeface="Century Gothic" charset="0"/>
            </a:endParaRPr>
          </a:p>
        </p:txBody>
      </p:sp>
    </p:spTree>
    <p:extLst>
      <p:ext uri="{BB962C8B-B14F-4D97-AF65-F5344CB8AC3E}">
        <p14:creationId xmlns:p14="http://schemas.microsoft.com/office/powerpoint/2010/main" val="1032309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el 1">
            <a:extLst>
              <a:ext uri="{FF2B5EF4-FFF2-40B4-BE49-F238E27FC236}">
                <a16:creationId xmlns:a16="http://schemas.microsoft.com/office/drawing/2014/main" id="{E286BF7E-F250-4E79-9162-FDBCD9C89D7D}"/>
              </a:ext>
            </a:extLst>
          </p:cNvPr>
          <p:cNvSpPr txBox="1">
            <a:spLocks/>
          </p:cNvSpPr>
          <p:nvPr/>
        </p:nvSpPr>
        <p:spPr>
          <a:xfrm>
            <a:off x="336838" y="325018"/>
            <a:ext cx="9117676" cy="622300"/>
          </a:xfrm>
          <a:prstGeom prst="rect">
            <a:avLst/>
          </a:prstGeom>
        </p:spPr>
        <p:txBody>
          <a:bodyPr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2400" b="1" dirty="0">
                <a:solidFill>
                  <a:srgbClr val="C00000"/>
                </a:solidFill>
                <a:latin typeface="Roboto" panose="02000000000000000000" pitchFamily="2" charset="0"/>
                <a:ea typeface="Roboto" panose="02000000000000000000" pitchFamily="2" charset="0"/>
                <a:cs typeface="+mn-cs"/>
              </a:rPr>
              <a:t>RECAP: FROM TRADITIONAL ACTUARIAL MODELLING TO DL</a:t>
            </a:r>
          </a:p>
        </p:txBody>
      </p:sp>
      <p:sp>
        <p:nvSpPr>
          <p:cNvPr id="6" name="Slide Title">
            <a:extLst>
              <a:ext uri="{FF2B5EF4-FFF2-40B4-BE49-F238E27FC236}">
                <a16:creationId xmlns:a16="http://schemas.microsoft.com/office/drawing/2014/main" id="{2705EB89-60C0-48FF-9AFD-3E549A04D49D}"/>
              </a:ext>
            </a:extLst>
          </p:cNvPr>
          <p:cNvSpPr txBox="1">
            <a:spLocks/>
          </p:cNvSpPr>
          <p:nvPr/>
        </p:nvSpPr>
        <p:spPr>
          <a:xfrm>
            <a:off x="-55502" y="1769449"/>
            <a:ext cx="1998797" cy="748477"/>
          </a:xfrm>
          <a:prstGeom prst="rect">
            <a:avLst/>
          </a:prstGeom>
          <a:ln w="12700" cap="rnd" cmpd="sng" algn="ctr">
            <a:noFill/>
            <a:prstDash val="solid"/>
          </a:ln>
        </p:spPr>
        <p:txBody>
          <a:bodyPr vert="horz" wrap="square" lIns="0" tIns="36000" rIns="0" bIns="36000" rtlCol="0" anchor="b" anchorCtr="0">
            <a:noAutofit/>
          </a:bodyPr>
          <a:lstStyle>
            <a:lvl1pPr marL="0" algn="l" defTabSz="1219170" rtl="0" eaLnBrk="1" latinLnBrk="0" hangingPunct="1">
              <a:buNone/>
              <a:defRPr sz="2667" b="1" i="0" u="none" kern="1200" cap="none" baseline="0">
                <a:solidFill>
                  <a:schemeClr val="accent1"/>
                </a:solidFill>
                <a:uFill>
                  <a:solidFill>
                    <a:schemeClr val="tx1"/>
                  </a:solidFill>
                </a:uFill>
                <a:latin typeface="+mj-lt"/>
                <a:ea typeface="+mj-ea"/>
                <a:cs typeface="+mj-cs"/>
              </a:defRPr>
            </a:lvl1pPr>
          </a:lstStyle>
          <a:p>
            <a:pPr algn="ctr"/>
            <a:r>
              <a:rPr lang="en-GB" sz="1800" dirty="0">
                <a:solidFill>
                  <a:srgbClr val="AB1124"/>
                </a:solidFill>
                <a:latin typeface="Verdana" panose="020B0604030504040204" pitchFamily="34" charset="0"/>
                <a:ea typeface="Verdana" panose="020B0604030504040204" pitchFamily="34" charset="0"/>
              </a:rPr>
              <a:t>Traditional</a:t>
            </a:r>
            <a:r>
              <a:rPr lang="en-GB" sz="1800" dirty="0">
                <a:solidFill>
                  <a:srgbClr val="CE142A"/>
                </a:solidFill>
                <a:latin typeface="Verdana" panose="020B0604030504040204" pitchFamily="34" charset="0"/>
                <a:ea typeface="Verdana" panose="020B0604030504040204" pitchFamily="34" charset="0"/>
              </a:rPr>
              <a:t> </a:t>
            </a:r>
          </a:p>
          <a:p>
            <a:pPr algn="ctr"/>
            <a:r>
              <a:rPr lang="en-GB" sz="1800" dirty="0">
                <a:solidFill>
                  <a:srgbClr val="AB1124"/>
                </a:solidFill>
                <a:latin typeface="Verdana" panose="020B0604030504040204" pitchFamily="34" charset="0"/>
                <a:ea typeface="Verdana" panose="020B0604030504040204" pitchFamily="34" charset="0"/>
              </a:rPr>
              <a:t>Actuarial</a:t>
            </a:r>
          </a:p>
        </p:txBody>
      </p:sp>
      <p:sp>
        <p:nvSpPr>
          <p:cNvPr id="7" name="Slide Title">
            <a:extLst>
              <a:ext uri="{FF2B5EF4-FFF2-40B4-BE49-F238E27FC236}">
                <a16:creationId xmlns:a16="http://schemas.microsoft.com/office/drawing/2014/main" id="{8D73403E-051B-406B-B73F-FC937D5D1634}"/>
              </a:ext>
            </a:extLst>
          </p:cNvPr>
          <p:cNvSpPr txBox="1">
            <a:spLocks/>
          </p:cNvSpPr>
          <p:nvPr/>
        </p:nvSpPr>
        <p:spPr>
          <a:xfrm>
            <a:off x="101889" y="3054761"/>
            <a:ext cx="1828801" cy="748477"/>
          </a:xfrm>
          <a:prstGeom prst="rect">
            <a:avLst/>
          </a:prstGeom>
          <a:ln w="12700" cap="rnd" cmpd="sng" algn="ctr">
            <a:noFill/>
            <a:prstDash val="solid"/>
          </a:ln>
        </p:spPr>
        <p:txBody>
          <a:bodyPr vert="horz" wrap="square" lIns="0" tIns="36000" rIns="0" bIns="36000" rtlCol="0" anchor="b" anchorCtr="0">
            <a:noAutofit/>
          </a:bodyPr>
          <a:lstStyle>
            <a:lvl1pPr marL="0" algn="l" defTabSz="1219170" rtl="0" eaLnBrk="1" latinLnBrk="0" hangingPunct="1">
              <a:buNone/>
              <a:defRPr sz="2667" b="1" i="0" u="none" kern="1200" cap="none" baseline="0">
                <a:solidFill>
                  <a:schemeClr val="accent1"/>
                </a:solidFill>
                <a:uFill>
                  <a:solidFill>
                    <a:schemeClr val="tx1"/>
                  </a:solidFill>
                </a:uFill>
                <a:latin typeface="+mj-lt"/>
                <a:ea typeface="+mj-ea"/>
                <a:cs typeface="+mj-cs"/>
              </a:defRPr>
            </a:lvl1pPr>
          </a:lstStyle>
          <a:p>
            <a:pPr algn="ctr"/>
            <a:r>
              <a:rPr lang="en-GB" sz="1800" dirty="0">
                <a:solidFill>
                  <a:srgbClr val="AB1124"/>
                </a:solidFill>
                <a:latin typeface="Verdana" panose="020B0604030504040204" pitchFamily="34" charset="0"/>
                <a:ea typeface="Verdana" panose="020B0604030504040204" pitchFamily="34" charset="0"/>
              </a:rPr>
              <a:t>Machine Learning</a:t>
            </a:r>
          </a:p>
        </p:txBody>
      </p:sp>
      <p:sp>
        <p:nvSpPr>
          <p:cNvPr id="8" name="Slide Title">
            <a:extLst>
              <a:ext uri="{FF2B5EF4-FFF2-40B4-BE49-F238E27FC236}">
                <a16:creationId xmlns:a16="http://schemas.microsoft.com/office/drawing/2014/main" id="{4D3B5500-6B6C-42E5-9381-B7BCB4262DC0}"/>
              </a:ext>
            </a:extLst>
          </p:cNvPr>
          <p:cNvSpPr txBox="1">
            <a:spLocks/>
          </p:cNvSpPr>
          <p:nvPr/>
        </p:nvSpPr>
        <p:spPr>
          <a:xfrm>
            <a:off x="-55502" y="4519463"/>
            <a:ext cx="1998797" cy="777973"/>
          </a:xfrm>
          <a:prstGeom prst="rect">
            <a:avLst/>
          </a:prstGeom>
          <a:ln w="12700" cap="rnd" cmpd="sng" algn="ctr">
            <a:noFill/>
            <a:prstDash val="solid"/>
          </a:ln>
        </p:spPr>
        <p:txBody>
          <a:bodyPr vert="horz" wrap="square" lIns="0" tIns="36000" rIns="0" bIns="36000" rtlCol="0" anchor="b" anchorCtr="0">
            <a:noAutofit/>
          </a:bodyPr>
          <a:lstStyle>
            <a:lvl1pPr marL="0" algn="l" defTabSz="1219170" rtl="0" eaLnBrk="1" latinLnBrk="0" hangingPunct="1">
              <a:buNone/>
              <a:defRPr sz="2667" b="1" i="0" u="none" kern="1200" cap="none" baseline="0">
                <a:solidFill>
                  <a:schemeClr val="accent1"/>
                </a:solidFill>
                <a:uFill>
                  <a:solidFill>
                    <a:schemeClr val="tx1"/>
                  </a:solidFill>
                </a:uFill>
                <a:latin typeface="+mj-lt"/>
                <a:ea typeface="+mj-ea"/>
                <a:cs typeface="+mj-cs"/>
              </a:defRPr>
            </a:lvl1pPr>
          </a:lstStyle>
          <a:p>
            <a:pPr algn="ctr"/>
            <a:r>
              <a:rPr lang="en-GB" sz="1800" dirty="0">
                <a:solidFill>
                  <a:srgbClr val="AB1124"/>
                </a:solidFill>
                <a:latin typeface="Verdana" panose="020B0604030504040204" pitchFamily="34" charset="0"/>
                <a:ea typeface="Verdana" panose="020B0604030504040204" pitchFamily="34" charset="0"/>
              </a:rPr>
              <a:t>Deep </a:t>
            </a:r>
          </a:p>
          <a:p>
            <a:pPr algn="ctr"/>
            <a:r>
              <a:rPr lang="en-GB" sz="1800" dirty="0">
                <a:solidFill>
                  <a:srgbClr val="AB1124"/>
                </a:solidFill>
                <a:latin typeface="Verdana" panose="020B0604030504040204" pitchFamily="34" charset="0"/>
                <a:ea typeface="Verdana" panose="020B0604030504040204" pitchFamily="34" charset="0"/>
              </a:rPr>
              <a:t>Learning</a:t>
            </a:r>
          </a:p>
        </p:txBody>
      </p:sp>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584D6C41-423F-4221-8939-1925A8552007}"/>
                  </a:ext>
                </a:extLst>
              </p:cNvPr>
              <p:cNvSpPr/>
              <p:nvPr/>
            </p:nvSpPr>
            <p:spPr>
              <a:xfrm>
                <a:off x="1949038" y="1569231"/>
                <a:ext cx="3954251" cy="1114236"/>
              </a:xfrm>
              <a:prstGeom prst="roundRect">
                <a:avLst/>
              </a:prstGeom>
              <a:solidFill>
                <a:srgbClr val="D5D3CF"/>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ZA" b="0" i="1" smtClean="0">
                          <a:solidFill>
                            <a:schemeClr val="tx1"/>
                          </a:solidFill>
                          <a:latin typeface="Cambria Math" panose="02040503050406030204" pitchFamily="18" charset="0"/>
                        </a:rPr>
                        <m:t>𝑀</m:t>
                      </m:r>
                      <m:d>
                        <m:dPr>
                          <m:ctrlPr>
                            <a:rPr lang="en-ZA" b="0" i="1" smtClean="0">
                              <a:solidFill>
                                <a:schemeClr val="tx1"/>
                              </a:solidFill>
                              <a:latin typeface="Cambria Math" panose="02040503050406030204" pitchFamily="18" charset="0"/>
                            </a:rPr>
                          </m:ctrlPr>
                        </m:dPr>
                        <m:e>
                          <m:r>
                            <a:rPr lang="en-ZA" b="0" i="1" smtClean="0">
                              <a:solidFill>
                                <a:schemeClr val="tx1"/>
                              </a:solidFill>
                              <a:latin typeface="Cambria Math" panose="02040503050406030204" pitchFamily="18" charset="0"/>
                            </a:rPr>
                            <m:t>𝑋</m:t>
                          </m:r>
                          <m:r>
                            <a:rPr lang="en-ZA" b="0" i="1" smtClean="0">
                              <a:solidFill>
                                <a:schemeClr val="tx1"/>
                              </a:solidFill>
                              <a:latin typeface="Cambria Math" panose="02040503050406030204" pitchFamily="18" charset="0"/>
                            </a:rPr>
                            <m:t>;</m:t>
                          </m:r>
                          <m:r>
                            <a:rPr lang="en-ZA" b="0" i="1" smtClean="0">
                              <a:solidFill>
                                <a:schemeClr val="tx1"/>
                              </a:solidFill>
                              <a:latin typeface="Cambria Math" panose="02040503050406030204" pitchFamily="18" charset="0"/>
                            </a:rPr>
                            <m:t>𝑇</m:t>
                          </m:r>
                          <m:r>
                            <a:rPr lang="en-ZA" b="0" i="1" smtClean="0">
                              <a:solidFill>
                                <a:schemeClr val="tx1"/>
                              </a:solidFill>
                              <a:latin typeface="Cambria Math" panose="02040503050406030204" pitchFamily="18" charset="0"/>
                            </a:rPr>
                            <m:t>;</m:t>
                          </m:r>
                          <m:nary>
                            <m:naryPr>
                              <m:chr m:val="∑"/>
                              <m:subHide m:val="on"/>
                              <m:supHide m:val="on"/>
                              <m:ctrlPr>
                                <a:rPr lang="en-ZA" b="0" i="1" smtClean="0">
                                  <a:solidFill>
                                    <a:schemeClr val="tx1"/>
                                  </a:solidFill>
                                  <a:latin typeface="Cambria Math" panose="02040503050406030204" pitchFamily="18" charset="0"/>
                                </a:rPr>
                              </m:ctrlPr>
                            </m:naryPr>
                            <m:sub/>
                            <m:sup/>
                            <m:e>
                              <m:r>
                                <a:rPr lang="en-ZA" b="0" i="1" smtClean="0">
                                  <a:solidFill>
                                    <a:schemeClr val="tx1"/>
                                  </a:solidFill>
                                  <a:latin typeface="Cambria Math" panose="02040503050406030204" pitchFamily="18" charset="0"/>
                                  <a:ea typeface="Cambria Math" panose="02040503050406030204" pitchFamily="18" charset="0"/>
                                </a:rPr>
                                <m:t>𝛽</m:t>
                              </m:r>
                              <m:r>
                                <a:rPr lang="en-ZA" b="0" i="1" baseline="-25000" smtClean="0">
                                  <a:solidFill>
                                    <a:schemeClr val="tx1"/>
                                  </a:solidFill>
                                  <a:latin typeface="Cambria Math" panose="02040503050406030204" pitchFamily="18" charset="0"/>
                                </a:rPr>
                                <m:t>𝑖</m:t>
                              </m:r>
                              <m:r>
                                <a:rPr lang="en-ZA" b="0" i="1" smtClean="0">
                                  <a:solidFill>
                                    <a:schemeClr val="tx1"/>
                                  </a:solidFill>
                                  <a:latin typeface="Cambria Math" panose="02040503050406030204" pitchFamily="18" charset="0"/>
                                </a:rPr>
                                <m:t>𝑓</m:t>
                              </m:r>
                              <m:r>
                                <a:rPr lang="en-ZA" b="0" i="1" baseline="-25000" smtClean="0">
                                  <a:solidFill>
                                    <a:schemeClr val="tx1"/>
                                  </a:solidFill>
                                  <a:latin typeface="Cambria Math" panose="02040503050406030204" pitchFamily="18" charset="0"/>
                                </a:rPr>
                                <m:t>𝑖</m:t>
                              </m:r>
                              <m:r>
                                <a:rPr lang="en-ZA" b="0" i="1" smtClean="0">
                                  <a:solidFill>
                                    <a:schemeClr val="tx1"/>
                                  </a:solidFill>
                                  <a:latin typeface="Cambria Math" panose="02040503050406030204" pitchFamily="18" charset="0"/>
                                </a:rPr>
                                <m:t>(</m:t>
                              </m:r>
                              <m:r>
                                <a:rPr lang="en-ZA" b="0" i="1" smtClean="0">
                                  <a:solidFill>
                                    <a:schemeClr val="tx1"/>
                                  </a:solidFill>
                                  <a:latin typeface="Cambria Math" panose="02040503050406030204" pitchFamily="18" charset="0"/>
                                </a:rPr>
                                <m:t>𝑥𝑖</m:t>
                              </m:r>
                              <m:r>
                                <a:rPr lang="en-ZA" b="0" i="1" smtClean="0">
                                  <a:solidFill>
                                    <a:schemeClr val="tx1"/>
                                  </a:solidFill>
                                  <a:latin typeface="Cambria Math" panose="02040503050406030204" pitchFamily="18" charset="0"/>
                                </a:rPr>
                                <m:t>)</m:t>
                              </m:r>
                            </m:e>
                          </m:nary>
                          <m:r>
                            <a:rPr lang="en-ZA" b="0" i="1" smtClean="0">
                              <a:solidFill>
                                <a:schemeClr val="tx1"/>
                              </a:solidFill>
                              <a:latin typeface="Cambria Math" panose="02040503050406030204" pitchFamily="18" charset="0"/>
                            </a:rPr>
                            <m:t>;</m:t>
                          </m:r>
                          <m:r>
                            <m:rPr>
                              <m:sty m:val="p"/>
                            </m:rPr>
                            <a:rPr lang="el-GR" b="0" i="1" smtClean="0">
                              <a:solidFill>
                                <a:schemeClr val="tx1"/>
                              </a:solidFill>
                              <a:latin typeface="Cambria Math" panose="02040503050406030204" pitchFamily="18" charset="0"/>
                              <a:ea typeface="Cambria Math" panose="02040503050406030204" pitchFamily="18" charset="0"/>
                            </a:rPr>
                            <m:t>Θ</m:t>
                          </m:r>
                        </m:e>
                      </m:d>
                      <m:r>
                        <a:rPr lang="en-ZA" b="0" i="1" smtClean="0">
                          <a:solidFill>
                            <a:schemeClr val="tx1"/>
                          </a:solidFill>
                          <a:latin typeface="Cambria Math" panose="02040503050406030204" pitchFamily="18" charset="0"/>
                          <a:ea typeface="Cambria Math" panose="02040503050406030204" pitchFamily="18" charset="0"/>
                        </a:rPr>
                        <m:t>=</m:t>
                      </m:r>
                      <m:acc>
                        <m:accPr>
                          <m:chr m:val="̂"/>
                          <m:ctrlPr>
                            <a:rPr lang="en-ZA" b="0" i="1" smtClean="0">
                              <a:solidFill>
                                <a:schemeClr val="tx1"/>
                              </a:solidFill>
                              <a:latin typeface="Cambria Math" panose="02040503050406030204" pitchFamily="18" charset="0"/>
                              <a:ea typeface="Cambria Math" panose="02040503050406030204" pitchFamily="18" charset="0"/>
                            </a:rPr>
                          </m:ctrlPr>
                        </m:accPr>
                        <m:e>
                          <m:r>
                            <a:rPr lang="en-ZA" b="0" i="1" smtClean="0">
                              <a:solidFill>
                                <a:schemeClr val="tx1"/>
                              </a:solidFill>
                              <a:latin typeface="Cambria Math" panose="02040503050406030204" pitchFamily="18" charset="0"/>
                              <a:ea typeface="Cambria Math" panose="02040503050406030204" pitchFamily="18" charset="0"/>
                            </a:rPr>
                            <m:t>𝑦</m:t>
                          </m:r>
                        </m:e>
                      </m:acc>
                    </m:oMath>
                  </m:oMathPara>
                </a14:m>
                <a:endParaRPr lang="en-ZA" dirty="0">
                  <a:solidFill>
                    <a:schemeClr val="tx1"/>
                  </a:solidFill>
                </a:endParaRPr>
              </a:p>
            </p:txBody>
          </p:sp>
        </mc:Choice>
        <mc:Fallback xmlns="">
          <p:sp>
            <p:nvSpPr>
              <p:cNvPr id="9" name="Rectangle: Rounded Corners 8">
                <a:extLst>
                  <a:ext uri="{FF2B5EF4-FFF2-40B4-BE49-F238E27FC236}">
                    <a16:creationId xmlns:a16="http://schemas.microsoft.com/office/drawing/2014/main" id="{584D6C41-423F-4221-8939-1925A8552007}"/>
                  </a:ext>
                </a:extLst>
              </p:cNvPr>
              <p:cNvSpPr>
                <a:spLocks noRot="1" noChangeAspect="1" noMove="1" noResize="1" noEditPoints="1" noAdjustHandles="1" noChangeArrowheads="1" noChangeShapeType="1" noTextEdit="1"/>
              </p:cNvSpPr>
              <p:nvPr/>
            </p:nvSpPr>
            <p:spPr>
              <a:xfrm>
                <a:off x="1949038" y="1569231"/>
                <a:ext cx="3954251" cy="1114236"/>
              </a:xfrm>
              <a:prstGeom prst="roundRect">
                <a:avLst/>
              </a:prstGeom>
              <a:blipFill>
                <a:blip r:embed="rId5"/>
                <a:stretch>
                  <a:fillRect/>
                </a:stretch>
              </a:blipFill>
              <a:ln>
                <a:solidFill>
                  <a:schemeClr val="bg2">
                    <a:lumMod val="90000"/>
                  </a:schemeClr>
                </a:solidFill>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Rounded Corners 10">
                <a:extLst>
                  <a:ext uri="{FF2B5EF4-FFF2-40B4-BE49-F238E27FC236}">
                    <a16:creationId xmlns:a16="http://schemas.microsoft.com/office/drawing/2014/main" id="{7C247A59-E881-4433-AA0D-2D5A0D6C8515}"/>
                  </a:ext>
                </a:extLst>
              </p:cNvPr>
              <p:cNvSpPr/>
              <p:nvPr/>
            </p:nvSpPr>
            <p:spPr>
              <a:xfrm>
                <a:off x="1949038" y="3132560"/>
                <a:ext cx="3954251" cy="1114236"/>
              </a:xfrm>
              <a:prstGeom prst="roundRect">
                <a:avLst/>
              </a:prstGeom>
              <a:solidFill>
                <a:srgbClr val="D5D3CF"/>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ZA" b="0" i="1" smtClean="0">
                          <a:solidFill>
                            <a:schemeClr val="tx1"/>
                          </a:solidFill>
                          <a:latin typeface="Cambria Math" panose="02040503050406030204" pitchFamily="18" charset="0"/>
                        </a:rPr>
                        <m:t>𝑀</m:t>
                      </m:r>
                      <m:d>
                        <m:dPr>
                          <m:ctrlPr>
                            <a:rPr lang="en-ZA" b="0" i="1" smtClean="0">
                              <a:solidFill>
                                <a:schemeClr val="tx1"/>
                              </a:solidFill>
                              <a:latin typeface="Cambria Math" panose="02040503050406030204" pitchFamily="18" charset="0"/>
                            </a:rPr>
                          </m:ctrlPr>
                        </m:dPr>
                        <m:e>
                          <m:r>
                            <a:rPr lang="en-ZA" i="1">
                              <a:solidFill>
                                <a:schemeClr val="tx1"/>
                              </a:solidFill>
                              <a:latin typeface="Cambria Math" panose="02040503050406030204" pitchFamily="18" charset="0"/>
                            </a:rPr>
                            <m:t>𝑋</m:t>
                          </m:r>
                          <m:r>
                            <a:rPr lang="en-ZA" i="1">
                              <a:solidFill>
                                <a:schemeClr val="tx1"/>
                              </a:solidFill>
                              <a:latin typeface="Cambria Math" panose="02040503050406030204" pitchFamily="18" charset="0"/>
                            </a:rPr>
                            <m:t>;</m:t>
                          </m:r>
                          <m:r>
                            <a:rPr lang="en-ZA" i="1">
                              <a:solidFill>
                                <a:schemeClr val="tx1"/>
                              </a:solidFill>
                              <a:latin typeface="Cambria Math" panose="02040503050406030204" pitchFamily="18" charset="0"/>
                            </a:rPr>
                            <m:t>𝑇</m:t>
                          </m:r>
                          <m:r>
                            <a:rPr lang="en-ZA" i="1">
                              <a:solidFill>
                                <a:schemeClr val="tx1"/>
                              </a:solidFill>
                              <a:latin typeface="Cambria Math" panose="02040503050406030204" pitchFamily="18" charset="0"/>
                            </a:rPr>
                            <m:t>;</m:t>
                          </m:r>
                          <m:r>
                            <a:rPr lang="en-ZA" i="1">
                              <a:solidFill>
                                <a:schemeClr val="tx1"/>
                              </a:solidFill>
                              <a:latin typeface="Cambria Math" panose="02040503050406030204" pitchFamily="18" charset="0"/>
                            </a:rPr>
                            <m:t>𝑆</m:t>
                          </m:r>
                          <m:d>
                            <m:dPr>
                              <m:ctrlPr>
                                <a:rPr lang="en-ZA" i="1">
                                  <a:solidFill>
                                    <a:schemeClr val="tx1"/>
                                  </a:solidFill>
                                  <a:latin typeface="Cambria Math" panose="02040503050406030204" pitchFamily="18" charset="0"/>
                                </a:rPr>
                              </m:ctrlPr>
                            </m:dPr>
                            <m:e>
                              <m:r>
                                <a:rPr lang="en-ZA" i="1">
                                  <a:solidFill>
                                    <a:schemeClr val="tx1"/>
                                  </a:solidFill>
                                  <a:latin typeface="Cambria Math" panose="02040503050406030204" pitchFamily="18" charset="0"/>
                                </a:rPr>
                                <m:t>𝐴</m:t>
                              </m:r>
                              <m:r>
                                <a:rPr lang="en-ZA" i="1">
                                  <a:solidFill>
                                    <a:schemeClr val="tx1"/>
                                  </a:solidFill>
                                  <a:latin typeface="Cambria Math" panose="02040503050406030204" pitchFamily="18" charset="0"/>
                                </a:rPr>
                                <m:t>,</m:t>
                              </m:r>
                              <m:acc>
                                <m:accPr>
                                  <m:chr m:val="̃"/>
                                  <m:ctrlPr>
                                    <a:rPr lang="en-ZA" b="0" i="1" smtClean="0">
                                      <a:solidFill>
                                        <a:schemeClr val="tx1"/>
                                      </a:solidFill>
                                      <a:latin typeface="Cambria Math" panose="02040503050406030204" pitchFamily="18" charset="0"/>
                                    </a:rPr>
                                  </m:ctrlPr>
                                </m:accPr>
                                <m:e>
                                  <m:r>
                                    <a:rPr lang="en-ZA" b="0" i="1" smtClean="0">
                                      <a:solidFill>
                                        <a:schemeClr val="tx1"/>
                                      </a:solidFill>
                                      <a:latin typeface="Cambria Math" panose="02040503050406030204" pitchFamily="18" charset="0"/>
                                    </a:rPr>
                                    <m:t>𝐸</m:t>
                                  </m:r>
                                </m:e>
                              </m:acc>
                            </m:e>
                          </m:d>
                          <m:r>
                            <a:rPr lang="en-ZA" b="0" i="1" smtClean="0">
                              <a:solidFill>
                                <a:schemeClr val="tx1"/>
                              </a:solidFill>
                              <a:latin typeface="Cambria Math" panose="02040503050406030204" pitchFamily="18" charset="0"/>
                            </a:rPr>
                            <m:t>;</m:t>
                          </m:r>
                          <m:r>
                            <m:rPr>
                              <m:sty m:val="p"/>
                            </m:rPr>
                            <a:rPr lang="el-GR" b="0" i="1" smtClean="0">
                              <a:solidFill>
                                <a:schemeClr val="tx1"/>
                              </a:solidFill>
                              <a:latin typeface="Cambria Math" panose="02040503050406030204" pitchFamily="18" charset="0"/>
                              <a:ea typeface="Cambria Math" panose="02040503050406030204" pitchFamily="18" charset="0"/>
                            </a:rPr>
                            <m:t>Θ</m:t>
                          </m:r>
                        </m:e>
                      </m:d>
                      <m:r>
                        <a:rPr lang="en-ZA" b="0" i="1" smtClean="0">
                          <a:solidFill>
                            <a:schemeClr val="tx1"/>
                          </a:solidFill>
                          <a:latin typeface="Cambria Math" panose="02040503050406030204" pitchFamily="18" charset="0"/>
                          <a:ea typeface="Cambria Math" panose="02040503050406030204" pitchFamily="18" charset="0"/>
                        </a:rPr>
                        <m:t>=</m:t>
                      </m:r>
                      <m:acc>
                        <m:accPr>
                          <m:chr m:val="̂"/>
                          <m:ctrlPr>
                            <a:rPr lang="en-ZA" b="0" i="1" smtClean="0">
                              <a:solidFill>
                                <a:schemeClr val="tx1"/>
                              </a:solidFill>
                              <a:latin typeface="Cambria Math" panose="02040503050406030204" pitchFamily="18" charset="0"/>
                              <a:ea typeface="Cambria Math" panose="02040503050406030204" pitchFamily="18" charset="0"/>
                            </a:rPr>
                          </m:ctrlPr>
                        </m:accPr>
                        <m:e>
                          <m:r>
                            <a:rPr lang="en-ZA" b="0" i="1" smtClean="0">
                              <a:solidFill>
                                <a:schemeClr val="tx1"/>
                              </a:solidFill>
                              <a:latin typeface="Cambria Math" panose="02040503050406030204" pitchFamily="18" charset="0"/>
                              <a:ea typeface="Cambria Math" panose="02040503050406030204" pitchFamily="18" charset="0"/>
                            </a:rPr>
                            <m:t>𝑦</m:t>
                          </m:r>
                        </m:e>
                      </m:acc>
                    </m:oMath>
                  </m:oMathPara>
                </a14:m>
                <a:endParaRPr lang="en-ZA" dirty="0">
                  <a:solidFill>
                    <a:schemeClr val="tx1"/>
                  </a:solidFill>
                </a:endParaRPr>
              </a:p>
            </p:txBody>
          </p:sp>
        </mc:Choice>
        <mc:Fallback xmlns="">
          <p:sp>
            <p:nvSpPr>
              <p:cNvPr id="11" name="Rectangle: Rounded Corners 10">
                <a:extLst>
                  <a:ext uri="{FF2B5EF4-FFF2-40B4-BE49-F238E27FC236}">
                    <a16:creationId xmlns:a16="http://schemas.microsoft.com/office/drawing/2014/main" id="{7C247A59-E881-4433-AA0D-2D5A0D6C8515}"/>
                  </a:ext>
                </a:extLst>
              </p:cNvPr>
              <p:cNvSpPr>
                <a:spLocks noRot="1" noChangeAspect="1" noMove="1" noResize="1" noEditPoints="1" noAdjustHandles="1" noChangeArrowheads="1" noChangeShapeType="1" noTextEdit="1"/>
              </p:cNvSpPr>
              <p:nvPr/>
            </p:nvSpPr>
            <p:spPr>
              <a:xfrm>
                <a:off x="1949038" y="3132560"/>
                <a:ext cx="3954251" cy="1114236"/>
              </a:xfrm>
              <a:prstGeom prst="roundRect">
                <a:avLst/>
              </a:prstGeom>
              <a:blipFill>
                <a:blip r:embed="rId6"/>
                <a:stretch>
                  <a:fillRect/>
                </a:stretch>
              </a:blipFill>
              <a:ln>
                <a:solidFill>
                  <a:schemeClr val="bg2">
                    <a:lumMod val="90000"/>
                  </a:schemeClr>
                </a:solidFill>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Rounded Corners 11">
                <a:extLst>
                  <a:ext uri="{FF2B5EF4-FFF2-40B4-BE49-F238E27FC236}">
                    <a16:creationId xmlns:a16="http://schemas.microsoft.com/office/drawing/2014/main" id="{E325282F-C883-44F7-B484-377DCC556662}"/>
                  </a:ext>
                </a:extLst>
              </p:cNvPr>
              <p:cNvSpPr/>
              <p:nvPr/>
            </p:nvSpPr>
            <p:spPr>
              <a:xfrm>
                <a:off x="1949038" y="4695888"/>
                <a:ext cx="3954251" cy="1114236"/>
              </a:xfrm>
              <a:prstGeom prst="roundRect">
                <a:avLst/>
              </a:prstGeom>
              <a:solidFill>
                <a:srgbClr val="D5D3CF"/>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ZA" b="0" i="1" smtClean="0">
                          <a:solidFill>
                            <a:schemeClr val="tx1"/>
                          </a:solidFill>
                          <a:latin typeface="Cambria Math" panose="02040503050406030204" pitchFamily="18" charset="0"/>
                        </a:rPr>
                        <m:t>𝑀</m:t>
                      </m:r>
                      <m:d>
                        <m:dPr>
                          <m:ctrlPr>
                            <a:rPr lang="en-ZA" b="0" i="1" smtClean="0">
                              <a:solidFill>
                                <a:schemeClr val="tx1"/>
                              </a:solidFill>
                              <a:latin typeface="Cambria Math" panose="02040503050406030204" pitchFamily="18" charset="0"/>
                            </a:rPr>
                          </m:ctrlPr>
                        </m:dPr>
                        <m:e>
                          <m:r>
                            <a:rPr lang="en-ZA" i="1">
                              <a:solidFill>
                                <a:schemeClr val="tx1"/>
                              </a:solidFill>
                              <a:latin typeface="Cambria Math" panose="02040503050406030204" pitchFamily="18" charset="0"/>
                            </a:rPr>
                            <m:t>𝑋</m:t>
                          </m:r>
                          <m:r>
                            <a:rPr lang="en-ZA" i="1">
                              <a:solidFill>
                                <a:schemeClr val="tx1"/>
                              </a:solidFill>
                              <a:latin typeface="Cambria Math" panose="02040503050406030204" pitchFamily="18" charset="0"/>
                            </a:rPr>
                            <m:t>;</m:t>
                          </m:r>
                          <m:acc>
                            <m:accPr>
                              <m:chr m:val="̃"/>
                              <m:ctrlPr>
                                <a:rPr lang="en-ZA" b="0" i="1" smtClean="0">
                                  <a:solidFill>
                                    <a:schemeClr val="tx1"/>
                                  </a:solidFill>
                                  <a:latin typeface="Cambria Math" panose="02040503050406030204" pitchFamily="18" charset="0"/>
                                </a:rPr>
                              </m:ctrlPr>
                            </m:accPr>
                            <m:e>
                              <m:r>
                                <a:rPr lang="en-ZA" b="0" i="1" smtClean="0">
                                  <a:solidFill>
                                    <a:schemeClr val="tx1"/>
                                  </a:solidFill>
                                  <a:latin typeface="Cambria Math" panose="02040503050406030204" pitchFamily="18" charset="0"/>
                                </a:rPr>
                                <m:t>𝑇</m:t>
                              </m:r>
                            </m:e>
                          </m:acc>
                          <m:r>
                            <a:rPr lang="en-ZA" i="1">
                              <a:solidFill>
                                <a:schemeClr val="tx1"/>
                              </a:solidFill>
                              <a:latin typeface="Cambria Math" panose="02040503050406030204" pitchFamily="18" charset="0"/>
                            </a:rPr>
                            <m:t>;</m:t>
                          </m:r>
                          <m:r>
                            <a:rPr lang="en-ZA" i="1">
                              <a:solidFill>
                                <a:schemeClr val="tx1"/>
                              </a:solidFill>
                              <a:latin typeface="Cambria Math" panose="02040503050406030204" pitchFamily="18" charset="0"/>
                            </a:rPr>
                            <m:t>𝑆</m:t>
                          </m:r>
                          <m:d>
                            <m:dPr>
                              <m:ctrlPr>
                                <a:rPr lang="en-ZA" i="1">
                                  <a:solidFill>
                                    <a:schemeClr val="tx1"/>
                                  </a:solidFill>
                                  <a:latin typeface="Cambria Math" panose="02040503050406030204" pitchFamily="18" charset="0"/>
                                </a:rPr>
                              </m:ctrlPr>
                            </m:dPr>
                            <m:e>
                              <m:r>
                                <a:rPr lang="en-ZA" i="1">
                                  <a:solidFill>
                                    <a:schemeClr val="tx1"/>
                                  </a:solidFill>
                                  <a:latin typeface="Cambria Math" panose="02040503050406030204" pitchFamily="18" charset="0"/>
                                </a:rPr>
                                <m:t>𝐴</m:t>
                              </m:r>
                              <m:r>
                                <a:rPr lang="en-ZA" i="1">
                                  <a:solidFill>
                                    <a:schemeClr val="tx1"/>
                                  </a:solidFill>
                                  <a:latin typeface="Cambria Math" panose="02040503050406030204" pitchFamily="18" charset="0"/>
                                </a:rPr>
                                <m:t>,</m:t>
                              </m:r>
                              <m:acc>
                                <m:accPr>
                                  <m:chr m:val="̃"/>
                                  <m:ctrlPr>
                                    <a:rPr lang="en-ZA" b="0" i="1" smtClean="0">
                                      <a:solidFill>
                                        <a:schemeClr val="tx1"/>
                                      </a:solidFill>
                                      <a:latin typeface="Cambria Math" panose="02040503050406030204" pitchFamily="18" charset="0"/>
                                    </a:rPr>
                                  </m:ctrlPr>
                                </m:accPr>
                                <m:e>
                                  <m:r>
                                    <a:rPr lang="en-ZA" b="0" i="1" smtClean="0">
                                      <a:solidFill>
                                        <a:schemeClr val="tx1"/>
                                      </a:solidFill>
                                      <a:latin typeface="Cambria Math" panose="02040503050406030204" pitchFamily="18" charset="0"/>
                                    </a:rPr>
                                    <m:t>𝐸</m:t>
                                  </m:r>
                                </m:e>
                              </m:acc>
                            </m:e>
                          </m:d>
                          <m:r>
                            <a:rPr lang="en-ZA" b="0" i="1" smtClean="0">
                              <a:solidFill>
                                <a:schemeClr val="tx1"/>
                              </a:solidFill>
                              <a:latin typeface="Cambria Math" panose="02040503050406030204" pitchFamily="18" charset="0"/>
                            </a:rPr>
                            <m:t>;</m:t>
                          </m:r>
                          <m:r>
                            <m:rPr>
                              <m:sty m:val="p"/>
                            </m:rPr>
                            <a:rPr lang="el-GR" b="0" i="1" smtClean="0">
                              <a:solidFill>
                                <a:schemeClr val="tx1"/>
                              </a:solidFill>
                              <a:latin typeface="Cambria Math" panose="02040503050406030204" pitchFamily="18" charset="0"/>
                              <a:ea typeface="Cambria Math" panose="02040503050406030204" pitchFamily="18" charset="0"/>
                            </a:rPr>
                            <m:t>Θ</m:t>
                          </m:r>
                        </m:e>
                      </m:d>
                      <m:r>
                        <a:rPr lang="en-ZA" b="0" i="1" smtClean="0">
                          <a:solidFill>
                            <a:schemeClr val="tx1"/>
                          </a:solidFill>
                          <a:latin typeface="Cambria Math" panose="02040503050406030204" pitchFamily="18" charset="0"/>
                          <a:ea typeface="Cambria Math" panose="02040503050406030204" pitchFamily="18" charset="0"/>
                        </a:rPr>
                        <m:t>=</m:t>
                      </m:r>
                      <m:acc>
                        <m:accPr>
                          <m:chr m:val="̂"/>
                          <m:ctrlPr>
                            <a:rPr lang="en-ZA" b="0" i="1" smtClean="0">
                              <a:solidFill>
                                <a:schemeClr val="tx1"/>
                              </a:solidFill>
                              <a:latin typeface="Cambria Math" panose="02040503050406030204" pitchFamily="18" charset="0"/>
                              <a:ea typeface="Cambria Math" panose="02040503050406030204" pitchFamily="18" charset="0"/>
                            </a:rPr>
                          </m:ctrlPr>
                        </m:accPr>
                        <m:e>
                          <m:r>
                            <a:rPr lang="en-ZA" b="0" i="1" smtClean="0">
                              <a:solidFill>
                                <a:schemeClr val="tx1"/>
                              </a:solidFill>
                              <a:latin typeface="Cambria Math" panose="02040503050406030204" pitchFamily="18" charset="0"/>
                              <a:ea typeface="Cambria Math" panose="02040503050406030204" pitchFamily="18" charset="0"/>
                            </a:rPr>
                            <m:t>𝑦</m:t>
                          </m:r>
                        </m:e>
                      </m:acc>
                    </m:oMath>
                  </m:oMathPara>
                </a14:m>
                <a:endParaRPr lang="en-ZA" dirty="0">
                  <a:solidFill>
                    <a:schemeClr val="tx1"/>
                  </a:solidFill>
                </a:endParaRPr>
              </a:p>
            </p:txBody>
          </p:sp>
        </mc:Choice>
        <mc:Fallback xmlns="">
          <p:sp>
            <p:nvSpPr>
              <p:cNvPr id="12" name="Rectangle: Rounded Corners 11">
                <a:extLst>
                  <a:ext uri="{FF2B5EF4-FFF2-40B4-BE49-F238E27FC236}">
                    <a16:creationId xmlns:a16="http://schemas.microsoft.com/office/drawing/2014/main" id="{E325282F-C883-44F7-B484-377DCC556662}"/>
                  </a:ext>
                </a:extLst>
              </p:cNvPr>
              <p:cNvSpPr>
                <a:spLocks noRot="1" noChangeAspect="1" noMove="1" noResize="1" noEditPoints="1" noAdjustHandles="1" noChangeArrowheads="1" noChangeShapeType="1" noTextEdit="1"/>
              </p:cNvSpPr>
              <p:nvPr/>
            </p:nvSpPr>
            <p:spPr>
              <a:xfrm>
                <a:off x="1949038" y="4695888"/>
                <a:ext cx="3954251" cy="1114236"/>
              </a:xfrm>
              <a:prstGeom prst="roundRect">
                <a:avLst/>
              </a:prstGeom>
              <a:blipFill>
                <a:blip r:embed="rId7"/>
                <a:stretch>
                  <a:fillRect/>
                </a:stretch>
              </a:blipFill>
              <a:ln>
                <a:solidFill>
                  <a:schemeClr val="bg2">
                    <a:lumMod val="90000"/>
                  </a:schemeClr>
                </a:solidFill>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Rounded Corners 12">
                <a:extLst>
                  <a:ext uri="{FF2B5EF4-FFF2-40B4-BE49-F238E27FC236}">
                    <a16:creationId xmlns:a16="http://schemas.microsoft.com/office/drawing/2014/main" id="{8F920B57-5096-4557-9B11-545BBE06B46C}"/>
                  </a:ext>
                </a:extLst>
              </p:cNvPr>
              <p:cNvSpPr/>
              <p:nvPr/>
            </p:nvSpPr>
            <p:spPr>
              <a:xfrm>
                <a:off x="6288712" y="1569231"/>
                <a:ext cx="5338916" cy="1114236"/>
              </a:xfrm>
              <a:prstGeom prst="roundRect">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977900">
                  <a:lnSpc>
                    <a:spcPct val="90000"/>
                  </a:lnSpc>
                  <a:spcBef>
                    <a:spcPct val="0"/>
                  </a:spcBef>
                  <a:spcAft>
                    <a:spcPct val="35000"/>
                  </a:spcAft>
                  <a:buFont typeface="Arial" panose="020B0604020202020204" pitchFamily="34" charset="0"/>
                  <a:buChar char="•"/>
                </a:pPr>
                <a:r>
                  <a:rPr lang="en-ZA" sz="1400" dirty="0">
                    <a:solidFill>
                      <a:schemeClr val="bg1"/>
                    </a:solidFill>
                    <a:latin typeface="Verdana" panose="020B0604030504040204" pitchFamily="34" charset="0"/>
                    <a:ea typeface="Verdana" panose="020B0604030504040204" pitchFamily="34" charset="0"/>
                  </a:rPr>
                  <a:t>Linear model specification, for f</a:t>
                </a:r>
                <a:r>
                  <a:rPr lang="en-ZA" sz="1400" baseline="-25000" dirty="0">
                    <a:solidFill>
                      <a:schemeClr val="bg1"/>
                    </a:solidFill>
                    <a:latin typeface="Verdana" panose="020B0604030504040204" pitchFamily="34" charset="0"/>
                    <a:ea typeface="Verdana" panose="020B0604030504040204" pitchFamily="34" charset="0"/>
                  </a:rPr>
                  <a:t>i</a:t>
                </a:r>
                <a:r>
                  <a:rPr lang="en-ZA" sz="1400" dirty="0">
                    <a:solidFill>
                      <a:schemeClr val="bg1"/>
                    </a:solidFill>
                    <a:latin typeface="Verdana" panose="020B0604030504040204" pitchFamily="34" charset="0"/>
                    <a:ea typeface="Verdana" panose="020B0604030504040204" pitchFamily="34" charset="0"/>
                  </a:rPr>
                  <a:t> identity (GLM), f</a:t>
                </a:r>
                <a:r>
                  <a:rPr lang="en-ZA" sz="1400" baseline="-25000" dirty="0">
                    <a:solidFill>
                      <a:schemeClr val="bg1"/>
                    </a:solidFill>
                    <a:latin typeface="Verdana" panose="020B0604030504040204" pitchFamily="34" charset="0"/>
                    <a:ea typeface="Verdana" panose="020B0604030504040204" pitchFamily="34" charset="0"/>
                  </a:rPr>
                  <a:t>i</a:t>
                </a:r>
                <a:r>
                  <a:rPr lang="en-ZA" sz="1400" dirty="0">
                    <a:solidFill>
                      <a:schemeClr val="bg1"/>
                    </a:solidFill>
                    <a:latin typeface="Verdana" panose="020B0604030504040204" pitchFamily="34" charset="0"/>
                    <a:ea typeface="Verdana" panose="020B0604030504040204" pitchFamily="34" charset="0"/>
                  </a:rPr>
                  <a:t> spline function (GAM)</a:t>
                </a:r>
              </a:p>
              <a:p>
                <a:pPr marL="285750" indent="-285750" defTabSz="977900">
                  <a:lnSpc>
                    <a:spcPct val="90000"/>
                  </a:lnSpc>
                  <a:spcBef>
                    <a:spcPct val="0"/>
                  </a:spcBef>
                  <a:spcAft>
                    <a:spcPct val="35000"/>
                  </a:spcAft>
                  <a:buFont typeface="Arial" panose="020B0604020202020204" pitchFamily="34" charset="0"/>
                  <a:buChar char="•"/>
                </a:pPr>
                <a14:m>
                  <m:oMath xmlns:m="http://schemas.openxmlformats.org/officeDocument/2006/math">
                    <m:r>
                      <a:rPr lang="en-ZA" sz="1400" i="1" smtClean="0">
                        <a:solidFill>
                          <a:schemeClr val="bg1"/>
                        </a:solidFill>
                        <a:latin typeface="Cambria Math" panose="02040503050406030204" pitchFamily="18" charset="0"/>
                        <a:ea typeface="Cambria Math" panose="02040503050406030204" pitchFamily="18" charset="0"/>
                      </a:rPr>
                      <m:t>𝛽</m:t>
                    </m:r>
                    <m:r>
                      <a:rPr lang="en-ZA" sz="1400" b="0" i="1" baseline="-25000" smtClean="0">
                        <a:solidFill>
                          <a:schemeClr val="bg1"/>
                        </a:solidFill>
                        <a:latin typeface="Cambria Math" panose="02040503050406030204" pitchFamily="18" charset="0"/>
                        <a:ea typeface="Cambria Math" panose="02040503050406030204" pitchFamily="18" charset="0"/>
                      </a:rPr>
                      <m:t>𝑖</m:t>
                    </m:r>
                  </m:oMath>
                </a14:m>
                <a:r>
                  <a:rPr lang="en-ZA" sz="1400" baseline="-25000" dirty="0">
                    <a:solidFill>
                      <a:schemeClr val="bg1"/>
                    </a:solidFill>
                    <a:latin typeface="Verdana" panose="020B0604030504040204" pitchFamily="34" charset="0"/>
                    <a:ea typeface="Verdana" panose="020B0604030504040204" pitchFamily="34" charset="0"/>
                  </a:rPr>
                  <a:t> </a:t>
                </a:r>
                <a:r>
                  <a:rPr lang="en-ZA" sz="1400" dirty="0">
                    <a:solidFill>
                      <a:schemeClr val="bg1"/>
                    </a:solidFill>
                    <a:latin typeface="Verdana" panose="020B0604030504040204" pitchFamily="34" charset="0"/>
                    <a:ea typeface="Verdana" panose="020B0604030504040204" pitchFamily="34" charset="0"/>
                  </a:rPr>
                  <a:t>regression parameters</a:t>
                </a:r>
                <a:endParaRPr lang="en-ZA" sz="1400" baseline="-25000" dirty="0">
                  <a:solidFill>
                    <a:schemeClr val="bg1"/>
                  </a:solidFill>
                  <a:latin typeface="Verdana" panose="020B0604030504040204" pitchFamily="34" charset="0"/>
                  <a:ea typeface="Verdana" panose="020B0604030504040204" pitchFamily="34" charset="0"/>
                </a:endParaRPr>
              </a:p>
            </p:txBody>
          </p:sp>
        </mc:Choice>
        <mc:Fallback xmlns="">
          <p:sp>
            <p:nvSpPr>
              <p:cNvPr id="13" name="Rectangle: Rounded Corners 12">
                <a:extLst>
                  <a:ext uri="{FF2B5EF4-FFF2-40B4-BE49-F238E27FC236}">
                    <a16:creationId xmlns:a16="http://schemas.microsoft.com/office/drawing/2014/main" id="{8F920B57-5096-4557-9B11-545BBE06B46C}"/>
                  </a:ext>
                </a:extLst>
              </p:cNvPr>
              <p:cNvSpPr>
                <a:spLocks noRot="1" noChangeAspect="1" noMove="1" noResize="1" noEditPoints="1" noAdjustHandles="1" noChangeArrowheads="1" noChangeShapeType="1" noTextEdit="1"/>
              </p:cNvSpPr>
              <p:nvPr/>
            </p:nvSpPr>
            <p:spPr>
              <a:xfrm>
                <a:off x="6288712" y="1569231"/>
                <a:ext cx="5338916" cy="1114236"/>
              </a:xfrm>
              <a:prstGeom prst="roundRect">
                <a:avLst/>
              </a:prstGeom>
              <a:blipFill>
                <a:blip r:embed="rId8"/>
                <a:stretch>
                  <a:fillRect/>
                </a:stretch>
              </a:blipFill>
              <a:ln>
                <a:solidFill>
                  <a:schemeClr val="accent1"/>
                </a:solidFill>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Rounded Corners 13">
                <a:extLst>
                  <a:ext uri="{FF2B5EF4-FFF2-40B4-BE49-F238E27FC236}">
                    <a16:creationId xmlns:a16="http://schemas.microsoft.com/office/drawing/2014/main" id="{D0C68B76-EB19-48A5-9713-141A2F6CEB22}"/>
                  </a:ext>
                </a:extLst>
              </p:cNvPr>
              <p:cNvSpPr/>
              <p:nvPr/>
            </p:nvSpPr>
            <p:spPr>
              <a:xfrm>
                <a:off x="6288712" y="3132560"/>
                <a:ext cx="5338916" cy="1114236"/>
              </a:xfrm>
              <a:prstGeom prst="roundRect">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977900">
                  <a:lnSpc>
                    <a:spcPct val="90000"/>
                  </a:lnSpc>
                  <a:spcBef>
                    <a:spcPct val="0"/>
                  </a:spcBef>
                  <a:spcAft>
                    <a:spcPct val="35000"/>
                  </a:spcAft>
                  <a:buFont typeface="Arial" panose="020B0604020202020204" pitchFamily="34" charset="0"/>
                  <a:buChar char="•"/>
                </a:pPr>
                <a:r>
                  <a:rPr lang="en-ZA" sz="1400" dirty="0">
                    <a:solidFill>
                      <a:schemeClr val="bg1"/>
                    </a:solidFill>
                    <a:latin typeface="Verdana" panose="020B0604030504040204" pitchFamily="34" charset="0"/>
                    <a:ea typeface="Verdana" panose="020B0604030504040204" pitchFamily="34" charset="0"/>
                  </a:rPr>
                  <a:t>Implicit Specification of the model </a:t>
                </a:r>
                <a14:m>
                  <m:oMath xmlns:m="http://schemas.openxmlformats.org/officeDocument/2006/math">
                    <m:acc>
                      <m:accPr>
                        <m:chr m:val="̃"/>
                        <m:ctrlPr>
                          <a:rPr lang="en-ZA" sz="1400" i="1" smtClean="0">
                            <a:solidFill>
                              <a:schemeClr val="bg1"/>
                            </a:solidFill>
                            <a:latin typeface="Cambria Math" panose="02040503050406030204" pitchFamily="18" charset="0"/>
                          </a:rPr>
                        </m:ctrlPr>
                      </m:accPr>
                      <m:e>
                        <m:r>
                          <a:rPr lang="en-ZA" sz="1400" b="0" i="1" smtClean="0">
                            <a:solidFill>
                              <a:schemeClr val="bg1"/>
                            </a:solidFill>
                            <a:latin typeface="Cambria Math" panose="02040503050406030204" pitchFamily="18" charset="0"/>
                          </a:rPr>
                          <m:t>𝐸</m:t>
                        </m:r>
                      </m:e>
                    </m:acc>
                  </m:oMath>
                </a14:m>
                <a:r>
                  <a:rPr lang="en-ZA" sz="1400" dirty="0">
                    <a:solidFill>
                      <a:schemeClr val="bg1"/>
                    </a:solidFill>
                    <a:latin typeface="Verdana" panose="020B0604030504040204" pitchFamily="34" charset="0"/>
                    <a:ea typeface="Verdana" panose="020B0604030504040204" pitchFamily="34" charset="0"/>
                  </a:rPr>
                  <a:t> by a class of algorithms A</a:t>
                </a:r>
              </a:p>
            </p:txBody>
          </p:sp>
        </mc:Choice>
        <mc:Fallback xmlns="">
          <p:sp>
            <p:nvSpPr>
              <p:cNvPr id="14" name="Rectangle: Rounded Corners 13">
                <a:extLst>
                  <a:ext uri="{FF2B5EF4-FFF2-40B4-BE49-F238E27FC236}">
                    <a16:creationId xmlns:a16="http://schemas.microsoft.com/office/drawing/2014/main" id="{D0C68B76-EB19-48A5-9713-141A2F6CEB22}"/>
                  </a:ext>
                </a:extLst>
              </p:cNvPr>
              <p:cNvSpPr>
                <a:spLocks noRot="1" noChangeAspect="1" noMove="1" noResize="1" noEditPoints="1" noAdjustHandles="1" noChangeArrowheads="1" noChangeShapeType="1" noTextEdit="1"/>
              </p:cNvSpPr>
              <p:nvPr/>
            </p:nvSpPr>
            <p:spPr>
              <a:xfrm>
                <a:off x="6288712" y="3132560"/>
                <a:ext cx="5338916" cy="1114236"/>
              </a:xfrm>
              <a:prstGeom prst="roundRect">
                <a:avLst/>
              </a:prstGeom>
              <a:blipFill>
                <a:blip r:embed="rId9"/>
                <a:stretch>
                  <a:fillRect/>
                </a:stretch>
              </a:blipFill>
              <a:ln>
                <a:solidFill>
                  <a:schemeClr val="accent1"/>
                </a:solidFill>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ectangle: Rounded Corners 14">
                <a:extLst>
                  <a:ext uri="{FF2B5EF4-FFF2-40B4-BE49-F238E27FC236}">
                    <a16:creationId xmlns:a16="http://schemas.microsoft.com/office/drawing/2014/main" id="{B98BCC07-E132-4229-99BE-F2210272F6AE}"/>
                  </a:ext>
                </a:extLst>
              </p:cNvPr>
              <p:cNvSpPr/>
              <p:nvPr/>
            </p:nvSpPr>
            <p:spPr>
              <a:xfrm>
                <a:off x="6288712" y="4695889"/>
                <a:ext cx="5338916" cy="1114236"/>
              </a:xfrm>
              <a:prstGeom prst="roundRect">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977900">
                  <a:lnSpc>
                    <a:spcPct val="90000"/>
                  </a:lnSpc>
                  <a:spcBef>
                    <a:spcPct val="0"/>
                  </a:spcBef>
                  <a:spcAft>
                    <a:spcPct val="35000"/>
                  </a:spcAft>
                  <a:buFont typeface="Arial" panose="020B0604020202020204" pitchFamily="34" charset="0"/>
                  <a:buChar char="•"/>
                </a:pPr>
                <a:r>
                  <a:rPr lang="en-ZA" sz="1400" dirty="0">
                    <a:solidFill>
                      <a:schemeClr val="bg1"/>
                    </a:solidFill>
                    <a:latin typeface="Verdana" panose="020B0604030504040204" pitchFamily="34" charset="0"/>
                    <a:ea typeface="Verdana" panose="020B0604030504040204" pitchFamily="34" charset="0"/>
                  </a:rPr>
                  <a:t>Representation Learning: Implicit Specification of functions </a:t>
                </a:r>
                <a14:m>
                  <m:oMath xmlns:m="http://schemas.openxmlformats.org/officeDocument/2006/math">
                    <m:acc>
                      <m:accPr>
                        <m:chr m:val="̃"/>
                        <m:ctrlPr>
                          <a:rPr lang="en-ZA" sz="1400" b="0" i="1" smtClean="0">
                            <a:solidFill>
                              <a:schemeClr val="bg1"/>
                            </a:solidFill>
                            <a:latin typeface="Cambria Math" panose="02040503050406030204" pitchFamily="18" charset="0"/>
                          </a:rPr>
                        </m:ctrlPr>
                      </m:accPr>
                      <m:e>
                        <m:r>
                          <a:rPr lang="en-ZA" sz="1400" b="0" i="1" smtClean="0">
                            <a:solidFill>
                              <a:schemeClr val="bg1"/>
                            </a:solidFill>
                            <a:latin typeface="Cambria Math" panose="02040503050406030204" pitchFamily="18" charset="0"/>
                          </a:rPr>
                          <m:t>𝑇</m:t>
                        </m:r>
                      </m:e>
                    </m:acc>
                    <m:r>
                      <a:rPr lang="en-ZA" sz="1400" b="0" i="1" smtClean="0">
                        <a:solidFill>
                          <a:schemeClr val="bg1"/>
                        </a:solidFill>
                        <a:latin typeface="Cambria Math" panose="02040503050406030204" pitchFamily="18" charset="0"/>
                      </a:rPr>
                      <m:t> </m:t>
                    </m:r>
                  </m:oMath>
                </a14:m>
                <a:r>
                  <a:rPr lang="en-ZA" sz="1400" dirty="0">
                    <a:solidFill>
                      <a:schemeClr val="bg1"/>
                    </a:solidFill>
                    <a:latin typeface="Verdana" panose="020B0604030504040204" pitchFamily="34" charset="0"/>
                    <a:ea typeface="Verdana" panose="020B0604030504040204" pitchFamily="34" charset="0"/>
                  </a:rPr>
                  <a:t>to derive features X’</a:t>
                </a:r>
                <a:endParaRPr lang="en-ZA" sz="1400" baseline="-25000" dirty="0">
                  <a:solidFill>
                    <a:schemeClr val="bg1"/>
                  </a:solidFill>
                  <a:latin typeface="Verdana" panose="020B0604030504040204" pitchFamily="34" charset="0"/>
                  <a:ea typeface="Verdana" panose="020B0604030504040204" pitchFamily="34" charset="0"/>
                </a:endParaRPr>
              </a:p>
              <a:p>
                <a:pPr marL="285750" indent="-285750" defTabSz="977900">
                  <a:lnSpc>
                    <a:spcPct val="90000"/>
                  </a:lnSpc>
                  <a:spcBef>
                    <a:spcPct val="0"/>
                  </a:spcBef>
                  <a:spcAft>
                    <a:spcPct val="35000"/>
                  </a:spcAft>
                  <a:buFont typeface="Arial" panose="020B0604020202020204" pitchFamily="34" charset="0"/>
                  <a:buChar char="•"/>
                </a:pPr>
                <a:r>
                  <a:rPr lang="en-ZA" sz="1400" dirty="0">
                    <a:solidFill>
                      <a:schemeClr val="bg1"/>
                    </a:solidFill>
                    <a:latin typeface="Verdana" panose="020B0604030504040204" pitchFamily="34" charset="0"/>
                    <a:ea typeface="Verdana" panose="020B0604030504040204" pitchFamily="34" charset="0"/>
                  </a:rPr>
                  <a:t>Explicit use of loss function </a:t>
                </a:r>
                <a14:m>
                  <m:oMath xmlns:m="http://schemas.openxmlformats.org/officeDocument/2006/math">
                    <m:r>
                      <m:rPr>
                        <m:sty m:val="p"/>
                      </m:rPr>
                      <a:rPr lang="en-ZA" sz="1400" b="0" i="0" smtClean="0">
                        <a:solidFill>
                          <a:schemeClr val="bg1"/>
                        </a:solidFill>
                        <a:latin typeface="Cambria Math" panose="02040503050406030204" pitchFamily="18" charset="0"/>
                      </a:rPr>
                      <m:t>L</m:t>
                    </m:r>
                    <m:r>
                      <a:rPr lang="en-ZA" sz="1400" b="0" i="0" smtClean="0">
                        <a:solidFill>
                          <a:schemeClr val="bg1"/>
                        </a:solidFill>
                        <a:latin typeface="Cambria Math" panose="02040503050406030204" pitchFamily="18" charset="0"/>
                      </a:rPr>
                      <m:t>(</m:t>
                    </m:r>
                    <m:r>
                      <m:rPr>
                        <m:sty m:val="p"/>
                      </m:rPr>
                      <a:rPr lang="en-ZA" sz="1400" b="0" i="0" smtClean="0">
                        <a:solidFill>
                          <a:schemeClr val="bg1"/>
                        </a:solidFill>
                        <a:latin typeface="Cambria Math" panose="02040503050406030204" pitchFamily="18" charset="0"/>
                      </a:rPr>
                      <m:t>y</m:t>
                    </m:r>
                    <m:r>
                      <a:rPr lang="en-ZA" sz="1400" b="0" i="0" smtClean="0">
                        <a:solidFill>
                          <a:schemeClr val="bg1"/>
                        </a:solidFill>
                        <a:latin typeface="Cambria Math" panose="02040503050406030204" pitchFamily="18" charset="0"/>
                      </a:rPr>
                      <m:t>,</m:t>
                    </m:r>
                    <m:acc>
                      <m:accPr>
                        <m:chr m:val="̂"/>
                        <m:ctrlPr>
                          <a:rPr lang="en-ZA" sz="1400" i="1" smtClean="0">
                            <a:solidFill>
                              <a:schemeClr val="bg1"/>
                            </a:solidFill>
                            <a:latin typeface="Cambria Math" panose="02040503050406030204" pitchFamily="18" charset="0"/>
                          </a:rPr>
                        </m:ctrlPr>
                      </m:accPr>
                      <m:e>
                        <m:r>
                          <a:rPr lang="en-ZA" sz="1400" b="0" i="1" smtClean="0">
                            <a:solidFill>
                              <a:schemeClr val="bg1"/>
                            </a:solidFill>
                            <a:latin typeface="Cambria Math" panose="02040503050406030204" pitchFamily="18" charset="0"/>
                          </a:rPr>
                          <m:t>𝑦</m:t>
                        </m:r>
                      </m:e>
                    </m:acc>
                    <m:r>
                      <a:rPr lang="en-ZA" sz="1400" b="0" i="1" smtClean="0">
                        <a:solidFill>
                          <a:schemeClr val="bg1"/>
                        </a:solidFill>
                        <a:latin typeface="Cambria Math" panose="02040503050406030204" pitchFamily="18" charset="0"/>
                      </a:rPr>
                      <m:t>)</m:t>
                    </m:r>
                  </m:oMath>
                </a14:m>
                <a:r>
                  <a:rPr lang="en-ZA" sz="1400" dirty="0">
                    <a:solidFill>
                      <a:schemeClr val="bg1"/>
                    </a:solidFill>
                    <a:latin typeface="Verdana" panose="020B0604030504040204" pitchFamily="34" charset="0"/>
                    <a:ea typeface="Verdana" panose="020B0604030504040204" pitchFamily="34" charset="0"/>
                  </a:rPr>
                  <a:t> to measure predictive accuracy</a:t>
                </a:r>
              </a:p>
            </p:txBody>
          </p:sp>
        </mc:Choice>
        <mc:Fallback xmlns="">
          <p:sp>
            <p:nvSpPr>
              <p:cNvPr id="15" name="Rectangle: Rounded Corners 14">
                <a:extLst>
                  <a:ext uri="{FF2B5EF4-FFF2-40B4-BE49-F238E27FC236}">
                    <a16:creationId xmlns:a16="http://schemas.microsoft.com/office/drawing/2014/main" id="{B98BCC07-E132-4229-99BE-F2210272F6AE}"/>
                  </a:ext>
                </a:extLst>
              </p:cNvPr>
              <p:cNvSpPr>
                <a:spLocks noRot="1" noChangeAspect="1" noMove="1" noResize="1" noEditPoints="1" noAdjustHandles="1" noChangeArrowheads="1" noChangeShapeType="1" noTextEdit="1"/>
              </p:cNvSpPr>
              <p:nvPr/>
            </p:nvSpPr>
            <p:spPr>
              <a:xfrm>
                <a:off x="6288712" y="4695889"/>
                <a:ext cx="5338916" cy="1114236"/>
              </a:xfrm>
              <a:prstGeom prst="roundRect">
                <a:avLst/>
              </a:prstGeom>
              <a:blipFill>
                <a:blip r:embed="rId10"/>
                <a:stretch>
                  <a:fillRect/>
                </a:stretch>
              </a:blipFill>
              <a:ln>
                <a:solidFill>
                  <a:schemeClr val="accent1"/>
                </a:solidFill>
              </a:ln>
              <a:effectLst/>
            </p:spPr>
            <p:txBody>
              <a:bodyPr/>
              <a:lstStyle/>
              <a:p>
                <a:r>
                  <a:rPr lang="en-GB">
                    <a:noFill/>
                  </a:rPr>
                  <a:t> </a:t>
                </a:r>
              </a:p>
            </p:txBody>
          </p:sp>
        </mc:Fallback>
      </mc:AlternateContent>
    </p:spTree>
    <p:extLst>
      <p:ext uri="{BB962C8B-B14F-4D97-AF65-F5344CB8AC3E}">
        <p14:creationId xmlns:p14="http://schemas.microsoft.com/office/powerpoint/2010/main" val="1046624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9E976024-D870-47C3-BDE2-EF3B1C22B0CC}"/>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C00000"/>
                </a:solidFill>
                <a:latin typeface="Roboto" panose="02000000000000000000" pitchFamily="2" charset="0"/>
                <a:ea typeface="Roboto" panose="02000000000000000000" pitchFamily="2" charset="0"/>
                <a:cs typeface="+mn-cs"/>
              </a:rPr>
              <a:t>About the speaker</a:t>
            </a:r>
          </a:p>
        </p:txBody>
      </p:sp>
      <p:sp>
        <p:nvSpPr>
          <p:cNvPr id="8" name="Textplatzhalter 3">
            <a:extLst>
              <a:ext uri="{FF2B5EF4-FFF2-40B4-BE49-F238E27FC236}">
                <a16:creationId xmlns:a16="http://schemas.microsoft.com/office/drawing/2014/main" id="{073B1EFB-FC39-44C7-B40D-025DCA75AD34}"/>
              </a:ext>
            </a:extLst>
          </p:cNvPr>
          <p:cNvSpPr txBox="1">
            <a:spLocks/>
          </p:cNvSpPr>
          <p:nvPr/>
        </p:nvSpPr>
        <p:spPr>
          <a:xfrm>
            <a:off x="2956513" y="2906781"/>
            <a:ext cx="5449888" cy="13462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1800" b="1" dirty="0">
                <a:solidFill>
                  <a:srgbClr val="C00000"/>
                </a:solidFill>
                <a:latin typeface="Roboto" panose="02000000000000000000" pitchFamily="2" charset="0"/>
                <a:ea typeface="Roboto" panose="02000000000000000000" pitchFamily="2" charset="0"/>
              </a:rPr>
              <a:t>Ronald Richman</a:t>
            </a:r>
            <a:r>
              <a:rPr lang="en-US" sz="1800" dirty="0">
                <a:solidFill>
                  <a:srgbClr val="C00000"/>
                </a:solidFill>
                <a:latin typeface="Roboto" panose="02000000000000000000" pitchFamily="2" charset="0"/>
                <a:ea typeface="Roboto" panose="02000000000000000000" pitchFamily="2" charset="0"/>
              </a:rPr>
              <a:t> </a:t>
            </a:r>
          </a:p>
          <a:p>
            <a:pPr fontAlgn="auto">
              <a:spcAft>
                <a:spcPts val="0"/>
              </a:spcAft>
              <a:defRPr/>
            </a:pPr>
            <a:r>
              <a:rPr lang="en-US" sz="1600" dirty="0">
                <a:latin typeface="Verdana" panose="020B0604030504040204" pitchFamily="34" charset="0"/>
                <a:ea typeface="Verdana" panose="020B0604030504040204" pitchFamily="34" charset="0"/>
              </a:rPr>
              <a:t>Associate Director, R&amp;D  </a:t>
            </a:r>
          </a:p>
          <a:p>
            <a:pPr fontAlgn="auto">
              <a:spcAft>
                <a:spcPts val="0"/>
              </a:spcAft>
              <a:defRPr/>
            </a:pPr>
            <a:r>
              <a:rPr lang="en-US" sz="1600" dirty="0">
                <a:latin typeface="Verdana" panose="020B0604030504040204" pitchFamily="34" charset="0"/>
                <a:ea typeface="Verdana" panose="020B0604030504040204" pitchFamily="34" charset="0"/>
              </a:rPr>
              <a:t>FIA, FASSA, CERA</a:t>
            </a:r>
          </a:p>
        </p:txBody>
      </p:sp>
      <p:sp>
        <p:nvSpPr>
          <p:cNvPr id="9" name="Textplatzhalter 3">
            <a:extLst>
              <a:ext uri="{FF2B5EF4-FFF2-40B4-BE49-F238E27FC236}">
                <a16:creationId xmlns:a16="http://schemas.microsoft.com/office/drawing/2014/main" id="{D33C1A04-A548-4AAC-A569-92514281C3EE}"/>
              </a:ext>
            </a:extLst>
          </p:cNvPr>
          <p:cNvSpPr txBox="1">
            <a:spLocks/>
          </p:cNvSpPr>
          <p:nvPr/>
        </p:nvSpPr>
        <p:spPr>
          <a:xfrm>
            <a:off x="3003324" y="4130676"/>
            <a:ext cx="6789738" cy="1606550"/>
          </a:xfrm>
          <a:prstGeom prst="rect">
            <a:avLst/>
          </a:prstGeom>
          <a:noFill/>
        </p:spPr>
        <p:txBody>
          <a:bodyPr>
            <a:normAutofit/>
          </a:bodyPr>
          <a:lstStyle>
            <a:lvl1pPr marL="268288" indent="-268288" algn="l" defTabSz="457200" rtl="0" eaLnBrk="1" latinLnBrk="0" hangingPunct="1">
              <a:spcBef>
                <a:spcPct val="20000"/>
              </a:spcBef>
              <a:buFont typeface="Wingdings" panose="05000000000000000000" pitchFamily="2" charset="2"/>
              <a:buChar char="§"/>
              <a:defRPr sz="2300" b="0" kern="1200">
                <a:solidFill>
                  <a:schemeClr val="tx1"/>
                </a:solidFill>
                <a:latin typeface="Verdana"/>
                <a:ea typeface="+mn-ea"/>
                <a:cs typeface="Verdana"/>
              </a:defRPr>
            </a:lvl1pPr>
            <a:lvl2pPr marL="534988" indent="-266700" algn="l" defTabSz="457200" rtl="0" eaLnBrk="1" latinLnBrk="0" hangingPunct="1">
              <a:spcBef>
                <a:spcPct val="20000"/>
              </a:spcBef>
              <a:buFont typeface="Symbol" panose="05050102010706020507" pitchFamily="18" charset="2"/>
              <a:buChar char="-"/>
              <a:defRPr sz="2300" b="0" kern="1200">
                <a:solidFill>
                  <a:schemeClr val="tx1"/>
                </a:solidFill>
                <a:latin typeface="Verdana"/>
                <a:ea typeface="+mn-ea"/>
                <a:cs typeface="Verdana"/>
              </a:defRPr>
            </a:lvl2pPr>
            <a:lvl3pPr marL="720725" indent="-185738" algn="l" defTabSz="457200" rtl="0" eaLnBrk="1" latinLnBrk="0" hangingPunct="1">
              <a:spcBef>
                <a:spcPct val="20000"/>
              </a:spcBef>
              <a:buFont typeface="Arial" panose="020B0604020202020204" pitchFamily="34" charset="0"/>
              <a:buChar char="•"/>
              <a:defRPr sz="2300" b="0" kern="1200">
                <a:solidFill>
                  <a:schemeClr val="tx1"/>
                </a:solidFill>
                <a:latin typeface="Verdana"/>
                <a:ea typeface="+mn-ea"/>
                <a:cs typeface="Verdana"/>
              </a:defRPr>
            </a:lvl3pPr>
            <a:lvl4pPr marL="720725" indent="-185738" algn="l" defTabSz="457200" rtl="0" eaLnBrk="1" latinLnBrk="0" hangingPunct="1">
              <a:spcBef>
                <a:spcPct val="20000"/>
              </a:spcBef>
              <a:buFont typeface="Arial" panose="020B0604020202020204" pitchFamily="34" charset="0"/>
              <a:buChar char="•"/>
              <a:defRPr sz="2300" b="0" kern="1200">
                <a:solidFill>
                  <a:schemeClr val="tx1"/>
                </a:solidFill>
                <a:latin typeface="Verdana"/>
                <a:ea typeface="+mn-ea"/>
                <a:cs typeface="Verdana"/>
              </a:defRPr>
            </a:lvl4pPr>
            <a:lvl5pPr marL="1077913" indent="-274638" algn="l" defTabSz="457200" rtl="0" eaLnBrk="1" latinLnBrk="0" hangingPunct="1">
              <a:spcBef>
                <a:spcPct val="20000"/>
              </a:spcBef>
              <a:buFont typeface="Arial"/>
              <a:buChar char="»"/>
              <a:defRPr sz="2300" b="0" kern="1200" baseline="0">
                <a:solidFill>
                  <a:schemeClr val="tx1"/>
                </a:solidFill>
                <a:latin typeface="Verdana"/>
                <a:ea typeface="+mn-ea"/>
                <a:cs typeface="Verdana"/>
              </a:defRPr>
            </a:lvl5pPr>
            <a:lvl6pPr marL="1346200" indent="-268288" algn="l" defTabSz="457200" rtl="0" eaLnBrk="1" latinLnBrk="0" hangingPunct="1">
              <a:spcBef>
                <a:spcPct val="20000"/>
              </a:spcBef>
              <a:buFont typeface="Arial"/>
              <a:buChar char="•"/>
              <a:defRPr sz="2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Wingdings" panose="05000000000000000000" pitchFamily="2" charset="2"/>
              <a:buNone/>
              <a:defRPr/>
            </a:pPr>
            <a:r>
              <a:rPr lang="en-US" sz="1800" b="1" dirty="0">
                <a:solidFill>
                  <a:srgbClr val="C00000"/>
                </a:solidFill>
                <a:latin typeface="Roboto" panose="02000000000000000000" pitchFamily="2" charset="0"/>
                <a:ea typeface="Roboto" panose="02000000000000000000" pitchFamily="2" charset="0"/>
              </a:rPr>
              <a:t>QED Actuaries and Consultants (Pty) Ltd</a:t>
            </a:r>
          </a:p>
          <a:p>
            <a:pPr fontAlgn="auto">
              <a:spcAft>
                <a:spcPts val="0"/>
              </a:spcAft>
              <a:defRPr/>
            </a:pPr>
            <a:r>
              <a:rPr lang="en-US" sz="1600" dirty="0"/>
              <a:t>Actuarial consultants across Life, GI, ERM and Pensions</a:t>
            </a:r>
          </a:p>
          <a:p>
            <a:pPr fontAlgn="auto">
              <a:spcAft>
                <a:spcPts val="0"/>
              </a:spcAft>
              <a:defRPr/>
            </a:pPr>
            <a:r>
              <a:rPr lang="en-US" sz="1600" dirty="0"/>
              <a:t>Based in 4 African locations</a:t>
            </a:r>
          </a:p>
          <a:p>
            <a:pPr fontAlgn="auto">
              <a:spcAft>
                <a:spcPts val="0"/>
              </a:spcAft>
              <a:defRPr/>
            </a:pPr>
            <a:endParaRPr lang="en-US" sz="1600" dirty="0"/>
          </a:p>
        </p:txBody>
      </p:sp>
      <p:cxnSp>
        <p:nvCxnSpPr>
          <p:cNvPr id="10" name="Gerader Verbinder 8">
            <a:extLst>
              <a:ext uri="{FF2B5EF4-FFF2-40B4-BE49-F238E27FC236}">
                <a16:creationId xmlns:a16="http://schemas.microsoft.com/office/drawing/2014/main" id="{7C1D4B8F-E217-43A8-ADB9-8ECBD8B38648}"/>
              </a:ext>
            </a:extLst>
          </p:cNvPr>
          <p:cNvCxnSpPr/>
          <p:nvPr/>
        </p:nvCxnSpPr>
        <p:spPr>
          <a:xfrm>
            <a:off x="757307" y="4079599"/>
            <a:ext cx="6807200" cy="0"/>
          </a:xfrm>
          <a:prstGeom prst="line">
            <a:avLst/>
          </a:prstGeom>
          <a:ln w="12700">
            <a:solidFill>
              <a:srgbClr val="00457D"/>
            </a:solidFill>
          </a:ln>
        </p:spPr>
        <p:style>
          <a:lnRef idx="2">
            <a:schemeClr val="accent1"/>
          </a:lnRef>
          <a:fillRef idx="0">
            <a:schemeClr val="accent1"/>
          </a:fillRef>
          <a:effectRef idx="1">
            <a:schemeClr val="accent1"/>
          </a:effectRef>
          <a:fontRef idx="minor">
            <a:schemeClr val="tx1"/>
          </a:fontRef>
        </p:style>
      </p:cxnSp>
      <p:pic>
        <p:nvPicPr>
          <p:cNvPr id="14" name="Picture 3" descr="A close up of a logo&#10;&#10;Description automatically generated">
            <a:extLst>
              <a:ext uri="{FF2B5EF4-FFF2-40B4-BE49-F238E27FC236}">
                <a16:creationId xmlns:a16="http://schemas.microsoft.com/office/drawing/2014/main" id="{90B6CF9A-E214-4E3A-B837-96950E39E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pic>
        <p:nvPicPr>
          <p:cNvPr id="13" name="Picture 12">
            <a:extLst>
              <a:ext uri="{FF2B5EF4-FFF2-40B4-BE49-F238E27FC236}">
                <a16:creationId xmlns:a16="http://schemas.microsoft.com/office/drawing/2014/main" id="{D4E5F9EB-3CD0-4485-8481-05D3574B5A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333" y="4083050"/>
            <a:ext cx="2101935" cy="1112741"/>
          </a:xfrm>
          <a:prstGeom prst="rect">
            <a:avLst/>
          </a:prstGeom>
        </p:spPr>
      </p:pic>
      <p:pic>
        <p:nvPicPr>
          <p:cNvPr id="15" name="Picture 14">
            <a:extLst>
              <a:ext uri="{FF2B5EF4-FFF2-40B4-BE49-F238E27FC236}">
                <a16:creationId xmlns:a16="http://schemas.microsoft.com/office/drawing/2014/main" id="{329DA7C4-B20F-43F6-A617-5EAED37A76C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307" y="1816169"/>
            <a:ext cx="1581150" cy="21812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el 1">
            <a:extLst>
              <a:ext uri="{FF2B5EF4-FFF2-40B4-BE49-F238E27FC236}">
                <a16:creationId xmlns:a16="http://schemas.microsoft.com/office/drawing/2014/main" id="{E286BF7E-F250-4E79-9162-FDBCD9C89D7D}"/>
              </a:ext>
            </a:extLst>
          </p:cNvPr>
          <p:cNvSpPr txBox="1">
            <a:spLocks/>
          </p:cNvSpPr>
          <p:nvPr/>
        </p:nvSpPr>
        <p:spPr>
          <a:xfrm>
            <a:off x="349547" y="310441"/>
            <a:ext cx="9280650" cy="622300"/>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2000" b="1" dirty="0">
                <a:solidFill>
                  <a:srgbClr val="C00000"/>
                </a:solidFill>
                <a:latin typeface="Roboto" panose="02000000000000000000" pitchFamily="2" charset="0"/>
                <a:ea typeface="Roboto" panose="02000000000000000000" pitchFamily="2" charset="0"/>
                <a:cs typeface="+mn-cs"/>
              </a:rPr>
              <a:t>CONSEQUENCES OF IMPLICIT MODEL SPECIFICATION FOR ML MODELS</a:t>
            </a:r>
          </a:p>
        </p:txBody>
      </p:sp>
      <p:sp>
        <p:nvSpPr>
          <p:cNvPr id="16" name="Slide Title">
            <a:extLst>
              <a:ext uri="{FF2B5EF4-FFF2-40B4-BE49-F238E27FC236}">
                <a16:creationId xmlns:a16="http://schemas.microsoft.com/office/drawing/2014/main" id="{2DE40853-BF6C-4990-863A-2086876CAB88}"/>
              </a:ext>
            </a:extLst>
          </p:cNvPr>
          <p:cNvSpPr txBox="1">
            <a:spLocks/>
          </p:cNvSpPr>
          <p:nvPr/>
        </p:nvSpPr>
        <p:spPr>
          <a:xfrm>
            <a:off x="0" y="1573933"/>
            <a:ext cx="2211050" cy="748477"/>
          </a:xfrm>
          <a:prstGeom prst="rect">
            <a:avLst/>
          </a:prstGeom>
          <a:ln w="12700" cap="rnd" cmpd="sng" algn="ctr">
            <a:noFill/>
            <a:prstDash val="solid"/>
          </a:ln>
        </p:spPr>
        <p:txBody>
          <a:bodyPr vert="horz" wrap="square" lIns="0" tIns="36000" rIns="0" bIns="36000" rtlCol="0" anchor="ctr" anchorCtr="0">
            <a:noAutofit/>
          </a:bodyPr>
          <a:lstStyle>
            <a:lvl1pPr marL="0" algn="l" defTabSz="1219170" rtl="0" eaLnBrk="1" latinLnBrk="0" hangingPunct="1">
              <a:buNone/>
              <a:defRPr sz="2667" b="1" i="0" u="none" kern="1200" cap="none" baseline="0">
                <a:solidFill>
                  <a:schemeClr val="accent1"/>
                </a:solidFill>
                <a:uFill>
                  <a:solidFill>
                    <a:schemeClr val="tx1"/>
                  </a:solidFill>
                </a:uFill>
                <a:latin typeface="+mj-lt"/>
                <a:ea typeface="+mj-ea"/>
                <a:cs typeface="+mj-cs"/>
              </a:defRPr>
            </a:lvl1pPr>
          </a:lstStyle>
          <a:p>
            <a:pPr algn="ctr"/>
            <a:r>
              <a:rPr lang="en-GB" sz="1800" dirty="0">
                <a:solidFill>
                  <a:srgbClr val="AB1124"/>
                </a:solidFill>
                <a:latin typeface="Verdana" panose="020B0604030504040204" pitchFamily="34" charset="0"/>
                <a:ea typeface="Verdana" panose="020B0604030504040204" pitchFamily="34" charset="0"/>
              </a:rPr>
              <a:t>Simulatability</a:t>
            </a:r>
            <a:endParaRPr lang="en-GB" sz="2000" dirty="0">
              <a:solidFill>
                <a:srgbClr val="AB1124"/>
              </a:solidFill>
              <a:latin typeface="Verdana" panose="020B0604030504040204" pitchFamily="34" charset="0"/>
              <a:ea typeface="Verdana" panose="020B0604030504040204" pitchFamily="34" charset="0"/>
            </a:endParaRPr>
          </a:p>
        </p:txBody>
      </p:sp>
      <p:sp>
        <p:nvSpPr>
          <p:cNvPr id="17" name="Rectangle: Rounded Corners 16">
            <a:extLst>
              <a:ext uri="{FF2B5EF4-FFF2-40B4-BE49-F238E27FC236}">
                <a16:creationId xmlns:a16="http://schemas.microsoft.com/office/drawing/2014/main" id="{6479B5F8-5896-4BDE-8F63-9A4047402479}"/>
              </a:ext>
            </a:extLst>
          </p:cNvPr>
          <p:cNvSpPr/>
          <p:nvPr/>
        </p:nvSpPr>
        <p:spPr>
          <a:xfrm>
            <a:off x="2486207" y="1383384"/>
            <a:ext cx="3527348" cy="1114236"/>
          </a:xfrm>
          <a:prstGeom prst="roundRect">
            <a:avLst/>
          </a:prstGeom>
          <a:solidFill>
            <a:srgbClr val="D5D3CF"/>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latin typeface="Verdana" panose="020B0604030504040204" pitchFamily="34" charset="0"/>
                <a:ea typeface="Verdana" panose="020B0604030504040204" pitchFamily="34" charset="0"/>
              </a:rPr>
              <a:t>Being able to comprehend the model as a whole</a:t>
            </a:r>
          </a:p>
        </p:txBody>
      </p:sp>
      <p:sp>
        <p:nvSpPr>
          <p:cNvPr id="18" name="Rectangle: Rounded Corners 17">
            <a:extLst>
              <a:ext uri="{FF2B5EF4-FFF2-40B4-BE49-F238E27FC236}">
                <a16:creationId xmlns:a16="http://schemas.microsoft.com/office/drawing/2014/main" id="{7A6CC891-7424-407D-9C13-4AA1CB4EAA22}"/>
              </a:ext>
            </a:extLst>
          </p:cNvPr>
          <p:cNvSpPr/>
          <p:nvPr/>
        </p:nvSpPr>
        <p:spPr>
          <a:xfrm>
            <a:off x="6288712" y="1307918"/>
            <a:ext cx="5338916" cy="1114236"/>
          </a:xfrm>
          <a:prstGeom prst="roundRect">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977900">
              <a:lnSpc>
                <a:spcPct val="90000"/>
              </a:lnSpc>
              <a:spcBef>
                <a:spcPct val="0"/>
              </a:spcBef>
              <a:spcAft>
                <a:spcPct val="35000"/>
              </a:spcAft>
              <a:buFont typeface="Arial" panose="020B0604020202020204" pitchFamily="34" charset="0"/>
              <a:buChar char="•"/>
            </a:pPr>
            <a:r>
              <a:rPr lang="en-ZA" sz="1400" dirty="0">
                <a:solidFill>
                  <a:schemeClr val="bg1"/>
                </a:solidFill>
                <a:latin typeface="Verdana" panose="020B0604030504040204" pitchFamily="34" charset="0"/>
                <a:ea typeface="Verdana" panose="020B0604030504040204" pitchFamily="34" charset="0"/>
              </a:rPr>
              <a:t>Develop expert knowledge on model architecture and heuristics to assess models</a:t>
            </a:r>
          </a:p>
          <a:p>
            <a:pPr marL="285750" indent="-285750" defTabSz="977900">
              <a:lnSpc>
                <a:spcPct val="90000"/>
              </a:lnSpc>
              <a:spcBef>
                <a:spcPct val="0"/>
              </a:spcBef>
              <a:spcAft>
                <a:spcPct val="35000"/>
              </a:spcAft>
              <a:buFont typeface="Arial" panose="020B0604020202020204" pitchFamily="34" charset="0"/>
              <a:buChar char="•"/>
            </a:pPr>
            <a:r>
              <a:rPr lang="en-ZA" sz="1400" dirty="0">
                <a:solidFill>
                  <a:schemeClr val="bg1"/>
                </a:solidFill>
                <a:latin typeface="Verdana" panose="020B0604030504040204" pitchFamily="34" charset="0"/>
                <a:ea typeface="Verdana" panose="020B0604030504040204" pitchFamily="34" charset="0"/>
              </a:rPr>
              <a:t>Issue pertains to some traditional models as well</a:t>
            </a:r>
            <a:endParaRPr lang="en-ZA" sz="1400" baseline="-25000" dirty="0">
              <a:solidFill>
                <a:schemeClr val="bg1"/>
              </a:solidFill>
              <a:latin typeface="Verdana" panose="020B0604030504040204" pitchFamily="34" charset="0"/>
              <a:ea typeface="Verdana" panose="020B0604030504040204" pitchFamily="34" charset="0"/>
            </a:endParaRPr>
          </a:p>
        </p:txBody>
      </p:sp>
      <p:sp>
        <p:nvSpPr>
          <p:cNvPr id="19" name="Slide Title">
            <a:extLst>
              <a:ext uri="{FF2B5EF4-FFF2-40B4-BE49-F238E27FC236}">
                <a16:creationId xmlns:a16="http://schemas.microsoft.com/office/drawing/2014/main" id="{2C2A21EB-BD9B-478C-8A02-80087157DFA3}"/>
              </a:ext>
            </a:extLst>
          </p:cNvPr>
          <p:cNvSpPr txBox="1">
            <a:spLocks/>
          </p:cNvSpPr>
          <p:nvPr/>
        </p:nvSpPr>
        <p:spPr>
          <a:xfrm>
            <a:off x="137579" y="2931090"/>
            <a:ext cx="2211050" cy="748477"/>
          </a:xfrm>
          <a:prstGeom prst="rect">
            <a:avLst/>
          </a:prstGeom>
          <a:ln w="12700" cap="rnd" cmpd="sng" algn="ctr">
            <a:noFill/>
            <a:prstDash val="solid"/>
          </a:ln>
        </p:spPr>
        <p:txBody>
          <a:bodyPr vert="horz" wrap="square" lIns="0" tIns="36000" rIns="0" bIns="36000" rtlCol="0" anchor="ctr" anchorCtr="0">
            <a:noAutofit/>
          </a:bodyPr>
          <a:lstStyle>
            <a:lvl1pPr marL="0" algn="l" defTabSz="1219170" rtl="0" eaLnBrk="1" latinLnBrk="0" hangingPunct="1">
              <a:buNone/>
              <a:defRPr sz="2667" b="1" i="0" u="none" kern="1200" cap="none" baseline="0">
                <a:solidFill>
                  <a:schemeClr val="accent1"/>
                </a:solidFill>
                <a:uFill>
                  <a:solidFill>
                    <a:schemeClr val="tx1"/>
                  </a:solidFill>
                </a:uFill>
                <a:latin typeface="+mj-lt"/>
                <a:ea typeface="+mj-ea"/>
                <a:cs typeface="+mj-cs"/>
              </a:defRPr>
            </a:lvl1pPr>
          </a:lstStyle>
          <a:p>
            <a:pPr algn="ctr"/>
            <a:r>
              <a:rPr lang="en-GB" sz="1800" dirty="0">
                <a:solidFill>
                  <a:srgbClr val="AB1124"/>
                </a:solidFill>
                <a:latin typeface="Verdana" panose="020B0604030504040204" pitchFamily="34" charset="0"/>
                <a:ea typeface="Verdana" panose="020B0604030504040204" pitchFamily="34" charset="0"/>
              </a:rPr>
              <a:t>Decomposability</a:t>
            </a:r>
          </a:p>
        </p:txBody>
      </p:sp>
      <p:sp>
        <p:nvSpPr>
          <p:cNvPr id="20" name="Rectangle: Rounded Corners 19">
            <a:extLst>
              <a:ext uri="{FF2B5EF4-FFF2-40B4-BE49-F238E27FC236}">
                <a16:creationId xmlns:a16="http://schemas.microsoft.com/office/drawing/2014/main" id="{1CEE4CCA-B2DA-43AB-9006-0CCA78678C2F}"/>
              </a:ext>
            </a:extLst>
          </p:cNvPr>
          <p:cNvSpPr/>
          <p:nvPr/>
        </p:nvSpPr>
        <p:spPr>
          <a:xfrm>
            <a:off x="2486207" y="2748211"/>
            <a:ext cx="3527348" cy="1114236"/>
          </a:xfrm>
          <a:prstGeom prst="roundRect">
            <a:avLst/>
          </a:prstGeom>
          <a:solidFill>
            <a:srgbClr val="D5D3CF"/>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latin typeface="Verdana" panose="020B0604030504040204" pitchFamily="34" charset="0"/>
                <a:ea typeface="Verdana" panose="020B0604030504040204" pitchFamily="34" charset="0"/>
              </a:rPr>
              <a:t>All components of the model can be inspected and make sense</a:t>
            </a:r>
          </a:p>
        </p:txBody>
      </p:sp>
      <p:sp>
        <p:nvSpPr>
          <p:cNvPr id="21" name="Rectangle: Rounded Corners 20">
            <a:extLst>
              <a:ext uri="{FF2B5EF4-FFF2-40B4-BE49-F238E27FC236}">
                <a16:creationId xmlns:a16="http://schemas.microsoft.com/office/drawing/2014/main" id="{8821B92F-9BE8-4CE9-A6A2-A8176B01EA8D}"/>
              </a:ext>
            </a:extLst>
          </p:cNvPr>
          <p:cNvSpPr/>
          <p:nvPr/>
        </p:nvSpPr>
        <p:spPr>
          <a:xfrm>
            <a:off x="6288712" y="2748211"/>
            <a:ext cx="5338916" cy="1114236"/>
          </a:xfrm>
          <a:prstGeom prst="roundRect">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977900">
              <a:lnSpc>
                <a:spcPct val="90000"/>
              </a:lnSpc>
              <a:spcBef>
                <a:spcPct val="0"/>
              </a:spcBef>
              <a:spcAft>
                <a:spcPct val="35000"/>
              </a:spcAft>
              <a:buFont typeface="Arial" panose="020B0604020202020204" pitchFamily="34" charset="0"/>
              <a:buChar char="•"/>
            </a:pPr>
            <a:r>
              <a:rPr lang="en-ZA" sz="1400" dirty="0">
                <a:solidFill>
                  <a:schemeClr val="bg1"/>
                </a:solidFill>
                <a:latin typeface="Verdana" panose="020B0604030504040204" pitchFamily="34" charset="0"/>
                <a:ea typeface="Verdana" panose="020B0604030504040204" pitchFamily="34" charset="0"/>
              </a:rPr>
              <a:t>Inspect learned representations in last layer of the model</a:t>
            </a:r>
          </a:p>
          <a:p>
            <a:pPr marL="285750" indent="-285750" defTabSz="977900">
              <a:lnSpc>
                <a:spcPct val="90000"/>
              </a:lnSpc>
              <a:spcBef>
                <a:spcPct val="0"/>
              </a:spcBef>
              <a:spcAft>
                <a:spcPct val="35000"/>
              </a:spcAft>
              <a:buFont typeface="Arial" panose="020B0604020202020204" pitchFamily="34" charset="0"/>
              <a:buChar char="•"/>
            </a:pPr>
            <a:r>
              <a:rPr lang="en-ZA" sz="1400" dirty="0">
                <a:solidFill>
                  <a:schemeClr val="bg1"/>
                </a:solidFill>
                <a:latin typeface="Verdana" panose="020B0604030504040204" pitchFamily="34" charset="0"/>
                <a:ea typeface="Verdana" panose="020B0604030504040204" pitchFamily="34" charset="0"/>
              </a:rPr>
              <a:t>Manual intervention and inclusion of prior knowledge is more difficult</a:t>
            </a:r>
          </a:p>
        </p:txBody>
      </p:sp>
      <p:sp>
        <p:nvSpPr>
          <p:cNvPr id="22" name="Slide Title">
            <a:extLst>
              <a:ext uri="{FF2B5EF4-FFF2-40B4-BE49-F238E27FC236}">
                <a16:creationId xmlns:a16="http://schemas.microsoft.com/office/drawing/2014/main" id="{73E96811-589B-42B2-95D0-D7B807D7EF92}"/>
              </a:ext>
            </a:extLst>
          </p:cNvPr>
          <p:cNvSpPr txBox="1">
            <a:spLocks/>
          </p:cNvSpPr>
          <p:nvPr/>
        </p:nvSpPr>
        <p:spPr>
          <a:xfrm>
            <a:off x="137579" y="4135205"/>
            <a:ext cx="2211050" cy="748477"/>
          </a:xfrm>
          <a:prstGeom prst="rect">
            <a:avLst/>
          </a:prstGeom>
          <a:ln w="12700" cap="rnd" cmpd="sng" algn="ctr">
            <a:noFill/>
            <a:prstDash val="solid"/>
          </a:ln>
        </p:spPr>
        <p:txBody>
          <a:bodyPr vert="horz" wrap="square" lIns="0" tIns="36000" rIns="0" bIns="36000" rtlCol="0" anchor="ctr" anchorCtr="0">
            <a:noAutofit/>
          </a:bodyPr>
          <a:lstStyle>
            <a:lvl1pPr marL="0" algn="l" defTabSz="1219170" rtl="0" eaLnBrk="1" latinLnBrk="0" hangingPunct="1">
              <a:buNone/>
              <a:defRPr sz="2667" b="1" i="0" u="none" kern="1200" cap="none" baseline="0">
                <a:solidFill>
                  <a:schemeClr val="accent1"/>
                </a:solidFill>
                <a:uFill>
                  <a:solidFill>
                    <a:schemeClr val="tx1"/>
                  </a:solidFill>
                </a:uFill>
                <a:latin typeface="+mj-lt"/>
                <a:ea typeface="+mj-ea"/>
                <a:cs typeface="+mj-cs"/>
              </a:defRPr>
            </a:lvl1pPr>
          </a:lstStyle>
          <a:p>
            <a:pPr algn="ctr"/>
            <a:r>
              <a:rPr lang="en-GB" sz="1800" dirty="0">
                <a:solidFill>
                  <a:srgbClr val="AB1124"/>
                </a:solidFill>
                <a:latin typeface="Verdana" panose="020B0604030504040204" pitchFamily="34" charset="0"/>
                <a:ea typeface="Verdana" panose="020B0604030504040204" pitchFamily="34" charset="0"/>
              </a:rPr>
              <a:t>Algorithmic Transparency</a:t>
            </a:r>
            <a:r>
              <a:rPr lang="en-GB" sz="1800" baseline="30000" dirty="0">
                <a:solidFill>
                  <a:srgbClr val="AB1124"/>
                </a:solidFill>
                <a:latin typeface="Verdana" panose="020B0604030504040204" pitchFamily="34" charset="0"/>
                <a:ea typeface="Verdana" panose="020B0604030504040204" pitchFamily="34" charset="0"/>
              </a:rPr>
              <a:t>2</a:t>
            </a:r>
          </a:p>
        </p:txBody>
      </p:sp>
      <p:sp>
        <p:nvSpPr>
          <p:cNvPr id="23" name="Rectangle: Rounded Corners 22">
            <a:extLst>
              <a:ext uri="{FF2B5EF4-FFF2-40B4-BE49-F238E27FC236}">
                <a16:creationId xmlns:a16="http://schemas.microsoft.com/office/drawing/2014/main" id="{24CA86CB-4F91-4A65-B6F5-4627D88623E2}"/>
              </a:ext>
            </a:extLst>
          </p:cNvPr>
          <p:cNvSpPr/>
          <p:nvPr/>
        </p:nvSpPr>
        <p:spPr>
          <a:xfrm>
            <a:off x="2486207" y="4105850"/>
            <a:ext cx="3527348" cy="1114236"/>
          </a:xfrm>
          <a:prstGeom prst="roundRect">
            <a:avLst/>
          </a:prstGeom>
          <a:solidFill>
            <a:srgbClr val="D5D3CF"/>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latin typeface="Verdana" panose="020B0604030504040204" pitchFamily="34" charset="0"/>
                <a:ea typeface="Verdana" panose="020B0604030504040204" pitchFamily="34" charset="0"/>
              </a:rPr>
              <a:t>Transparency of the learning algorithm and corresponding techniques</a:t>
            </a:r>
          </a:p>
        </p:txBody>
      </p:sp>
      <p:sp>
        <p:nvSpPr>
          <p:cNvPr id="24" name="Rectangle: Rounded Corners 23">
            <a:extLst>
              <a:ext uri="{FF2B5EF4-FFF2-40B4-BE49-F238E27FC236}">
                <a16:creationId xmlns:a16="http://schemas.microsoft.com/office/drawing/2014/main" id="{84C129BA-B35D-4B3F-B39B-600941CCC43A}"/>
              </a:ext>
            </a:extLst>
          </p:cNvPr>
          <p:cNvSpPr/>
          <p:nvPr/>
        </p:nvSpPr>
        <p:spPr>
          <a:xfrm>
            <a:off x="6288712" y="4105850"/>
            <a:ext cx="5338916" cy="1114236"/>
          </a:xfrm>
          <a:prstGeom prst="roundRect">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977900">
              <a:lnSpc>
                <a:spcPct val="90000"/>
              </a:lnSpc>
              <a:spcBef>
                <a:spcPct val="0"/>
              </a:spcBef>
              <a:spcAft>
                <a:spcPct val="35000"/>
              </a:spcAft>
              <a:buFont typeface="Arial" panose="020B0604020202020204" pitchFamily="34" charset="0"/>
              <a:buChar char="•"/>
            </a:pPr>
            <a:r>
              <a:rPr lang="en-ZA" sz="1400" dirty="0">
                <a:solidFill>
                  <a:schemeClr val="bg1"/>
                </a:solidFill>
                <a:latin typeface="Verdana" panose="020B0604030504040204" pitchFamily="34" charset="0"/>
                <a:ea typeface="Verdana" panose="020B0604030504040204" pitchFamily="34" charset="0"/>
              </a:rPr>
              <a:t>Many techniques to mitigate risks of instability and consistency of DLM still to be developed</a:t>
            </a:r>
          </a:p>
          <a:p>
            <a:pPr marL="285750" indent="-285750" defTabSz="977900">
              <a:lnSpc>
                <a:spcPct val="90000"/>
              </a:lnSpc>
              <a:spcBef>
                <a:spcPct val="0"/>
              </a:spcBef>
              <a:spcAft>
                <a:spcPct val="35000"/>
              </a:spcAft>
              <a:buFont typeface="Arial" panose="020B0604020202020204" pitchFamily="34" charset="0"/>
              <a:buChar char="•"/>
            </a:pPr>
            <a:r>
              <a:rPr lang="en-ZA" sz="1400" dirty="0" err="1">
                <a:solidFill>
                  <a:schemeClr val="bg1"/>
                </a:solidFill>
                <a:latin typeface="Verdana" panose="020B0604030504040204" pitchFamily="34" charset="0"/>
                <a:ea typeface="Verdana" panose="020B0604030504040204" pitchFamily="34" charset="0"/>
              </a:rPr>
              <a:t>Ensembling</a:t>
            </a:r>
            <a:r>
              <a:rPr lang="en-ZA" sz="1400" dirty="0">
                <a:solidFill>
                  <a:schemeClr val="bg1"/>
                </a:solidFill>
                <a:latin typeface="Verdana" panose="020B0604030504040204" pitchFamily="34" charset="0"/>
                <a:ea typeface="Verdana" panose="020B0604030504040204" pitchFamily="34" charset="0"/>
              </a:rPr>
              <a:t> many models and use of toy models to test outcomes of DLM </a:t>
            </a:r>
          </a:p>
        </p:txBody>
      </p:sp>
      <p:sp>
        <p:nvSpPr>
          <p:cNvPr id="25" name="Slide Title">
            <a:extLst>
              <a:ext uri="{FF2B5EF4-FFF2-40B4-BE49-F238E27FC236}">
                <a16:creationId xmlns:a16="http://schemas.microsoft.com/office/drawing/2014/main" id="{71C0A5FD-D62E-4423-BBC4-53F89558F581}"/>
              </a:ext>
            </a:extLst>
          </p:cNvPr>
          <p:cNvSpPr txBox="1">
            <a:spLocks/>
          </p:cNvSpPr>
          <p:nvPr/>
        </p:nvSpPr>
        <p:spPr>
          <a:xfrm>
            <a:off x="1164861" y="5378124"/>
            <a:ext cx="10462767" cy="595200"/>
          </a:xfrm>
          <a:prstGeom prst="rect">
            <a:avLst/>
          </a:prstGeom>
          <a:solidFill>
            <a:schemeClr val="bg1">
              <a:lumMod val="50000"/>
            </a:schemeClr>
          </a:solidFill>
          <a:ln w="12700" cap="rnd" cmpd="sng" algn="ctr">
            <a:solidFill>
              <a:schemeClr val="bg1"/>
            </a:solidFill>
            <a:prstDash val="solid"/>
          </a:ln>
        </p:spPr>
        <p:txBody>
          <a:bodyPr vert="horz" wrap="square" lIns="0" tIns="36000" rIns="0" bIns="36000" rtlCol="0" anchor="ctr" anchorCtr="0">
            <a:noAutofit/>
          </a:bodyPr>
          <a:lstStyle>
            <a:lvl1pPr marL="0" algn="l" defTabSz="1219170" rtl="0" eaLnBrk="1" latinLnBrk="0" hangingPunct="1">
              <a:buNone/>
              <a:defRPr sz="2667" b="1" i="0" u="none" kern="1200" cap="none" baseline="0">
                <a:solidFill>
                  <a:schemeClr val="accent1"/>
                </a:solidFill>
                <a:uFill>
                  <a:solidFill>
                    <a:schemeClr val="tx1"/>
                  </a:solidFill>
                </a:uFill>
                <a:latin typeface="+mj-lt"/>
                <a:ea typeface="+mj-ea"/>
                <a:cs typeface="+mj-cs"/>
              </a:defRPr>
            </a:lvl1pPr>
          </a:lstStyle>
          <a:p>
            <a:pPr algn="ctr"/>
            <a:r>
              <a:rPr lang="en-ZA" sz="1600" dirty="0">
                <a:solidFill>
                  <a:schemeClr val="bg1"/>
                </a:solidFill>
                <a:latin typeface="Verdana" panose="020B0604030504040204" pitchFamily="34" charset="0"/>
                <a:ea typeface="Verdana" panose="020B0604030504040204" pitchFamily="34" charset="0"/>
              </a:rPr>
              <a:t>Increased exposure to model risk for ML/DL models and additional controls required</a:t>
            </a:r>
          </a:p>
        </p:txBody>
      </p:sp>
      <p:sp>
        <p:nvSpPr>
          <p:cNvPr id="26" name="TextBox 25">
            <a:extLst>
              <a:ext uri="{FF2B5EF4-FFF2-40B4-BE49-F238E27FC236}">
                <a16:creationId xmlns:a16="http://schemas.microsoft.com/office/drawing/2014/main" id="{BEEB277E-208F-4E15-ACBF-AA8741742105}"/>
              </a:ext>
            </a:extLst>
          </p:cNvPr>
          <p:cNvSpPr txBox="1"/>
          <p:nvPr/>
        </p:nvSpPr>
        <p:spPr>
          <a:xfrm>
            <a:off x="474186" y="6171707"/>
            <a:ext cx="11243627" cy="553998"/>
          </a:xfrm>
          <a:prstGeom prst="rect">
            <a:avLst/>
          </a:prstGeom>
          <a:noFill/>
        </p:spPr>
        <p:txBody>
          <a:bodyPr wrap="square" rtlCol="0">
            <a:spAutoFit/>
          </a:bodyPr>
          <a:lstStyle/>
          <a:p>
            <a:r>
              <a:rPr lang="en-US" sz="1000" dirty="0"/>
              <a:t>1: Lipton (2016) defines framework for model interpretability to assess two basic questions: Transparency or “How does the model work?” and Post-hoc Interpretability or “What else can the model tell me?”</a:t>
            </a:r>
          </a:p>
          <a:p>
            <a:r>
              <a:rPr lang="en-US" sz="1000" dirty="0"/>
              <a:t>2: Some of the techniques used for DLM are transparent but the consequences of applying those techniques are not always fully understood.</a:t>
            </a:r>
          </a:p>
        </p:txBody>
      </p:sp>
      <p:cxnSp>
        <p:nvCxnSpPr>
          <p:cNvPr id="27" name="Straight Connector 26">
            <a:extLst>
              <a:ext uri="{FF2B5EF4-FFF2-40B4-BE49-F238E27FC236}">
                <a16:creationId xmlns:a16="http://schemas.microsoft.com/office/drawing/2014/main" id="{12DFFE7D-CE9C-414D-871F-372FC863E4E3}"/>
              </a:ext>
            </a:extLst>
          </p:cNvPr>
          <p:cNvCxnSpPr>
            <a:cxnSpLocks/>
          </p:cNvCxnSpPr>
          <p:nvPr/>
        </p:nvCxnSpPr>
        <p:spPr>
          <a:xfrm>
            <a:off x="567988" y="6181765"/>
            <a:ext cx="572072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1463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el 1">
            <a:extLst>
              <a:ext uri="{FF2B5EF4-FFF2-40B4-BE49-F238E27FC236}">
                <a16:creationId xmlns:a16="http://schemas.microsoft.com/office/drawing/2014/main" id="{E286BF7E-F250-4E79-9162-FDBCD9C89D7D}"/>
              </a:ext>
            </a:extLst>
          </p:cNvPr>
          <p:cNvSpPr txBox="1">
            <a:spLocks/>
          </p:cNvSpPr>
          <p:nvPr/>
        </p:nvSpPr>
        <p:spPr>
          <a:xfrm>
            <a:off x="363392" y="319549"/>
            <a:ext cx="9662629" cy="622300"/>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2000" b="1" dirty="0">
                <a:solidFill>
                  <a:srgbClr val="C00000"/>
                </a:solidFill>
                <a:latin typeface="Roboto" panose="02000000000000000000" pitchFamily="2" charset="0"/>
                <a:ea typeface="Roboto" panose="02000000000000000000" pitchFamily="2" charset="0"/>
                <a:cs typeface="+mn-cs"/>
              </a:rPr>
              <a:t>WHAT ELSE CAN THE MODEL TELL ME?</a:t>
            </a:r>
          </a:p>
        </p:txBody>
      </p:sp>
      <p:sp>
        <p:nvSpPr>
          <p:cNvPr id="28" name="TextBox 27">
            <a:extLst>
              <a:ext uri="{FF2B5EF4-FFF2-40B4-BE49-F238E27FC236}">
                <a16:creationId xmlns:a16="http://schemas.microsoft.com/office/drawing/2014/main" id="{A2B7B553-4160-401F-94CC-BEDCED86F688}"/>
              </a:ext>
            </a:extLst>
          </p:cNvPr>
          <p:cNvSpPr txBox="1"/>
          <p:nvPr/>
        </p:nvSpPr>
        <p:spPr>
          <a:xfrm>
            <a:off x="521187" y="1608190"/>
            <a:ext cx="10329567" cy="1077218"/>
          </a:xfrm>
          <a:prstGeom prst="rect">
            <a:avLst/>
          </a:prstGeom>
          <a:noFill/>
        </p:spPr>
        <p:txBody>
          <a:bodyPr wrap="square" rtlCol="0">
            <a:spAutoFit/>
          </a:bodyPr>
          <a:lstStyle/>
          <a:p>
            <a:pPr algn="ctr"/>
            <a:r>
              <a:rPr lang="en-US" sz="1600" b="1" dirty="0">
                <a:solidFill>
                  <a:srgbClr val="C00000"/>
                </a:solidFill>
                <a:latin typeface="Verdana" panose="020B0604030504040204" pitchFamily="34" charset="0"/>
                <a:ea typeface="Verdana" panose="020B0604030504040204" pitchFamily="34" charset="0"/>
              </a:rPr>
              <a:t>Post-hoc interpretability </a:t>
            </a:r>
            <a:r>
              <a:rPr lang="en-US" sz="1600" dirty="0">
                <a:solidFill>
                  <a:srgbClr val="C00000"/>
                </a:solidFill>
                <a:latin typeface="Verdana" panose="020B0604030504040204" pitchFamily="34" charset="0"/>
                <a:ea typeface="Verdana" panose="020B0604030504040204" pitchFamily="34" charset="0"/>
              </a:rPr>
              <a:t>means applying expert knowledge to the model outcome through using various techniques like visualization, examination of examples etc. to assess quality of results for decision making</a:t>
            </a:r>
          </a:p>
          <a:p>
            <a:pPr algn="ctr"/>
            <a:endParaRPr lang="en-US" sz="1600" dirty="0">
              <a:solidFill>
                <a:srgbClr val="0065B4"/>
              </a:solidFill>
            </a:endParaRPr>
          </a:p>
        </p:txBody>
      </p:sp>
      <p:sp>
        <p:nvSpPr>
          <p:cNvPr id="29" name="Slide Title">
            <a:extLst>
              <a:ext uri="{FF2B5EF4-FFF2-40B4-BE49-F238E27FC236}">
                <a16:creationId xmlns:a16="http://schemas.microsoft.com/office/drawing/2014/main" id="{BC59F9EB-BC30-4F14-A6D1-03559B1A12DB}"/>
              </a:ext>
            </a:extLst>
          </p:cNvPr>
          <p:cNvSpPr txBox="1">
            <a:spLocks/>
          </p:cNvSpPr>
          <p:nvPr/>
        </p:nvSpPr>
        <p:spPr>
          <a:xfrm>
            <a:off x="388559" y="3369461"/>
            <a:ext cx="2211050" cy="777973"/>
          </a:xfrm>
          <a:prstGeom prst="rect">
            <a:avLst/>
          </a:prstGeom>
          <a:ln w="12700" cap="rnd" cmpd="sng" algn="ctr">
            <a:noFill/>
            <a:prstDash val="solid"/>
          </a:ln>
        </p:spPr>
        <p:txBody>
          <a:bodyPr vert="horz" wrap="square" lIns="0" tIns="36000" rIns="0" bIns="36000" rtlCol="0" anchor="ctr" anchorCtr="0">
            <a:noAutofit/>
          </a:bodyPr>
          <a:lstStyle>
            <a:lvl1pPr marL="0" algn="l" defTabSz="1219170" rtl="0" eaLnBrk="1" latinLnBrk="0" hangingPunct="1">
              <a:buNone/>
              <a:defRPr sz="2667" b="1" i="0" u="none" kern="1200" cap="none" baseline="0">
                <a:solidFill>
                  <a:schemeClr val="accent1"/>
                </a:solidFill>
                <a:uFill>
                  <a:solidFill>
                    <a:schemeClr val="tx1"/>
                  </a:solidFill>
                </a:uFill>
                <a:latin typeface="+mj-lt"/>
                <a:ea typeface="+mj-ea"/>
                <a:cs typeface="+mj-cs"/>
              </a:defRPr>
            </a:lvl1pPr>
          </a:lstStyle>
          <a:p>
            <a:pPr algn="ctr"/>
            <a:r>
              <a:rPr lang="en-GB" sz="1800" dirty="0">
                <a:solidFill>
                  <a:srgbClr val="AB1124"/>
                </a:solidFill>
                <a:latin typeface="Verdana" panose="020B0604030504040204" pitchFamily="34" charset="0"/>
                <a:ea typeface="Verdana" panose="020B0604030504040204" pitchFamily="34" charset="0"/>
              </a:rPr>
              <a:t>Post-hoc Explanation</a:t>
            </a:r>
          </a:p>
        </p:txBody>
      </p:sp>
      <p:sp>
        <p:nvSpPr>
          <p:cNvPr id="30" name="Rectangle: Rounded Corners 29">
            <a:extLst>
              <a:ext uri="{FF2B5EF4-FFF2-40B4-BE49-F238E27FC236}">
                <a16:creationId xmlns:a16="http://schemas.microsoft.com/office/drawing/2014/main" id="{50E4DBF0-D3EB-4187-ABE0-078F20CB7671}"/>
              </a:ext>
            </a:extLst>
          </p:cNvPr>
          <p:cNvSpPr/>
          <p:nvPr/>
        </p:nvSpPr>
        <p:spPr>
          <a:xfrm>
            <a:off x="2496662" y="3369461"/>
            <a:ext cx="3527348" cy="1114236"/>
          </a:xfrm>
          <a:prstGeom prst="roundRect">
            <a:avLst/>
          </a:prstGeom>
          <a:solidFill>
            <a:srgbClr val="D5D3CF"/>
          </a:solidFill>
          <a:ln w="12700" cap="flat" cmpd="sng" algn="ctr">
            <a:solidFill>
              <a:srgbClr val="F8F8F8">
                <a:lumMod val="9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6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Extraction information relevant for decision making</a:t>
            </a:r>
          </a:p>
        </p:txBody>
      </p:sp>
      <p:sp>
        <p:nvSpPr>
          <p:cNvPr id="31" name="Rectangle: Rounded Corners 30">
            <a:extLst>
              <a:ext uri="{FF2B5EF4-FFF2-40B4-BE49-F238E27FC236}">
                <a16:creationId xmlns:a16="http://schemas.microsoft.com/office/drawing/2014/main" id="{8F9719BA-267F-4BBA-846A-A7B3CB0D98E9}"/>
              </a:ext>
            </a:extLst>
          </p:cNvPr>
          <p:cNvSpPr/>
          <p:nvPr/>
        </p:nvSpPr>
        <p:spPr>
          <a:xfrm>
            <a:off x="6314227" y="3371430"/>
            <a:ext cx="5338916" cy="1114236"/>
          </a:xfrm>
          <a:prstGeom prst="roundRect">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7900">
              <a:lnSpc>
                <a:spcPct val="90000"/>
              </a:lnSpc>
              <a:spcBef>
                <a:spcPct val="0"/>
              </a:spcBef>
              <a:spcAft>
                <a:spcPct val="35000"/>
              </a:spcAft>
            </a:pPr>
            <a:r>
              <a:rPr lang="en-ZA" sz="1600" dirty="0">
                <a:solidFill>
                  <a:schemeClr val="bg1"/>
                </a:solidFill>
                <a:latin typeface="Verdana" panose="020B0604030504040204" pitchFamily="34" charset="0"/>
                <a:ea typeface="Verdana" panose="020B0604030504040204" pitchFamily="34" charset="0"/>
              </a:rPr>
              <a:t>Many techniques exist for DL and are being developed (SHAP, LIME, local explanations etc.)</a:t>
            </a:r>
          </a:p>
        </p:txBody>
      </p:sp>
      <p:sp>
        <p:nvSpPr>
          <p:cNvPr id="32" name="Slide Title">
            <a:extLst>
              <a:ext uri="{FF2B5EF4-FFF2-40B4-BE49-F238E27FC236}">
                <a16:creationId xmlns:a16="http://schemas.microsoft.com/office/drawing/2014/main" id="{84B3AD0C-007F-4642-8ED8-E41A22E461BF}"/>
              </a:ext>
            </a:extLst>
          </p:cNvPr>
          <p:cNvSpPr txBox="1">
            <a:spLocks/>
          </p:cNvSpPr>
          <p:nvPr/>
        </p:nvSpPr>
        <p:spPr>
          <a:xfrm>
            <a:off x="730391" y="5249810"/>
            <a:ext cx="11167672" cy="595200"/>
          </a:xfrm>
          <a:prstGeom prst="rect">
            <a:avLst/>
          </a:prstGeom>
          <a:solidFill>
            <a:srgbClr val="595959"/>
          </a:solidFill>
          <a:ln w="12700" cap="rnd" cmpd="sng" algn="ctr">
            <a:solidFill>
              <a:schemeClr val="accent5"/>
            </a:solidFill>
            <a:prstDash val="solid"/>
          </a:ln>
        </p:spPr>
        <p:txBody>
          <a:bodyPr vert="horz" wrap="square" lIns="0" tIns="36000" rIns="0" bIns="36000" rtlCol="0" anchor="ctr" anchorCtr="0">
            <a:noAutofit/>
          </a:bodyPr>
          <a:lstStyle>
            <a:lvl1pPr marL="0" algn="l" defTabSz="1219170" rtl="0" eaLnBrk="1" latinLnBrk="0" hangingPunct="1">
              <a:buNone/>
              <a:defRPr sz="2667" b="1" i="0" u="none" kern="1200" cap="none" baseline="0">
                <a:solidFill>
                  <a:schemeClr val="accent1"/>
                </a:solidFill>
                <a:uFill>
                  <a:solidFill>
                    <a:schemeClr val="tx1"/>
                  </a:solidFill>
                </a:uFill>
                <a:latin typeface="+mj-lt"/>
                <a:ea typeface="+mj-ea"/>
                <a:cs typeface="+mj-cs"/>
              </a:defRPr>
            </a:lvl1pPr>
          </a:lstStyle>
          <a:p>
            <a:pPr algn="ctr"/>
            <a:r>
              <a:rPr lang="en-GB" sz="1800" dirty="0">
                <a:solidFill>
                  <a:schemeClr val="bg1"/>
                </a:solidFill>
                <a:latin typeface="Verdana" panose="020B0604030504040204" pitchFamily="34" charset="0"/>
                <a:ea typeface="Verdana" panose="020B0604030504040204" pitchFamily="34" charset="0"/>
              </a:rPr>
              <a:t>Both traditional and DL models are equally amendable to post-hoc interpretation</a:t>
            </a:r>
          </a:p>
        </p:txBody>
      </p:sp>
    </p:spTree>
    <p:extLst>
      <p:ext uri="{BB962C8B-B14F-4D97-AF65-F5344CB8AC3E}">
        <p14:creationId xmlns:p14="http://schemas.microsoft.com/office/powerpoint/2010/main" val="2245974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el 1">
            <a:extLst>
              <a:ext uri="{FF2B5EF4-FFF2-40B4-BE49-F238E27FC236}">
                <a16:creationId xmlns:a16="http://schemas.microsoft.com/office/drawing/2014/main" id="{E286BF7E-F250-4E79-9162-FDBCD9C89D7D}"/>
              </a:ext>
            </a:extLst>
          </p:cNvPr>
          <p:cNvSpPr txBox="1">
            <a:spLocks/>
          </p:cNvSpPr>
          <p:nvPr/>
        </p:nvSpPr>
        <p:spPr>
          <a:xfrm>
            <a:off x="355003" y="308221"/>
            <a:ext cx="9662629" cy="622300"/>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2000" b="1" dirty="0">
                <a:solidFill>
                  <a:srgbClr val="C00000"/>
                </a:solidFill>
                <a:latin typeface="Roboto" panose="02000000000000000000" pitchFamily="2" charset="0"/>
                <a:ea typeface="Roboto" panose="02000000000000000000" pitchFamily="2" charset="0"/>
                <a:cs typeface="+mn-cs"/>
              </a:rPr>
              <a:t>CONSEQUENCES OF REPRESENTATION LEARNING: BIAS</a:t>
            </a:r>
          </a:p>
        </p:txBody>
      </p:sp>
      <p:grpSp>
        <p:nvGrpSpPr>
          <p:cNvPr id="9" name="Group 8">
            <a:extLst>
              <a:ext uri="{FF2B5EF4-FFF2-40B4-BE49-F238E27FC236}">
                <a16:creationId xmlns:a16="http://schemas.microsoft.com/office/drawing/2014/main" id="{5C5A9F60-E411-45D5-A1D4-690365B7C198}"/>
              </a:ext>
            </a:extLst>
          </p:cNvPr>
          <p:cNvGrpSpPr/>
          <p:nvPr/>
        </p:nvGrpSpPr>
        <p:grpSpPr>
          <a:xfrm>
            <a:off x="388559" y="1558638"/>
            <a:ext cx="7429964" cy="4142114"/>
            <a:chOff x="384000" y="1502482"/>
            <a:chExt cx="8144899" cy="4489214"/>
          </a:xfrm>
        </p:grpSpPr>
        <p:sp>
          <p:nvSpPr>
            <p:cNvPr id="10" name="Rectangle: Rounded Corners 9">
              <a:extLst>
                <a:ext uri="{FF2B5EF4-FFF2-40B4-BE49-F238E27FC236}">
                  <a16:creationId xmlns:a16="http://schemas.microsoft.com/office/drawing/2014/main" id="{7E665B46-D00E-4130-87EE-1AA200A20F2B}"/>
                </a:ext>
              </a:extLst>
            </p:cNvPr>
            <p:cNvSpPr/>
            <p:nvPr/>
          </p:nvSpPr>
          <p:spPr>
            <a:xfrm>
              <a:off x="4583143" y="1502482"/>
              <a:ext cx="3945756" cy="1690643"/>
            </a:xfrm>
            <a:prstGeom prst="roundRect">
              <a:avLst/>
            </a:prstGeom>
            <a:solidFill>
              <a:srgbClr val="9B9186"/>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7900">
                <a:lnSpc>
                  <a:spcPct val="90000"/>
                </a:lnSpc>
                <a:spcBef>
                  <a:spcPct val="0"/>
                </a:spcBef>
                <a:spcAft>
                  <a:spcPct val="35000"/>
                </a:spcAft>
              </a:pPr>
              <a:r>
                <a:rPr lang="en-US" sz="1400" dirty="0">
                  <a:latin typeface="Verdana" panose="020B0604030504040204" pitchFamily="34" charset="0"/>
                  <a:ea typeface="Verdana" panose="020B0604030504040204" pitchFamily="34" charset="0"/>
                </a:rPr>
                <a:t>Models might learn a proxy for factors that are illegal. Example – learning gender on the basis of motor vehicle utilization</a:t>
              </a:r>
              <a:endParaRPr lang="en-ZA" sz="1400" baseline="-25000" dirty="0">
                <a:solidFill>
                  <a:schemeClr val="bg1"/>
                </a:solidFill>
                <a:latin typeface="Verdana" panose="020B0604030504040204" pitchFamily="34" charset="0"/>
                <a:ea typeface="Verdana" panose="020B0604030504040204" pitchFamily="34" charset="0"/>
              </a:endParaRPr>
            </a:p>
          </p:txBody>
        </p:sp>
        <p:sp>
          <p:nvSpPr>
            <p:cNvPr id="11" name="Rectangle: Rounded Corners 10">
              <a:extLst>
                <a:ext uri="{FF2B5EF4-FFF2-40B4-BE49-F238E27FC236}">
                  <a16:creationId xmlns:a16="http://schemas.microsoft.com/office/drawing/2014/main" id="{10845358-17A6-4B92-B8E2-A90779654F47}"/>
                </a:ext>
              </a:extLst>
            </p:cNvPr>
            <p:cNvSpPr/>
            <p:nvPr/>
          </p:nvSpPr>
          <p:spPr>
            <a:xfrm>
              <a:off x="384000" y="2800739"/>
              <a:ext cx="3447309" cy="1256522"/>
            </a:xfrm>
            <a:prstGeom prst="roundRect">
              <a:avLst/>
            </a:prstGeom>
            <a:solidFill>
              <a:srgbClr val="D5D3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7900">
                <a:lnSpc>
                  <a:spcPct val="90000"/>
                </a:lnSpc>
                <a:spcBef>
                  <a:spcPct val="0"/>
                </a:spcBef>
                <a:spcAft>
                  <a:spcPct val="35000"/>
                </a:spcAft>
              </a:pPr>
              <a:r>
                <a:rPr lang="en-US" sz="1400" dirty="0">
                  <a:solidFill>
                    <a:schemeClr val="tx1"/>
                  </a:solidFill>
                  <a:latin typeface="Verdana" panose="020B0604030504040204" pitchFamily="34" charset="0"/>
                  <a:ea typeface="Verdana" panose="020B0604030504040204" pitchFamily="34" charset="0"/>
                </a:rPr>
                <a:t>Representation learning may lead to models exhibiting unwanted biases</a:t>
              </a:r>
              <a:endParaRPr lang="en-ZA" sz="1400" baseline="-25000" dirty="0">
                <a:solidFill>
                  <a:schemeClr val="tx1"/>
                </a:solidFill>
                <a:latin typeface="Verdana" panose="020B0604030504040204" pitchFamily="34" charset="0"/>
                <a:ea typeface="Verdana" panose="020B0604030504040204" pitchFamily="34" charset="0"/>
              </a:endParaRPr>
            </a:p>
          </p:txBody>
        </p:sp>
        <p:sp>
          <p:nvSpPr>
            <p:cNvPr id="12" name="Rectangle: Rounded Corners 11">
              <a:extLst>
                <a:ext uri="{FF2B5EF4-FFF2-40B4-BE49-F238E27FC236}">
                  <a16:creationId xmlns:a16="http://schemas.microsoft.com/office/drawing/2014/main" id="{D7460320-032C-4C88-B1FD-52751DCC0966}"/>
                </a:ext>
              </a:extLst>
            </p:cNvPr>
            <p:cNvSpPr/>
            <p:nvPr/>
          </p:nvSpPr>
          <p:spPr>
            <a:xfrm>
              <a:off x="4583143" y="4289759"/>
              <a:ext cx="3945756" cy="1701937"/>
            </a:xfrm>
            <a:prstGeom prst="roundRect">
              <a:avLst/>
            </a:prstGeom>
            <a:solidFill>
              <a:srgbClr val="595959"/>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7900">
                <a:lnSpc>
                  <a:spcPct val="90000"/>
                </a:lnSpc>
                <a:spcBef>
                  <a:spcPct val="0"/>
                </a:spcBef>
                <a:spcAft>
                  <a:spcPct val="35000"/>
                </a:spcAft>
              </a:pPr>
              <a:r>
                <a:rPr lang="en-US" sz="1400" dirty="0">
                  <a:latin typeface="Verdana" panose="020B0604030504040204" pitchFamily="34" charset="0"/>
                  <a:ea typeface="Verdana" panose="020B0604030504040204" pitchFamily="34" charset="0"/>
                </a:rPr>
                <a:t>Data may contain biases that models may learn to reproduce accurately. Example – Amazon recruitment model</a:t>
              </a:r>
              <a:endParaRPr lang="en-ZA" sz="1400" baseline="-25000" dirty="0">
                <a:solidFill>
                  <a:schemeClr val="bg1"/>
                </a:solidFill>
                <a:latin typeface="Verdana" panose="020B0604030504040204" pitchFamily="34" charset="0"/>
                <a:ea typeface="Verdana" panose="020B0604030504040204" pitchFamily="34" charset="0"/>
              </a:endParaRPr>
            </a:p>
          </p:txBody>
        </p:sp>
        <p:cxnSp>
          <p:nvCxnSpPr>
            <p:cNvPr id="13" name="Straight Arrow Connector 12">
              <a:extLst>
                <a:ext uri="{FF2B5EF4-FFF2-40B4-BE49-F238E27FC236}">
                  <a16:creationId xmlns:a16="http://schemas.microsoft.com/office/drawing/2014/main" id="{74C45B74-452A-4E23-BF9C-6564DB72E21A}"/>
                </a:ext>
              </a:extLst>
            </p:cNvPr>
            <p:cNvCxnSpPr>
              <a:cxnSpLocks/>
            </p:cNvCxnSpPr>
            <p:nvPr/>
          </p:nvCxnSpPr>
          <p:spPr>
            <a:xfrm flipV="1">
              <a:off x="3874646" y="2472296"/>
              <a:ext cx="597868" cy="43412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AB13E5E-7889-4851-BF3C-88C5D2F72BF4}"/>
                </a:ext>
              </a:extLst>
            </p:cNvPr>
            <p:cNvCxnSpPr>
              <a:cxnSpLocks/>
            </p:cNvCxnSpPr>
            <p:nvPr/>
          </p:nvCxnSpPr>
          <p:spPr>
            <a:xfrm>
              <a:off x="3874646" y="4045212"/>
              <a:ext cx="597868" cy="3955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Rectangle: Rounded Corners 14">
            <a:extLst>
              <a:ext uri="{FF2B5EF4-FFF2-40B4-BE49-F238E27FC236}">
                <a16:creationId xmlns:a16="http://schemas.microsoft.com/office/drawing/2014/main" id="{9B10C2B7-C1F6-4784-9361-70BE9645B635}"/>
              </a:ext>
            </a:extLst>
          </p:cNvPr>
          <p:cNvSpPr/>
          <p:nvPr/>
        </p:nvSpPr>
        <p:spPr>
          <a:xfrm>
            <a:off x="7919442" y="1339547"/>
            <a:ext cx="3644389" cy="4712818"/>
          </a:xfrm>
          <a:prstGeom prst="roundRect">
            <a:avLst/>
          </a:prstGeom>
          <a:solidFill>
            <a:srgbClr val="C00000"/>
          </a:solid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latin typeface="Verdana" panose="020B0604030504040204" pitchFamily="34" charset="0"/>
                <a:ea typeface="Verdana" panose="020B0604030504040204" pitchFamily="34" charset="0"/>
              </a:rPr>
              <a:t>Countering bias in Deep Learning models:</a:t>
            </a:r>
          </a:p>
          <a:p>
            <a:endParaRPr lang="en-ZA" sz="1400" b="1"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ZA" sz="1400" dirty="0">
                <a:latin typeface="Verdana" panose="020B0604030504040204" pitchFamily="34" charset="0"/>
                <a:ea typeface="Verdana" panose="020B0604030504040204" pitchFamily="34" charset="0"/>
              </a:rPr>
              <a:t>Companies should formally define list of unethical/illegal/ unwanted biases for the organisation</a:t>
            </a:r>
          </a:p>
          <a:p>
            <a:pPr marL="285750" indent="-285750">
              <a:buFont typeface="Arial" panose="020B0604020202020204" pitchFamily="34" charset="0"/>
              <a:buChar char="•"/>
            </a:pPr>
            <a:r>
              <a:rPr lang="en-ZA" sz="1400" dirty="0">
                <a:latin typeface="Verdana" panose="020B0604030504040204" pitchFamily="34" charset="0"/>
                <a:ea typeface="Verdana" panose="020B0604030504040204" pitchFamily="34" charset="0"/>
              </a:rPr>
              <a:t>Explicitly test representations/ output against those biases or close proxies (if possible)</a:t>
            </a:r>
          </a:p>
          <a:p>
            <a:pPr marL="285750" indent="-285750">
              <a:buFont typeface="Arial" panose="020B0604020202020204" pitchFamily="34" charset="0"/>
              <a:buChar char="•"/>
            </a:pPr>
            <a:r>
              <a:rPr lang="en-ZA" sz="1400" dirty="0">
                <a:latin typeface="Verdana" panose="020B0604030504040204" pitchFamily="34" charset="0"/>
                <a:ea typeface="Verdana" panose="020B0604030504040204" pitchFamily="34" charset="0"/>
              </a:rPr>
              <a:t>Build two models – including and excluding factors representing unwanted bias </a:t>
            </a:r>
            <a:r>
              <a:rPr lang="en-US" sz="1400" dirty="0">
                <a:latin typeface="Verdana" panose="020B0604030504040204" pitchFamily="34" charset="0"/>
                <a:ea typeface="Verdana" panose="020B0604030504040204" pitchFamily="34" charset="0"/>
              </a:rPr>
              <a:t>and test the differences</a:t>
            </a:r>
          </a:p>
          <a:p>
            <a:pPr marL="285750" indent="-285750">
              <a:buFont typeface="Arial" panose="020B0604020202020204" pitchFamily="34" charset="0"/>
              <a:buChar char="•"/>
            </a:pPr>
            <a:r>
              <a:rPr lang="en-ZA" sz="1400" dirty="0">
                <a:latin typeface="Verdana" panose="020B0604030504040204" pitchFamily="34" charset="0"/>
                <a:ea typeface="Verdana" panose="020B0604030504040204" pitchFamily="34" charset="0"/>
              </a:rPr>
              <a:t>Explicitly counter biases (if possible) using loss function that enforce equality or build another model to remove the effects of bias</a:t>
            </a:r>
          </a:p>
        </p:txBody>
      </p:sp>
    </p:spTree>
    <p:extLst>
      <p:ext uri="{BB962C8B-B14F-4D97-AF65-F5344CB8AC3E}">
        <p14:creationId xmlns:p14="http://schemas.microsoft.com/office/powerpoint/2010/main" val="28375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el 1">
            <a:extLst>
              <a:ext uri="{FF2B5EF4-FFF2-40B4-BE49-F238E27FC236}">
                <a16:creationId xmlns:a16="http://schemas.microsoft.com/office/drawing/2014/main" id="{E286BF7E-F250-4E79-9162-FDBCD9C89D7D}"/>
              </a:ext>
            </a:extLst>
          </p:cNvPr>
          <p:cNvSpPr txBox="1">
            <a:spLocks/>
          </p:cNvSpPr>
          <p:nvPr/>
        </p:nvSpPr>
        <p:spPr>
          <a:xfrm>
            <a:off x="346614" y="316610"/>
            <a:ext cx="9662629" cy="622300"/>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2000" b="1" dirty="0">
                <a:solidFill>
                  <a:srgbClr val="C00000"/>
                </a:solidFill>
                <a:latin typeface="Roboto" panose="02000000000000000000" pitchFamily="2" charset="0"/>
                <a:ea typeface="Roboto" panose="02000000000000000000" pitchFamily="2" charset="0"/>
                <a:cs typeface="+mn-cs"/>
              </a:rPr>
              <a:t>UNINTENDED CONSEQUENCES OF REPRESENTATION LEARNING</a:t>
            </a:r>
          </a:p>
        </p:txBody>
      </p:sp>
      <p:sp>
        <p:nvSpPr>
          <p:cNvPr id="16" name="TextBox 15">
            <a:extLst>
              <a:ext uri="{FF2B5EF4-FFF2-40B4-BE49-F238E27FC236}">
                <a16:creationId xmlns:a16="http://schemas.microsoft.com/office/drawing/2014/main" id="{25859CA3-0A77-4514-81DC-C5C6ACD9DC9C}"/>
              </a:ext>
            </a:extLst>
          </p:cNvPr>
          <p:cNvSpPr txBox="1"/>
          <p:nvPr/>
        </p:nvSpPr>
        <p:spPr>
          <a:xfrm>
            <a:off x="388559" y="1300567"/>
            <a:ext cx="10329567" cy="1077218"/>
          </a:xfrm>
          <a:prstGeom prst="rect">
            <a:avLst/>
          </a:prstGeom>
          <a:noFill/>
        </p:spPr>
        <p:txBody>
          <a:bodyPr wrap="square" rtlCol="0">
            <a:spAutoFit/>
          </a:bodyPr>
          <a:lstStyle/>
          <a:p>
            <a:pPr algn="ctr"/>
            <a:r>
              <a:rPr lang="en-ZA" sz="1600" b="1" dirty="0">
                <a:solidFill>
                  <a:srgbClr val="C00000"/>
                </a:solidFill>
                <a:latin typeface="Verdana" panose="020B0604030504040204" pitchFamily="34" charset="0"/>
                <a:ea typeface="Verdana" panose="020B0604030504040204" pitchFamily="34" charset="0"/>
              </a:rPr>
              <a:t>Deep learning </a:t>
            </a:r>
            <a:r>
              <a:rPr lang="en-ZA" sz="1600" dirty="0">
                <a:solidFill>
                  <a:srgbClr val="C00000"/>
                </a:solidFill>
                <a:latin typeface="Verdana" panose="020B0604030504040204" pitchFamily="34" charset="0"/>
                <a:ea typeface="Verdana" panose="020B0604030504040204" pitchFamily="34" charset="0"/>
              </a:rPr>
              <a:t>yields models that are highly adapted to the training data. If the training data does not match the intended use case well, then a risk of </a:t>
            </a:r>
            <a:r>
              <a:rPr lang="en-ZA" sz="1600" b="1" dirty="0">
                <a:solidFill>
                  <a:srgbClr val="C00000"/>
                </a:solidFill>
                <a:latin typeface="Verdana" panose="020B0604030504040204" pitchFamily="34" charset="0"/>
                <a:ea typeface="Verdana" panose="020B0604030504040204" pitchFamily="34" charset="0"/>
              </a:rPr>
              <a:t>unintended learning </a:t>
            </a:r>
            <a:r>
              <a:rPr lang="en-ZA" sz="1600" dirty="0">
                <a:solidFill>
                  <a:srgbClr val="C00000"/>
                </a:solidFill>
                <a:latin typeface="Verdana" panose="020B0604030504040204" pitchFamily="34" charset="0"/>
                <a:ea typeface="Verdana" panose="020B0604030504040204" pitchFamily="34" charset="0"/>
              </a:rPr>
              <a:t>may occur leading to </a:t>
            </a:r>
            <a:r>
              <a:rPr lang="en-ZA" sz="1600" b="1" dirty="0">
                <a:solidFill>
                  <a:srgbClr val="C00000"/>
                </a:solidFill>
                <a:latin typeface="Verdana" panose="020B0604030504040204" pitchFamily="34" charset="0"/>
                <a:ea typeface="Verdana" panose="020B0604030504040204" pitchFamily="34" charset="0"/>
              </a:rPr>
              <a:t>poor generalization</a:t>
            </a:r>
            <a:r>
              <a:rPr lang="en-ZA" sz="1600" dirty="0">
                <a:solidFill>
                  <a:srgbClr val="C00000"/>
                </a:solidFill>
                <a:latin typeface="Verdana" panose="020B0604030504040204" pitchFamily="34" charset="0"/>
                <a:ea typeface="Verdana" panose="020B0604030504040204" pitchFamily="34" charset="0"/>
              </a:rPr>
              <a:t> of models</a:t>
            </a:r>
          </a:p>
          <a:p>
            <a:pPr algn="ctr"/>
            <a:endParaRPr lang="en-US" sz="1600" dirty="0">
              <a:solidFill>
                <a:srgbClr val="0065B4"/>
              </a:solidFill>
            </a:endParaRPr>
          </a:p>
        </p:txBody>
      </p:sp>
      <p:grpSp>
        <p:nvGrpSpPr>
          <p:cNvPr id="17" name="Group 16">
            <a:extLst>
              <a:ext uri="{FF2B5EF4-FFF2-40B4-BE49-F238E27FC236}">
                <a16:creationId xmlns:a16="http://schemas.microsoft.com/office/drawing/2014/main" id="{FD1CB722-5886-4979-9E5D-F4D36D83F0C4}"/>
              </a:ext>
            </a:extLst>
          </p:cNvPr>
          <p:cNvGrpSpPr/>
          <p:nvPr/>
        </p:nvGrpSpPr>
        <p:grpSpPr>
          <a:xfrm>
            <a:off x="915872" y="2377785"/>
            <a:ext cx="5913296" cy="3985890"/>
            <a:chOff x="955629" y="2234767"/>
            <a:chExt cx="5536938" cy="3985890"/>
          </a:xfrm>
        </p:grpSpPr>
        <p:sp>
          <p:nvSpPr>
            <p:cNvPr id="18" name="Rectangle: Rounded Corners 17">
              <a:extLst>
                <a:ext uri="{FF2B5EF4-FFF2-40B4-BE49-F238E27FC236}">
                  <a16:creationId xmlns:a16="http://schemas.microsoft.com/office/drawing/2014/main" id="{A83BD2E1-BB51-44B0-9C1B-2035D4C28BD4}"/>
                </a:ext>
              </a:extLst>
            </p:cNvPr>
            <p:cNvSpPr/>
            <p:nvPr/>
          </p:nvSpPr>
          <p:spPr>
            <a:xfrm>
              <a:off x="955629" y="2234767"/>
              <a:ext cx="5536938" cy="1901136"/>
            </a:xfrm>
            <a:prstGeom prst="roundRect">
              <a:avLst/>
            </a:prstGeom>
            <a:solidFill>
              <a:srgbClr val="9B9186"/>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latin typeface="Verdana" panose="020B0604030504040204" pitchFamily="34" charset="0"/>
                  <a:ea typeface="Verdana" panose="020B0604030504040204" pitchFamily="34" charset="0"/>
                </a:rPr>
                <a:t>General Examples</a:t>
              </a:r>
            </a:p>
            <a:p>
              <a:endParaRPr lang="en-ZA" sz="1000" dirty="0">
                <a:latin typeface="Verdana" panose="020B0604030504040204" pitchFamily="34" charset="0"/>
                <a:ea typeface="Verdana" panose="020B0604030504040204" pitchFamily="34" charset="0"/>
              </a:endParaRPr>
            </a:p>
            <a:p>
              <a:pPr marL="285750" indent="-285750">
                <a:buFontTx/>
                <a:buChar char="-"/>
              </a:pPr>
              <a:r>
                <a:rPr lang="en-ZA" sz="1400" dirty="0">
                  <a:latin typeface="Verdana" panose="020B0604030504040204" pitchFamily="34" charset="0"/>
                  <a:ea typeface="Verdana" panose="020B0604030504040204" pitchFamily="34" charset="0"/>
                </a:rPr>
                <a:t>Identify the breed of dog from an image</a:t>
              </a:r>
            </a:p>
            <a:p>
              <a:pPr marL="285750" indent="-285750">
                <a:buFontTx/>
                <a:buChar char="-"/>
              </a:pPr>
              <a:r>
                <a:rPr lang="en-ZA" sz="1400" dirty="0">
                  <a:latin typeface="Verdana" panose="020B0604030504040204" pitchFamily="34" charset="0"/>
                  <a:ea typeface="Verdana" panose="020B0604030504040204" pitchFamily="34" charset="0"/>
                </a:rPr>
                <a:t>Would hope that model learns characteristics of dog breed</a:t>
              </a:r>
            </a:p>
            <a:p>
              <a:pPr marL="285750" indent="-285750">
                <a:buFontTx/>
                <a:buChar char="-"/>
              </a:pPr>
              <a:r>
                <a:rPr lang="en-ZA" sz="1400" dirty="0">
                  <a:latin typeface="Verdana" panose="020B0604030504040204" pitchFamily="34" charset="0"/>
                  <a:ea typeface="Verdana" panose="020B0604030504040204" pitchFamily="34" charset="0"/>
                </a:rPr>
                <a:t>But snow can effectively identify a husky!</a:t>
              </a:r>
            </a:p>
            <a:p>
              <a:pPr marL="285750" indent="-285750">
                <a:buFontTx/>
                <a:buChar char="-"/>
              </a:pPr>
              <a:r>
                <a:rPr lang="en-ZA" sz="1400" dirty="0">
                  <a:latin typeface="Verdana" panose="020B0604030504040204" pitchFamily="34" charset="0"/>
                  <a:ea typeface="Verdana" panose="020B0604030504040204" pitchFamily="34" charset="0"/>
                </a:rPr>
                <a:t>Other recent example – identifying skin cancer from image of slides using dermatologists’ markings</a:t>
              </a:r>
            </a:p>
          </p:txBody>
        </p:sp>
        <p:sp>
          <p:nvSpPr>
            <p:cNvPr id="19" name="Rectangle: Rounded Corners 18">
              <a:extLst>
                <a:ext uri="{FF2B5EF4-FFF2-40B4-BE49-F238E27FC236}">
                  <a16:creationId xmlns:a16="http://schemas.microsoft.com/office/drawing/2014/main" id="{B3B8EE9D-0DCC-4C95-B0EB-E4296D55F20C}"/>
                </a:ext>
              </a:extLst>
            </p:cNvPr>
            <p:cNvSpPr/>
            <p:nvPr/>
          </p:nvSpPr>
          <p:spPr>
            <a:xfrm>
              <a:off x="955629" y="4319522"/>
              <a:ext cx="5536938" cy="1901135"/>
            </a:xfrm>
            <a:prstGeom prst="roundRect">
              <a:avLst/>
            </a:prstGeom>
            <a:solidFill>
              <a:srgbClr val="C00000"/>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latin typeface="Verdana" panose="020B0604030504040204" pitchFamily="34" charset="0"/>
                  <a:ea typeface="Verdana" panose="020B0604030504040204" pitchFamily="34" charset="0"/>
                </a:rPr>
                <a:t>Insurance Modelling</a:t>
              </a:r>
            </a:p>
            <a:p>
              <a:pPr marL="285750" indent="-285750">
                <a:buFont typeface="Arial" panose="020B0604020202020204" pitchFamily="34" charset="0"/>
                <a:buChar char="•"/>
              </a:pPr>
              <a:endParaRPr lang="en-ZA" sz="10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ZA" sz="1400" dirty="0">
                  <a:latin typeface="Verdana" panose="020B0604030504040204" pitchFamily="34" charset="0"/>
                  <a:ea typeface="Verdana" panose="020B0604030504040204" pitchFamily="34" charset="0"/>
                </a:rPr>
                <a:t>Unclear to what extent this is a risk for actuarial modelling</a:t>
              </a:r>
            </a:p>
            <a:p>
              <a:pPr marL="285750" indent="-285750">
                <a:buFont typeface="Arial" panose="020B0604020202020204" pitchFamily="34" charset="0"/>
                <a:buChar char="•"/>
              </a:pPr>
              <a:r>
                <a:rPr lang="en-ZA" sz="1400" dirty="0">
                  <a:latin typeface="Verdana" panose="020B0604030504040204" pitchFamily="34" charset="0"/>
                  <a:ea typeface="Verdana" panose="020B0604030504040204" pitchFamily="34" charset="0"/>
                </a:rPr>
                <a:t>If circumstances are changing rapidly (e.g. introduction of advanced driver assistance systems) then older data less useful =&gt; heightened risk with deep learning</a:t>
              </a:r>
            </a:p>
            <a:p>
              <a:pPr marL="285750" indent="-285750">
                <a:buFont typeface="Arial" panose="020B0604020202020204" pitchFamily="34" charset="0"/>
                <a:buChar char="•"/>
              </a:pPr>
              <a:r>
                <a:rPr lang="en-ZA" sz="1400" dirty="0">
                  <a:latin typeface="Verdana" panose="020B0604030504040204" pitchFamily="34" charset="0"/>
                  <a:ea typeface="Verdana" panose="020B0604030504040204" pitchFamily="34" charset="0"/>
                </a:rPr>
                <a:t>Inspect learned representations of models to ensure these accord with expert knowledge</a:t>
              </a:r>
            </a:p>
          </p:txBody>
        </p:sp>
      </p:grpSp>
      <p:pic>
        <p:nvPicPr>
          <p:cNvPr id="20" name="Picture 19" descr="A dog standing on a beach&#10;&#10;Description automatically generated">
            <a:extLst>
              <a:ext uri="{FF2B5EF4-FFF2-40B4-BE49-F238E27FC236}">
                <a16:creationId xmlns:a16="http://schemas.microsoft.com/office/drawing/2014/main" id="{F9C298D1-4EC2-40BA-A019-3935D5EEA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4554" y="3220149"/>
            <a:ext cx="3238500" cy="2146812"/>
          </a:xfrm>
          <a:prstGeom prst="rect">
            <a:avLst/>
          </a:prstGeom>
        </p:spPr>
      </p:pic>
    </p:spTree>
    <p:extLst>
      <p:ext uri="{BB962C8B-B14F-4D97-AF65-F5344CB8AC3E}">
        <p14:creationId xmlns:p14="http://schemas.microsoft.com/office/powerpoint/2010/main" val="943212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el 1">
            <a:extLst>
              <a:ext uri="{FF2B5EF4-FFF2-40B4-BE49-F238E27FC236}">
                <a16:creationId xmlns:a16="http://schemas.microsoft.com/office/drawing/2014/main" id="{E286BF7E-F250-4E79-9162-FDBCD9C89D7D}"/>
              </a:ext>
            </a:extLst>
          </p:cNvPr>
          <p:cNvSpPr txBox="1">
            <a:spLocks/>
          </p:cNvSpPr>
          <p:nvPr/>
        </p:nvSpPr>
        <p:spPr>
          <a:xfrm>
            <a:off x="345421" y="315966"/>
            <a:ext cx="9662629" cy="622300"/>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2000" b="1" dirty="0">
                <a:solidFill>
                  <a:srgbClr val="C00000"/>
                </a:solidFill>
                <a:latin typeface="Roboto" panose="02000000000000000000" pitchFamily="2" charset="0"/>
                <a:ea typeface="Roboto" panose="02000000000000000000" pitchFamily="2" charset="0"/>
                <a:cs typeface="+mn-cs"/>
              </a:rPr>
              <a:t>PREDICTIVE ACCURACY OF DEEP LEARNING MODELS</a:t>
            </a:r>
          </a:p>
        </p:txBody>
      </p:sp>
      <p:sp>
        <p:nvSpPr>
          <p:cNvPr id="9" name="Rectangle: Rounded Corners 8">
            <a:extLst>
              <a:ext uri="{FF2B5EF4-FFF2-40B4-BE49-F238E27FC236}">
                <a16:creationId xmlns:a16="http://schemas.microsoft.com/office/drawing/2014/main" id="{43639CB9-941C-42BA-8427-E8B6AEB6D9BA}"/>
              </a:ext>
            </a:extLst>
          </p:cNvPr>
          <p:cNvSpPr/>
          <p:nvPr/>
        </p:nvSpPr>
        <p:spPr>
          <a:xfrm>
            <a:off x="2272732" y="1562066"/>
            <a:ext cx="2368108" cy="855404"/>
          </a:xfrm>
          <a:prstGeom prst="roundRect">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7900">
              <a:lnSpc>
                <a:spcPct val="90000"/>
              </a:lnSpc>
              <a:spcBef>
                <a:spcPct val="0"/>
              </a:spcBef>
              <a:spcAft>
                <a:spcPct val="35000"/>
              </a:spcAft>
            </a:pPr>
            <a:r>
              <a:rPr lang="en-ZA" dirty="0">
                <a:solidFill>
                  <a:schemeClr val="bg1"/>
                </a:solidFill>
                <a:latin typeface="Verdana" panose="020B0604030504040204" pitchFamily="34" charset="0"/>
                <a:ea typeface="Verdana" panose="020B0604030504040204" pitchFamily="34" charset="0"/>
              </a:rPr>
              <a:t>Shifting modelling paradigm</a:t>
            </a:r>
            <a:endParaRPr lang="en-ZA" baseline="-25000" dirty="0">
              <a:solidFill>
                <a:schemeClr val="bg1"/>
              </a:solidFill>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id="{7122DD45-7D01-4E8D-B324-28BC44FB2B02}"/>
              </a:ext>
            </a:extLst>
          </p:cNvPr>
          <p:cNvSpPr/>
          <p:nvPr/>
        </p:nvSpPr>
        <p:spPr>
          <a:xfrm>
            <a:off x="3121598" y="2515465"/>
            <a:ext cx="670376" cy="338554"/>
          </a:xfrm>
          <a:prstGeom prst="rect">
            <a:avLst/>
          </a:prstGeom>
        </p:spPr>
        <p:txBody>
          <a:bodyPr wrap="none">
            <a:spAutoFit/>
          </a:bodyPr>
          <a:lstStyle/>
          <a:p>
            <a:pPr algn="ctr"/>
            <a:r>
              <a:rPr lang="en-ZA" sz="1600" dirty="0">
                <a:latin typeface="Verdana" panose="020B0604030504040204" pitchFamily="34" charset="0"/>
                <a:ea typeface="Verdana" panose="020B0604030504040204" pitchFamily="34" charset="0"/>
              </a:rPr>
              <a:t>from</a:t>
            </a:r>
          </a:p>
        </p:txBody>
      </p:sp>
      <p:sp>
        <p:nvSpPr>
          <p:cNvPr id="11" name="Rectangle: Rounded Corners 10">
            <a:extLst>
              <a:ext uri="{FF2B5EF4-FFF2-40B4-BE49-F238E27FC236}">
                <a16:creationId xmlns:a16="http://schemas.microsoft.com/office/drawing/2014/main" id="{F415A8CE-7C10-4855-AC16-C468C757DA01}"/>
              </a:ext>
            </a:extLst>
          </p:cNvPr>
          <p:cNvSpPr/>
          <p:nvPr/>
        </p:nvSpPr>
        <p:spPr>
          <a:xfrm>
            <a:off x="2272732" y="2912352"/>
            <a:ext cx="2368108" cy="855404"/>
          </a:xfrm>
          <a:prstGeom prst="roundRect">
            <a:avLst/>
          </a:prstGeom>
          <a:solidFill>
            <a:srgbClr val="9B9186"/>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7900">
              <a:lnSpc>
                <a:spcPct val="90000"/>
              </a:lnSpc>
              <a:spcBef>
                <a:spcPct val="0"/>
              </a:spcBef>
              <a:spcAft>
                <a:spcPct val="35000"/>
              </a:spcAft>
            </a:pPr>
            <a:r>
              <a:rPr lang="en-ZA" dirty="0">
                <a:solidFill>
                  <a:schemeClr val="bg1"/>
                </a:solidFill>
                <a:latin typeface="Verdana" panose="020B0604030504040204" pitchFamily="34" charset="0"/>
                <a:ea typeface="Verdana" panose="020B0604030504040204" pitchFamily="34" charset="0"/>
              </a:rPr>
              <a:t>Description/causal explanation</a:t>
            </a:r>
            <a:endParaRPr lang="en-ZA" baseline="-25000" dirty="0">
              <a:solidFill>
                <a:schemeClr val="bg1"/>
              </a:solidFill>
              <a:latin typeface="Verdana" panose="020B0604030504040204" pitchFamily="34" charset="0"/>
              <a:ea typeface="Verdana" panose="020B0604030504040204" pitchFamily="34" charset="0"/>
            </a:endParaRPr>
          </a:p>
        </p:txBody>
      </p:sp>
      <p:sp>
        <p:nvSpPr>
          <p:cNvPr id="12" name="Rectangle: Rounded Corners 11">
            <a:extLst>
              <a:ext uri="{FF2B5EF4-FFF2-40B4-BE49-F238E27FC236}">
                <a16:creationId xmlns:a16="http://schemas.microsoft.com/office/drawing/2014/main" id="{06DB3A0D-4C88-4EA2-B70E-6B8E1D8BDF7A}"/>
              </a:ext>
            </a:extLst>
          </p:cNvPr>
          <p:cNvSpPr/>
          <p:nvPr/>
        </p:nvSpPr>
        <p:spPr>
          <a:xfrm>
            <a:off x="2272732" y="4262638"/>
            <a:ext cx="2368108" cy="855404"/>
          </a:xfrm>
          <a:prstGeom prst="roundRect">
            <a:avLst/>
          </a:prstGeom>
          <a:solidFill>
            <a:srgbClr val="D5D3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7900">
              <a:lnSpc>
                <a:spcPct val="90000"/>
              </a:lnSpc>
              <a:spcBef>
                <a:spcPct val="0"/>
              </a:spcBef>
              <a:spcAft>
                <a:spcPct val="35000"/>
              </a:spcAft>
            </a:pPr>
            <a:r>
              <a:rPr lang="en-ZA" dirty="0">
                <a:solidFill>
                  <a:schemeClr val="tx1"/>
                </a:solidFill>
                <a:latin typeface="Verdana" panose="020B0604030504040204" pitchFamily="34" charset="0"/>
                <a:ea typeface="Verdana" panose="020B0604030504040204" pitchFamily="34" charset="0"/>
              </a:rPr>
              <a:t>Prediction</a:t>
            </a:r>
            <a:endParaRPr lang="en-ZA" baseline="-25000" dirty="0">
              <a:solidFill>
                <a:schemeClr val="tx1"/>
              </a:solidFill>
              <a:latin typeface="Verdana" panose="020B0604030504040204" pitchFamily="34" charset="0"/>
              <a:ea typeface="Verdana" panose="020B0604030504040204" pitchFamily="34" charset="0"/>
            </a:endParaRPr>
          </a:p>
        </p:txBody>
      </p:sp>
      <p:sp>
        <p:nvSpPr>
          <p:cNvPr id="13" name="TextBox 12">
            <a:extLst>
              <a:ext uri="{FF2B5EF4-FFF2-40B4-BE49-F238E27FC236}">
                <a16:creationId xmlns:a16="http://schemas.microsoft.com/office/drawing/2014/main" id="{39BC06A9-42E6-40A4-8466-53580180F1E4}"/>
              </a:ext>
            </a:extLst>
          </p:cNvPr>
          <p:cNvSpPr txBox="1"/>
          <p:nvPr/>
        </p:nvSpPr>
        <p:spPr>
          <a:xfrm>
            <a:off x="2399980" y="3903070"/>
            <a:ext cx="2113611" cy="338554"/>
          </a:xfrm>
          <a:prstGeom prst="rect">
            <a:avLst/>
          </a:prstGeom>
          <a:noFill/>
        </p:spPr>
        <p:txBody>
          <a:bodyPr wrap="square" rtlCol="0">
            <a:spAutoFit/>
          </a:bodyPr>
          <a:lstStyle/>
          <a:p>
            <a:pPr algn="ctr"/>
            <a:r>
              <a:rPr lang="en-ZA" sz="1600" dirty="0">
                <a:latin typeface="Verdana" panose="020B0604030504040204" pitchFamily="34" charset="0"/>
                <a:ea typeface="Verdana" panose="020B0604030504040204" pitchFamily="34" charset="0"/>
              </a:rPr>
              <a:t>to</a:t>
            </a:r>
          </a:p>
        </p:txBody>
      </p:sp>
      <p:sp>
        <p:nvSpPr>
          <p:cNvPr id="14" name="Slide Title">
            <a:extLst>
              <a:ext uri="{FF2B5EF4-FFF2-40B4-BE49-F238E27FC236}">
                <a16:creationId xmlns:a16="http://schemas.microsoft.com/office/drawing/2014/main" id="{4EEA5131-2698-42B3-8A8A-5F7652B85521}"/>
              </a:ext>
            </a:extLst>
          </p:cNvPr>
          <p:cNvSpPr txBox="1">
            <a:spLocks/>
          </p:cNvSpPr>
          <p:nvPr/>
        </p:nvSpPr>
        <p:spPr>
          <a:xfrm>
            <a:off x="596202" y="2965816"/>
            <a:ext cx="1946015" cy="748477"/>
          </a:xfrm>
          <a:prstGeom prst="rect">
            <a:avLst/>
          </a:prstGeom>
          <a:ln w="12700" cap="rnd" cmpd="sng" algn="ctr">
            <a:noFill/>
            <a:prstDash val="solid"/>
          </a:ln>
        </p:spPr>
        <p:txBody>
          <a:bodyPr vert="horz" wrap="square" lIns="0" tIns="36000" rIns="0" bIns="36000" rtlCol="0" anchor="ctr" anchorCtr="0">
            <a:noAutofit/>
          </a:bodyPr>
          <a:lstStyle>
            <a:lvl1pPr marL="0" algn="l" defTabSz="1219170" rtl="0" eaLnBrk="1" latinLnBrk="0" hangingPunct="1">
              <a:buNone/>
              <a:defRPr sz="2667" b="1" i="0" u="none" kern="1200" cap="none" baseline="0">
                <a:solidFill>
                  <a:schemeClr val="accent1"/>
                </a:solidFill>
                <a:uFill>
                  <a:solidFill>
                    <a:schemeClr val="tx1"/>
                  </a:solidFill>
                </a:uFill>
                <a:latin typeface="+mj-lt"/>
                <a:ea typeface="+mj-ea"/>
                <a:cs typeface="+mj-cs"/>
              </a:defRPr>
            </a:lvl1pPr>
          </a:lstStyle>
          <a:p>
            <a:pPr algn="ctr"/>
            <a:r>
              <a:rPr lang="en-GB" sz="2000" dirty="0">
                <a:solidFill>
                  <a:srgbClr val="C00000"/>
                </a:solidFill>
                <a:latin typeface="Verdana" panose="020B0604030504040204" pitchFamily="34" charset="0"/>
                <a:ea typeface="Verdana" panose="020B0604030504040204" pitchFamily="34" charset="0"/>
              </a:rPr>
              <a:t>Why?</a:t>
            </a:r>
          </a:p>
        </p:txBody>
      </p:sp>
      <p:sp>
        <p:nvSpPr>
          <p:cNvPr id="15" name="Slide Title">
            <a:extLst>
              <a:ext uri="{FF2B5EF4-FFF2-40B4-BE49-F238E27FC236}">
                <a16:creationId xmlns:a16="http://schemas.microsoft.com/office/drawing/2014/main" id="{494A0915-FA9B-4BC9-89C6-04E2B325B9BF}"/>
              </a:ext>
            </a:extLst>
          </p:cNvPr>
          <p:cNvSpPr txBox="1">
            <a:spLocks/>
          </p:cNvSpPr>
          <p:nvPr/>
        </p:nvSpPr>
        <p:spPr>
          <a:xfrm>
            <a:off x="5559091" y="2965816"/>
            <a:ext cx="1946015" cy="748477"/>
          </a:xfrm>
          <a:prstGeom prst="rect">
            <a:avLst/>
          </a:prstGeom>
          <a:ln w="12700" cap="rnd" cmpd="sng" algn="ctr">
            <a:noFill/>
            <a:prstDash val="solid"/>
          </a:ln>
        </p:spPr>
        <p:txBody>
          <a:bodyPr vert="horz" wrap="square" lIns="0" tIns="36000" rIns="0" bIns="36000" rtlCol="0" anchor="ctr" anchorCtr="0">
            <a:noAutofit/>
          </a:bodyPr>
          <a:lstStyle>
            <a:lvl1pPr marL="0" algn="l" defTabSz="1219170" rtl="0" eaLnBrk="1" latinLnBrk="0" hangingPunct="1">
              <a:buNone/>
              <a:defRPr sz="2667" b="1" i="0" u="none" kern="1200" cap="none" baseline="0">
                <a:solidFill>
                  <a:schemeClr val="accent1"/>
                </a:solidFill>
                <a:uFill>
                  <a:solidFill>
                    <a:schemeClr val="tx1"/>
                  </a:solidFill>
                </a:uFill>
                <a:latin typeface="+mj-lt"/>
                <a:ea typeface="+mj-ea"/>
                <a:cs typeface="+mj-cs"/>
              </a:defRPr>
            </a:lvl1pPr>
          </a:lstStyle>
          <a:p>
            <a:pPr algn="ctr"/>
            <a:r>
              <a:rPr lang="en-GB" sz="2000" dirty="0">
                <a:solidFill>
                  <a:srgbClr val="C00000"/>
                </a:solidFill>
                <a:latin typeface="Verdana" panose="020B0604030504040204" pitchFamily="34" charset="0"/>
                <a:ea typeface="Verdana" panose="020B0604030504040204" pitchFamily="34" charset="0"/>
              </a:rPr>
              <a:t>How?</a:t>
            </a:r>
          </a:p>
        </p:txBody>
      </p:sp>
      <p:sp>
        <p:nvSpPr>
          <p:cNvPr id="21" name="Rectangle: Rounded Corners 20">
            <a:extLst>
              <a:ext uri="{FF2B5EF4-FFF2-40B4-BE49-F238E27FC236}">
                <a16:creationId xmlns:a16="http://schemas.microsoft.com/office/drawing/2014/main" id="{7F0B452C-4512-41A4-AAB3-DDEC2AD067E6}"/>
              </a:ext>
            </a:extLst>
          </p:cNvPr>
          <p:cNvSpPr/>
          <p:nvPr/>
        </p:nvSpPr>
        <p:spPr>
          <a:xfrm>
            <a:off x="7235621" y="1562066"/>
            <a:ext cx="2368108" cy="855404"/>
          </a:xfrm>
          <a:prstGeom prst="roundRect">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7900">
              <a:lnSpc>
                <a:spcPct val="90000"/>
              </a:lnSpc>
              <a:spcBef>
                <a:spcPct val="0"/>
              </a:spcBef>
              <a:spcAft>
                <a:spcPct val="35000"/>
              </a:spcAft>
            </a:pPr>
            <a:r>
              <a:rPr lang="en-ZA" dirty="0">
                <a:solidFill>
                  <a:schemeClr val="bg1"/>
                </a:solidFill>
                <a:latin typeface="Verdana" panose="020B0604030504040204" pitchFamily="34" charset="0"/>
                <a:ea typeface="Verdana" panose="020B0604030504040204" pitchFamily="34" charset="0"/>
              </a:rPr>
              <a:t>Explicitly calculating Loss Function</a:t>
            </a:r>
            <a:endParaRPr lang="en-ZA" baseline="-25000" dirty="0">
              <a:solidFill>
                <a:schemeClr val="bg1"/>
              </a:solidFill>
              <a:latin typeface="Verdana" panose="020B0604030504040204" pitchFamily="34" charset="0"/>
              <a:ea typeface="Verdana" panose="020B0604030504040204" pitchFamily="34" charset="0"/>
            </a:endParaRPr>
          </a:p>
        </p:txBody>
      </p:sp>
      <p:sp>
        <p:nvSpPr>
          <p:cNvPr id="22" name="TextBox 21">
            <a:extLst>
              <a:ext uri="{FF2B5EF4-FFF2-40B4-BE49-F238E27FC236}">
                <a16:creationId xmlns:a16="http://schemas.microsoft.com/office/drawing/2014/main" id="{41899D50-92EC-4886-8761-3A1B5FEA3390}"/>
              </a:ext>
            </a:extLst>
          </p:cNvPr>
          <p:cNvSpPr txBox="1"/>
          <p:nvPr/>
        </p:nvSpPr>
        <p:spPr>
          <a:xfrm>
            <a:off x="7362869" y="2522496"/>
            <a:ext cx="2113611" cy="584775"/>
          </a:xfrm>
          <a:prstGeom prst="rect">
            <a:avLst/>
          </a:prstGeom>
          <a:noFill/>
        </p:spPr>
        <p:txBody>
          <a:bodyPr wrap="square" rtlCol="0">
            <a:spAutoFit/>
          </a:bodyPr>
          <a:lstStyle/>
          <a:p>
            <a:pPr algn="ctr"/>
            <a:r>
              <a:rPr lang="en-ZA" sz="1600" dirty="0">
                <a:latin typeface="Verdana" panose="020B0604030504040204" pitchFamily="34" charset="0"/>
                <a:ea typeface="Verdana" panose="020B0604030504040204" pitchFamily="34" charset="0"/>
              </a:rPr>
              <a:t>by</a:t>
            </a:r>
          </a:p>
          <a:p>
            <a:pPr marL="285750" indent="-285750" algn="ctr">
              <a:buFont typeface="Arial" panose="020B0604020202020204" pitchFamily="34" charset="0"/>
              <a:buChar char="•"/>
            </a:pPr>
            <a:endParaRPr lang="en-ZA" sz="1600" dirty="0"/>
          </a:p>
        </p:txBody>
      </p:sp>
      <p:sp>
        <p:nvSpPr>
          <p:cNvPr id="23" name="Rectangle: Rounded Corners 22">
            <a:extLst>
              <a:ext uri="{FF2B5EF4-FFF2-40B4-BE49-F238E27FC236}">
                <a16:creationId xmlns:a16="http://schemas.microsoft.com/office/drawing/2014/main" id="{E2E5D6CC-0402-465B-8BD7-E2817F39B72E}"/>
              </a:ext>
            </a:extLst>
          </p:cNvPr>
          <p:cNvSpPr/>
          <p:nvPr/>
        </p:nvSpPr>
        <p:spPr>
          <a:xfrm>
            <a:off x="7235621" y="2912352"/>
            <a:ext cx="2368108" cy="855404"/>
          </a:xfrm>
          <a:prstGeom prst="roundRect">
            <a:avLst/>
          </a:prstGeom>
          <a:solidFill>
            <a:srgbClr val="9B9186"/>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7900">
              <a:lnSpc>
                <a:spcPct val="90000"/>
              </a:lnSpc>
              <a:spcBef>
                <a:spcPct val="0"/>
              </a:spcBef>
              <a:spcAft>
                <a:spcPct val="35000"/>
              </a:spcAft>
            </a:pPr>
            <a:r>
              <a:rPr lang="en-ZA" dirty="0">
                <a:solidFill>
                  <a:schemeClr val="bg1"/>
                </a:solidFill>
                <a:latin typeface="Verdana" panose="020B0604030504040204" pitchFamily="34" charset="0"/>
                <a:ea typeface="Verdana" panose="020B0604030504040204" pitchFamily="34" charset="0"/>
              </a:rPr>
              <a:t>Splitting Train/Test Data</a:t>
            </a:r>
            <a:endParaRPr lang="en-ZA" baseline="-25000" dirty="0">
              <a:solidFill>
                <a:schemeClr val="bg1"/>
              </a:solidFill>
              <a:latin typeface="Verdana" panose="020B0604030504040204" pitchFamily="34" charset="0"/>
              <a:ea typeface="Verdana" panose="020B0604030504040204" pitchFamily="34" charset="0"/>
            </a:endParaRPr>
          </a:p>
        </p:txBody>
      </p:sp>
      <p:sp>
        <p:nvSpPr>
          <p:cNvPr id="24" name="TextBox 23">
            <a:extLst>
              <a:ext uri="{FF2B5EF4-FFF2-40B4-BE49-F238E27FC236}">
                <a16:creationId xmlns:a16="http://schemas.microsoft.com/office/drawing/2014/main" id="{38F57ACF-1068-4998-B2B0-6BA2C02B7B0B}"/>
              </a:ext>
            </a:extLst>
          </p:cNvPr>
          <p:cNvSpPr txBox="1"/>
          <p:nvPr/>
        </p:nvSpPr>
        <p:spPr>
          <a:xfrm>
            <a:off x="7362869" y="3903070"/>
            <a:ext cx="2113611" cy="338554"/>
          </a:xfrm>
          <a:prstGeom prst="rect">
            <a:avLst/>
          </a:prstGeom>
          <a:noFill/>
        </p:spPr>
        <p:txBody>
          <a:bodyPr wrap="square" rtlCol="0">
            <a:spAutoFit/>
          </a:bodyPr>
          <a:lstStyle/>
          <a:p>
            <a:pPr algn="ctr"/>
            <a:r>
              <a:rPr lang="en-ZA" sz="1600" dirty="0">
                <a:latin typeface="Verdana" panose="020B0604030504040204" pitchFamily="34" charset="0"/>
                <a:ea typeface="Verdana" panose="020B0604030504040204" pitchFamily="34" charset="0"/>
              </a:rPr>
              <a:t>to</a:t>
            </a:r>
          </a:p>
        </p:txBody>
      </p:sp>
      <p:sp>
        <p:nvSpPr>
          <p:cNvPr id="25" name="Rectangle: Rounded Corners 24">
            <a:extLst>
              <a:ext uri="{FF2B5EF4-FFF2-40B4-BE49-F238E27FC236}">
                <a16:creationId xmlns:a16="http://schemas.microsoft.com/office/drawing/2014/main" id="{192B9A16-3FDE-48CA-A312-4B80BE2E979C}"/>
              </a:ext>
            </a:extLst>
          </p:cNvPr>
          <p:cNvSpPr/>
          <p:nvPr/>
        </p:nvSpPr>
        <p:spPr>
          <a:xfrm>
            <a:off x="7235621" y="4304537"/>
            <a:ext cx="2368108" cy="855404"/>
          </a:xfrm>
          <a:prstGeom prst="roundRect">
            <a:avLst/>
          </a:prstGeom>
          <a:solidFill>
            <a:srgbClr val="D5D3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7900">
              <a:lnSpc>
                <a:spcPct val="90000"/>
              </a:lnSpc>
              <a:spcBef>
                <a:spcPct val="0"/>
              </a:spcBef>
              <a:spcAft>
                <a:spcPct val="35000"/>
              </a:spcAft>
            </a:pPr>
            <a:r>
              <a:rPr lang="en-ZA" dirty="0">
                <a:solidFill>
                  <a:schemeClr val="tx1"/>
                </a:solidFill>
                <a:latin typeface="Verdana" panose="020B0604030504040204" pitchFamily="34" charset="0"/>
                <a:ea typeface="Verdana" panose="020B0604030504040204" pitchFamily="34" charset="0"/>
              </a:rPr>
              <a:t>Mitigate Decision Risk</a:t>
            </a:r>
            <a:endParaRPr lang="en-ZA" baseline="-25000" dirty="0">
              <a:solidFill>
                <a:schemeClr val="tx1"/>
              </a:solidFill>
              <a:latin typeface="Verdana" panose="020B0604030504040204" pitchFamily="34" charset="0"/>
              <a:ea typeface="Verdana" panose="020B0604030504040204" pitchFamily="34" charset="0"/>
            </a:endParaRPr>
          </a:p>
        </p:txBody>
      </p:sp>
      <p:sp>
        <p:nvSpPr>
          <p:cNvPr id="26" name="Slide Title">
            <a:extLst>
              <a:ext uri="{FF2B5EF4-FFF2-40B4-BE49-F238E27FC236}">
                <a16:creationId xmlns:a16="http://schemas.microsoft.com/office/drawing/2014/main" id="{745662F1-0FF4-403B-AEEE-09BB91D0EEE7}"/>
              </a:ext>
            </a:extLst>
          </p:cNvPr>
          <p:cNvSpPr txBox="1">
            <a:spLocks/>
          </p:cNvSpPr>
          <p:nvPr/>
        </p:nvSpPr>
        <p:spPr>
          <a:xfrm>
            <a:off x="821635" y="5458571"/>
            <a:ext cx="10694504" cy="595200"/>
          </a:xfrm>
          <a:prstGeom prst="rect">
            <a:avLst/>
          </a:prstGeom>
          <a:solidFill>
            <a:schemeClr val="bg1">
              <a:lumMod val="50000"/>
            </a:schemeClr>
          </a:solidFill>
          <a:ln w="12700" cap="rnd" cmpd="sng" algn="ctr">
            <a:noFill/>
            <a:prstDash val="solid"/>
          </a:ln>
        </p:spPr>
        <p:txBody>
          <a:bodyPr vert="horz" wrap="square" lIns="0" tIns="36000" rIns="0" bIns="36000" rtlCol="0" anchor="ctr" anchorCtr="0">
            <a:noAutofit/>
          </a:bodyPr>
          <a:lstStyle>
            <a:lvl1pPr marL="0" algn="l" defTabSz="1219170" rtl="0" eaLnBrk="1" latinLnBrk="0" hangingPunct="1">
              <a:buNone/>
              <a:defRPr sz="2667" b="1" i="0" u="none" kern="1200" cap="none" baseline="0">
                <a:solidFill>
                  <a:schemeClr val="accent1"/>
                </a:solidFill>
                <a:uFill>
                  <a:solidFill>
                    <a:schemeClr val="tx1"/>
                  </a:solidFill>
                </a:uFill>
                <a:latin typeface="+mj-lt"/>
                <a:ea typeface="+mj-ea"/>
                <a:cs typeface="+mj-cs"/>
              </a:defRPr>
            </a:lvl1pPr>
          </a:lstStyle>
          <a:p>
            <a:pPr algn="ctr"/>
            <a:r>
              <a:rPr lang="en-ZA" sz="1600" dirty="0">
                <a:solidFill>
                  <a:schemeClr val="bg1"/>
                </a:solidFill>
                <a:latin typeface="Verdana" panose="020B0604030504040204" pitchFamily="34" charset="0"/>
                <a:ea typeface="Verdana" panose="020B0604030504040204" pitchFamily="34" charset="0"/>
              </a:rPr>
              <a:t>Techniques to increase predictive accuracy also mitigate decision risk, apply for traditional modelling as well</a:t>
            </a:r>
          </a:p>
        </p:txBody>
      </p:sp>
    </p:spTree>
    <p:extLst>
      <p:ext uri="{BB962C8B-B14F-4D97-AF65-F5344CB8AC3E}">
        <p14:creationId xmlns:p14="http://schemas.microsoft.com/office/powerpoint/2010/main" val="1139284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el 1">
            <a:extLst>
              <a:ext uri="{FF2B5EF4-FFF2-40B4-BE49-F238E27FC236}">
                <a16:creationId xmlns:a16="http://schemas.microsoft.com/office/drawing/2014/main" id="{E286BF7E-F250-4E79-9162-FDBCD9C89D7D}"/>
              </a:ext>
            </a:extLst>
          </p:cNvPr>
          <p:cNvSpPr txBox="1">
            <a:spLocks/>
          </p:cNvSpPr>
          <p:nvPr/>
        </p:nvSpPr>
        <p:spPr>
          <a:xfrm>
            <a:off x="336347" y="319880"/>
            <a:ext cx="9662629" cy="622300"/>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2000" b="1" dirty="0">
                <a:solidFill>
                  <a:srgbClr val="C00000"/>
                </a:solidFill>
                <a:latin typeface="Roboto" panose="02000000000000000000" pitchFamily="2" charset="0"/>
                <a:ea typeface="Roboto" panose="02000000000000000000" pitchFamily="2" charset="0"/>
                <a:cs typeface="+mn-cs"/>
              </a:rPr>
              <a:t>EXAMPLE 1- FRENCH MOTOR TPL</a:t>
            </a:r>
          </a:p>
        </p:txBody>
      </p:sp>
      <p:sp>
        <p:nvSpPr>
          <p:cNvPr id="11" name="Rectangle: Rounded Corners 10">
            <a:extLst>
              <a:ext uri="{FF2B5EF4-FFF2-40B4-BE49-F238E27FC236}">
                <a16:creationId xmlns:a16="http://schemas.microsoft.com/office/drawing/2014/main" id="{249FD378-876B-42EF-9552-A3532D8413C0}"/>
              </a:ext>
            </a:extLst>
          </p:cNvPr>
          <p:cNvSpPr/>
          <p:nvPr/>
        </p:nvSpPr>
        <p:spPr>
          <a:xfrm>
            <a:off x="383999" y="1157023"/>
            <a:ext cx="7606450" cy="2063729"/>
          </a:xfrm>
          <a:prstGeom prst="roundRect">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latin typeface="Verdana" panose="020B0604030504040204" pitchFamily="34" charset="0"/>
                <a:ea typeface="Verdana" panose="020B0604030504040204" pitchFamily="34" charset="0"/>
              </a:rPr>
              <a:t>Description</a:t>
            </a:r>
          </a:p>
          <a:p>
            <a:endParaRPr lang="en-ZA" sz="10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n-US" sz="1300" dirty="0">
                <a:latin typeface="Verdana" panose="020B0604030504040204" pitchFamily="34" charset="0"/>
                <a:ea typeface="Verdana" panose="020B0604030504040204" pitchFamily="34" charset="0"/>
              </a:rPr>
              <a:t>Dataset consists of policy characteristics and claims on French Motor Third Party Liability portfolio</a:t>
            </a:r>
          </a:p>
          <a:p>
            <a:pPr marL="171450" indent="-171450">
              <a:buFont typeface="Arial" panose="020B0604020202020204" pitchFamily="34" charset="0"/>
              <a:buChar char="•"/>
            </a:pPr>
            <a:r>
              <a:rPr lang="en-US" sz="1300" dirty="0">
                <a:latin typeface="Verdana" panose="020B0604030504040204" pitchFamily="34" charset="0"/>
                <a:ea typeface="Verdana" panose="020B0604030504040204" pitchFamily="34" charset="0"/>
              </a:rPr>
              <a:t>Deep learning shown in several studies to outperform other approaches</a:t>
            </a:r>
          </a:p>
          <a:p>
            <a:pPr marL="171450" indent="-171450">
              <a:buFont typeface="Arial" panose="020B0604020202020204" pitchFamily="34" charset="0"/>
              <a:buChar char="•"/>
            </a:pPr>
            <a:r>
              <a:rPr lang="en-US" sz="1300" dirty="0">
                <a:latin typeface="Verdana" panose="020B0604030504040204" pitchFamily="34" charset="0"/>
                <a:ea typeface="Verdana" panose="020B0604030504040204" pitchFamily="34" charset="0"/>
              </a:rPr>
              <a:t>Analyzed using deep neural net with:</a:t>
            </a:r>
          </a:p>
          <a:p>
            <a:pPr marL="628650" lvl="1" indent="-171450">
              <a:buFont typeface="Arial" panose="020B0604020202020204" pitchFamily="34" charset="0"/>
              <a:buChar char="•"/>
            </a:pPr>
            <a:r>
              <a:rPr lang="en-US" sz="1300" dirty="0">
                <a:latin typeface="Verdana" panose="020B0604030504040204" pitchFamily="34" charset="0"/>
                <a:ea typeface="Verdana" panose="020B0604030504040204" pitchFamily="34" charset="0"/>
              </a:rPr>
              <a:t>5 layers of neurons</a:t>
            </a:r>
          </a:p>
          <a:p>
            <a:pPr marL="628650" lvl="1" indent="-171450">
              <a:buFont typeface="Arial" panose="020B0604020202020204" pitchFamily="34" charset="0"/>
              <a:buChar char="•"/>
            </a:pPr>
            <a:r>
              <a:rPr lang="en-US" sz="1300" dirty="0">
                <a:latin typeface="Verdana" panose="020B0604030504040204" pitchFamily="34" charset="0"/>
                <a:ea typeface="Verdana" panose="020B0604030504040204" pitchFamily="34" charset="0"/>
              </a:rPr>
              <a:t>Embedding layers</a:t>
            </a:r>
          </a:p>
          <a:p>
            <a:pPr marL="171450" indent="-171450">
              <a:buFont typeface="Arial" panose="020B0604020202020204" pitchFamily="34" charset="0"/>
              <a:buChar char="•"/>
            </a:pPr>
            <a:r>
              <a:rPr lang="en-US" sz="1300" dirty="0">
                <a:latin typeface="Verdana" panose="020B0604030504040204" pitchFamily="34" charset="0"/>
                <a:ea typeface="Verdana" panose="020B0604030504040204" pitchFamily="34" charset="0"/>
              </a:rPr>
              <a:t>Code provided in paper</a:t>
            </a:r>
          </a:p>
        </p:txBody>
      </p:sp>
      <p:sp>
        <p:nvSpPr>
          <p:cNvPr id="12" name="Rectangle: Rounded Corners 11">
            <a:extLst>
              <a:ext uri="{FF2B5EF4-FFF2-40B4-BE49-F238E27FC236}">
                <a16:creationId xmlns:a16="http://schemas.microsoft.com/office/drawing/2014/main" id="{65EC10FC-50E1-496C-8058-00B2BB454A8F}"/>
              </a:ext>
            </a:extLst>
          </p:cNvPr>
          <p:cNvSpPr/>
          <p:nvPr/>
        </p:nvSpPr>
        <p:spPr>
          <a:xfrm>
            <a:off x="383999" y="3408649"/>
            <a:ext cx="7606451" cy="2802600"/>
          </a:xfrm>
          <a:prstGeom prst="roundRect">
            <a:avLst/>
          </a:prstGeom>
          <a:solidFill>
            <a:srgbClr val="9B9186"/>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1400" b="1" dirty="0">
                <a:solidFill>
                  <a:srgbClr val="FFFFFF"/>
                </a:solidFill>
                <a:latin typeface="Verdana" panose="020B0604030504040204" pitchFamily="34" charset="0"/>
                <a:ea typeface="Verdana" panose="020B0604030504040204" pitchFamily="34" charset="0"/>
              </a:rPr>
              <a:t>Model Risk Considerations</a:t>
            </a:r>
          </a:p>
          <a:p>
            <a:pPr lvl="0"/>
            <a:endParaRPr lang="en-ZA" sz="1000" dirty="0">
              <a:solidFill>
                <a:srgbClr val="FFFFFF"/>
              </a:solidFill>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US" sz="1300" dirty="0">
                <a:solidFill>
                  <a:srgbClr val="FFFFFF"/>
                </a:solidFill>
                <a:latin typeface="Verdana" panose="020B0604030504040204" pitchFamily="34" charset="0"/>
                <a:ea typeface="Verdana" panose="020B0604030504040204" pitchFamily="34" charset="0"/>
              </a:rPr>
              <a:t>Learned representations (after PCA) shown in figure and compared to observed frequencies</a:t>
            </a:r>
          </a:p>
          <a:p>
            <a:pPr marL="171450" lvl="0" indent="-171450">
              <a:buFont typeface="Arial" panose="020B0604020202020204" pitchFamily="34" charset="0"/>
              <a:buChar char="•"/>
            </a:pPr>
            <a:r>
              <a:rPr lang="en-US" sz="1300" dirty="0">
                <a:solidFill>
                  <a:srgbClr val="FFFFFF"/>
                </a:solidFill>
                <a:latin typeface="Verdana" panose="020B0604030504040204" pitchFamily="34" charset="0"/>
                <a:ea typeface="Verdana" panose="020B0604030504040204" pitchFamily="34" charset="0"/>
              </a:rPr>
              <a:t>In line with intuitions:</a:t>
            </a:r>
          </a:p>
          <a:p>
            <a:pPr marL="628650" lvl="1" indent="-171450">
              <a:buFont typeface="Arial" panose="020B0604020202020204" pitchFamily="34" charset="0"/>
              <a:buChar char="•"/>
            </a:pPr>
            <a:r>
              <a:rPr lang="en-US" sz="1300" dirty="0">
                <a:solidFill>
                  <a:srgbClr val="FFFFFF"/>
                </a:solidFill>
                <a:latin typeface="Verdana" panose="020B0604030504040204" pitchFamily="34" charset="0"/>
                <a:ea typeface="Verdana" panose="020B0604030504040204" pitchFamily="34" charset="0"/>
              </a:rPr>
              <a:t>Shape is similar to data implied rates</a:t>
            </a:r>
          </a:p>
          <a:p>
            <a:pPr marL="628650" lvl="1" indent="-171450">
              <a:buFont typeface="Arial" panose="020B0604020202020204" pitchFamily="34" charset="0"/>
              <a:buChar char="•"/>
            </a:pPr>
            <a:r>
              <a:rPr lang="en-US" sz="1300" dirty="0">
                <a:solidFill>
                  <a:srgbClr val="FFFFFF"/>
                </a:solidFill>
                <a:latin typeface="Verdana" panose="020B0604030504040204" pitchFamily="34" charset="0"/>
                <a:ea typeface="Verdana" panose="020B0604030504040204" pitchFamily="34" charset="0"/>
              </a:rPr>
              <a:t>Younger drivers have higher values than older drivers</a:t>
            </a:r>
          </a:p>
          <a:p>
            <a:pPr marL="628650" lvl="1" indent="-171450">
              <a:buFont typeface="Arial" panose="020B0604020202020204" pitchFamily="34" charset="0"/>
              <a:buChar char="•"/>
            </a:pPr>
            <a:r>
              <a:rPr lang="en-US" sz="1300" dirty="0">
                <a:solidFill>
                  <a:srgbClr val="FFFFFF"/>
                </a:solidFill>
                <a:latin typeface="Verdana" panose="020B0604030504040204" pitchFamily="34" charset="0"/>
                <a:ea typeface="Verdana" panose="020B0604030504040204" pitchFamily="34" charset="0"/>
              </a:rPr>
              <a:t>High density has higher frequency than low density</a:t>
            </a:r>
          </a:p>
          <a:p>
            <a:pPr marL="171450" indent="-171450">
              <a:buFont typeface="Arial" panose="020B0604020202020204" pitchFamily="34" charset="0"/>
              <a:buChar char="•"/>
            </a:pPr>
            <a:r>
              <a:rPr lang="en-US" sz="1300" dirty="0">
                <a:solidFill>
                  <a:srgbClr val="FFFFFF"/>
                </a:solidFill>
                <a:latin typeface="Verdana" panose="020B0604030504040204" pitchFamily="34" charset="0"/>
                <a:ea typeface="Verdana" panose="020B0604030504040204" pitchFamily="34" charset="0"/>
              </a:rPr>
              <a:t>At oldest ages, model not in line with data and needs further investigation:</a:t>
            </a:r>
          </a:p>
          <a:p>
            <a:pPr marL="628650" lvl="1" indent="-171450">
              <a:buFont typeface="Arial" panose="020B0604020202020204" pitchFamily="34" charset="0"/>
              <a:buChar char="•"/>
            </a:pPr>
            <a:r>
              <a:rPr lang="en-US" sz="1300" dirty="0">
                <a:solidFill>
                  <a:srgbClr val="FFFFFF"/>
                </a:solidFill>
                <a:latin typeface="Verdana" panose="020B0604030504040204" pitchFamily="34" charset="0"/>
                <a:ea typeface="Verdana" panose="020B0604030504040204" pitchFamily="34" charset="0"/>
              </a:rPr>
              <a:t>Modify model at oldest ages</a:t>
            </a:r>
          </a:p>
          <a:p>
            <a:pPr marL="628650" lvl="1" indent="-171450">
              <a:buFont typeface="Arial" panose="020B0604020202020204" pitchFamily="34" charset="0"/>
              <a:buChar char="•"/>
            </a:pPr>
            <a:r>
              <a:rPr lang="en-US" sz="1300" dirty="0">
                <a:solidFill>
                  <a:srgbClr val="FFFFFF"/>
                </a:solidFill>
                <a:latin typeface="Verdana" panose="020B0604030504040204" pitchFamily="34" charset="0"/>
                <a:ea typeface="Verdana" panose="020B0604030504040204" pitchFamily="34" charset="0"/>
              </a:rPr>
              <a:t>Use GLM at older ages</a:t>
            </a:r>
          </a:p>
          <a:p>
            <a:pPr marL="171450" indent="-171450">
              <a:buFont typeface="Arial" panose="020B0604020202020204" pitchFamily="34" charset="0"/>
              <a:buChar char="•"/>
            </a:pPr>
            <a:r>
              <a:rPr lang="en-US" sz="1300" dirty="0">
                <a:solidFill>
                  <a:srgbClr val="FFFFFF"/>
                </a:solidFill>
                <a:latin typeface="Verdana" panose="020B0604030504040204" pitchFamily="34" charset="0"/>
                <a:ea typeface="Verdana" panose="020B0604030504040204" pitchFamily="34" charset="0"/>
              </a:rPr>
              <a:t>Not much ability to check biases within this dataset</a:t>
            </a:r>
          </a:p>
          <a:p>
            <a:pPr marL="171450" indent="-171450">
              <a:buFont typeface="Arial" panose="020B0604020202020204" pitchFamily="34" charset="0"/>
              <a:buChar char="•"/>
            </a:pPr>
            <a:r>
              <a:rPr lang="en-US" sz="1300" dirty="0">
                <a:solidFill>
                  <a:srgbClr val="FFFFFF"/>
                </a:solidFill>
                <a:latin typeface="Verdana" panose="020B0604030504040204" pitchFamily="34" charset="0"/>
                <a:ea typeface="Verdana" panose="020B0604030504040204" pitchFamily="34" charset="0"/>
              </a:rPr>
              <a:t>Could consider whether we expect learned representations to generalize well</a:t>
            </a:r>
          </a:p>
        </p:txBody>
      </p:sp>
      <p:pic>
        <p:nvPicPr>
          <p:cNvPr id="17" name="Picture 16">
            <a:extLst>
              <a:ext uri="{FF2B5EF4-FFF2-40B4-BE49-F238E27FC236}">
                <a16:creationId xmlns:a16="http://schemas.microsoft.com/office/drawing/2014/main" id="{BD734B4A-0CA8-4900-83F8-55B742F5E2BF}"/>
              </a:ext>
            </a:extLst>
          </p:cNvPr>
          <p:cNvPicPr>
            <a:picLocks noChangeAspect="1"/>
          </p:cNvPicPr>
          <p:nvPr/>
        </p:nvPicPr>
        <p:blipFill>
          <a:blip r:embed="rId3"/>
          <a:stretch>
            <a:fillRect/>
          </a:stretch>
        </p:blipFill>
        <p:spPr>
          <a:xfrm>
            <a:off x="8354638" y="1135853"/>
            <a:ext cx="3336768" cy="4990054"/>
          </a:xfrm>
          <a:prstGeom prst="rect">
            <a:avLst/>
          </a:prstGeom>
        </p:spPr>
      </p:pic>
    </p:spTree>
    <p:extLst>
      <p:ext uri="{BB962C8B-B14F-4D97-AF65-F5344CB8AC3E}">
        <p14:creationId xmlns:p14="http://schemas.microsoft.com/office/powerpoint/2010/main" val="1746330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el 1">
            <a:extLst>
              <a:ext uri="{FF2B5EF4-FFF2-40B4-BE49-F238E27FC236}">
                <a16:creationId xmlns:a16="http://schemas.microsoft.com/office/drawing/2014/main" id="{E286BF7E-F250-4E79-9162-FDBCD9C89D7D}"/>
              </a:ext>
            </a:extLst>
          </p:cNvPr>
          <p:cNvSpPr txBox="1">
            <a:spLocks/>
          </p:cNvSpPr>
          <p:nvPr/>
        </p:nvSpPr>
        <p:spPr>
          <a:xfrm>
            <a:off x="344736" y="319880"/>
            <a:ext cx="9662629" cy="622300"/>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2000" b="1" dirty="0">
                <a:solidFill>
                  <a:srgbClr val="C00000"/>
                </a:solidFill>
                <a:latin typeface="Roboto" panose="02000000000000000000" pitchFamily="2" charset="0"/>
                <a:ea typeface="Roboto" panose="02000000000000000000" pitchFamily="2" charset="0"/>
                <a:cs typeface="+mn-cs"/>
              </a:rPr>
              <a:t>EXAMPLE 2 – MORTALITY FORECASTING</a:t>
            </a:r>
          </a:p>
        </p:txBody>
      </p:sp>
      <p:sp>
        <p:nvSpPr>
          <p:cNvPr id="7" name="Rectangle: Rounded Corners 6">
            <a:extLst>
              <a:ext uri="{FF2B5EF4-FFF2-40B4-BE49-F238E27FC236}">
                <a16:creationId xmlns:a16="http://schemas.microsoft.com/office/drawing/2014/main" id="{0222B399-0EF8-4341-B2B7-ECBC0CD6C351}"/>
              </a:ext>
            </a:extLst>
          </p:cNvPr>
          <p:cNvSpPr/>
          <p:nvPr/>
        </p:nvSpPr>
        <p:spPr>
          <a:xfrm>
            <a:off x="383999" y="1157023"/>
            <a:ext cx="7606450" cy="2063729"/>
          </a:xfrm>
          <a:prstGeom prst="roundRect">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a:latin typeface="Verdana" panose="020B0604030504040204" pitchFamily="34" charset="0"/>
                <a:ea typeface="Verdana" panose="020B0604030504040204" pitchFamily="34" charset="0"/>
              </a:rPr>
              <a:t>Description</a:t>
            </a:r>
          </a:p>
          <a:p>
            <a:endParaRPr lang="en-ZA" sz="10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n-ZA" sz="1300" dirty="0">
                <a:latin typeface="Verdana" panose="020B0604030504040204" pitchFamily="34" charset="0"/>
                <a:ea typeface="Verdana" panose="020B0604030504040204" pitchFamily="34" charset="0"/>
              </a:rPr>
              <a:t>Dataset consists of mortality rates observed in 38 different countries in the period 1950-2016, for males and females</a:t>
            </a:r>
          </a:p>
          <a:p>
            <a:pPr marL="171450" indent="-171450">
              <a:buFont typeface="Arial" panose="020B0604020202020204" pitchFamily="34" charset="0"/>
              <a:buChar char="•"/>
            </a:pPr>
            <a:r>
              <a:rPr lang="en-ZA" sz="1300" dirty="0" err="1">
                <a:latin typeface="Verdana" panose="020B0604030504040204" pitchFamily="34" charset="0"/>
                <a:ea typeface="Verdana" panose="020B0604030504040204" pitchFamily="34" charset="0"/>
              </a:rPr>
              <a:t>Analyzed</a:t>
            </a:r>
            <a:r>
              <a:rPr lang="en-ZA" sz="1300" dirty="0">
                <a:latin typeface="Verdana" panose="020B0604030504040204" pitchFamily="34" charset="0"/>
                <a:ea typeface="Verdana" panose="020B0604030504040204" pitchFamily="34" charset="0"/>
              </a:rPr>
              <a:t> using deep neural networks in Richman and Wuthrich (2019):</a:t>
            </a:r>
          </a:p>
          <a:p>
            <a:pPr marL="628650" lvl="1" indent="-171450">
              <a:buFont typeface="Arial" panose="020B0604020202020204" pitchFamily="34" charset="0"/>
              <a:buChar char="•"/>
            </a:pPr>
            <a:r>
              <a:rPr lang="en-ZA" sz="1300" dirty="0">
                <a:latin typeface="Verdana" panose="020B0604030504040204" pitchFamily="34" charset="0"/>
                <a:ea typeface="Verdana" panose="020B0604030504040204" pitchFamily="34" charset="0"/>
              </a:rPr>
              <a:t>5 layer deep neural network</a:t>
            </a:r>
          </a:p>
          <a:p>
            <a:pPr marL="628650" lvl="1" indent="-171450">
              <a:buFont typeface="Arial" panose="020B0604020202020204" pitchFamily="34" charset="0"/>
              <a:buChar char="•"/>
            </a:pPr>
            <a:r>
              <a:rPr lang="en-ZA" sz="1300" dirty="0">
                <a:latin typeface="Verdana" panose="020B0604030504040204" pitchFamily="34" charset="0"/>
                <a:ea typeface="Verdana" panose="020B0604030504040204" pitchFamily="34" charset="0"/>
              </a:rPr>
              <a:t>Embedding layers</a:t>
            </a:r>
          </a:p>
          <a:p>
            <a:pPr marL="171450" indent="-171450">
              <a:buFont typeface="Arial" panose="020B0604020202020204" pitchFamily="34" charset="0"/>
              <a:buChar char="•"/>
            </a:pPr>
            <a:r>
              <a:rPr lang="en-ZA" sz="1300" dirty="0">
                <a:latin typeface="Verdana" panose="020B0604030504040204" pitchFamily="34" charset="0"/>
                <a:ea typeface="Verdana" panose="020B0604030504040204" pitchFamily="34" charset="0"/>
              </a:rPr>
              <a:t>Code provided in the referenced paper</a:t>
            </a:r>
            <a:endParaRPr lang="en-US" sz="1300" dirty="0">
              <a:latin typeface="Verdana" panose="020B0604030504040204" pitchFamily="34" charset="0"/>
              <a:ea typeface="Verdana" panose="020B0604030504040204" pitchFamily="34" charset="0"/>
            </a:endParaRPr>
          </a:p>
        </p:txBody>
      </p:sp>
      <p:sp>
        <p:nvSpPr>
          <p:cNvPr id="8" name="Rectangle: Rounded Corners 7">
            <a:extLst>
              <a:ext uri="{FF2B5EF4-FFF2-40B4-BE49-F238E27FC236}">
                <a16:creationId xmlns:a16="http://schemas.microsoft.com/office/drawing/2014/main" id="{2BB3AB32-C561-42D3-8662-CC876C9DE6D6}"/>
              </a:ext>
            </a:extLst>
          </p:cNvPr>
          <p:cNvSpPr/>
          <p:nvPr/>
        </p:nvSpPr>
        <p:spPr>
          <a:xfrm>
            <a:off x="456814" y="3616898"/>
            <a:ext cx="7606451" cy="2802600"/>
          </a:xfrm>
          <a:prstGeom prst="roundRect">
            <a:avLst/>
          </a:prstGeom>
          <a:solidFill>
            <a:srgbClr val="9B9186"/>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1400" b="1" dirty="0">
                <a:solidFill>
                  <a:srgbClr val="FFFFFF"/>
                </a:solidFill>
                <a:latin typeface="Verdana" panose="020B0604030504040204" pitchFamily="34" charset="0"/>
                <a:ea typeface="Verdana" panose="020B0604030504040204" pitchFamily="34" charset="0"/>
              </a:rPr>
              <a:t>Model Risk Considerations</a:t>
            </a:r>
          </a:p>
          <a:p>
            <a:pPr lvl="0"/>
            <a:endParaRPr lang="en-ZA" sz="1000" dirty="0">
              <a:solidFill>
                <a:srgbClr val="FFFFFF"/>
              </a:solidFill>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ZA" sz="1300" dirty="0">
                <a:solidFill>
                  <a:srgbClr val="FFFFFF"/>
                </a:solidFill>
                <a:latin typeface="Verdana" panose="020B0604030504040204" pitchFamily="34" charset="0"/>
                <a:ea typeface="Verdana" panose="020B0604030504040204" pitchFamily="34" charset="0"/>
              </a:rPr>
              <a:t>Learned representations (after PCA) again in line with intuitions:</a:t>
            </a:r>
          </a:p>
          <a:p>
            <a:pPr marL="628650" lvl="1" indent="-171450">
              <a:buFont typeface="Arial" panose="020B0604020202020204" pitchFamily="34" charset="0"/>
              <a:buChar char="•"/>
            </a:pPr>
            <a:r>
              <a:rPr lang="en-ZA" sz="1300" dirty="0">
                <a:solidFill>
                  <a:srgbClr val="FFFFFF"/>
                </a:solidFill>
                <a:latin typeface="Verdana" panose="020B0604030504040204" pitchFamily="34" charset="0"/>
                <a:ea typeface="Verdana" panose="020B0604030504040204" pitchFamily="34" charset="0"/>
              </a:rPr>
              <a:t>Overall representation is in shape of lifetable</a:t>
            </a:r>
          </a:p>
          <a:p>
            <a:pPr marL="628650" lvl="1" indent="-171450">
              <a:buFont typeface="Arial" panose="020B0604020202020204" pitchFamily="34" charset="0"/>
              <a:buChar char="•"/>
            </a:pPr>
            <a:r>
              <a:rPr lang="en-ZA" sz="1300" dirty="0">
                <a:solidFill>
                  <a:srgbClr val="FFFFFF"/>
                </a:solidFill>
                <a:latin typeface="Verdana" panose="020B0604030504040204" pitchFamily="34" charset="0"/>
                <a:ea typeface="Verdana" panose="020B0604030504040204" pitchFamily="34" charset="0"/>
              </a:rPr>
              <a:t>Representations lower in 2010 compared to 2000</a:t>
            </a:r>
          </a:p>
          <a:p>
            <a:pPr marL="628650" lvl="1" indent="-171450">
              <a:buFont typeface="Arial" panose="020B0604020202020204" pitchFamily="34" charset="0"/>
              <a:buChar char="•"/>
            </a:pPr>
            <a:r>
              <a:rPr lang="en-ZA" sz="1300" dirty="0">
                <a:solidFill>
                  <a:srgbClr val="FFFFFF"/>
                </a:solidFill>
                <a:latin typeface="Verdana" panose="020B0604030504040204" pitchFamily="34" charset="0"/>
                <a:ea typeface="Verdana" panose="020B0604030504040204" pitchFamily="34" charset="0"/>
              </a:rPr>
              <a:t>Ranking of mortality by country maintained</a:t>
            </a:r>
          </a:p>
          <a:p>
            <a:pPr marL="171450" lvl="0" indent="-171450">
              <a:buFont typeface="Arial" panose="020B0604020202020204" pitchFamily="34" charset="0"/>
              <a:buChar char="•"/>
            </a:pPr>
            <a:r>
              <a:rPr lang="en-ZA" sz="1300" dirty="0">
                <a:solidFill>
                  <a:srgbClr val="FFFFFF"/>
                </a:solidFill>
                <a:latin typeface="Verdana" panose="020B0604030504040204" pitchFamily="34" charset="0"/>
                <a:ea typeface="Verdana" panose="020B0604030504040204" pitchFamily="34" charset="0"/>
              </a:rPr>
              <a:t>Greater risk compared to motor example, since need to forecasts out-of-sample and out-of-time =&gt; special controls required to ensure this part of the model is functioning correctly</a:t>
            </a:r>
          </a:p>
          <a:p>
            <a:pPr marL="171450" lvl="0" indent="-171450">
              <a:buFont typeface="Arial" panose="020B0604020202020204" pitchFamily="34" charset="0"/>
              <a:buChar char="•"/>
            </a:pPr>
            <a:r>
              <a:rPr lang="en-ZA" sz="1300" dirty="0">
                <a:solidFill>
                  <a:srgbClr val="FFFFFF"/>
                </a:solidFill>
                <a:latin typeface="Verdana" panose="020B0604030504040204" pitchFamily="34" charset="0"/>
                <a:ea typeface="Verdana" panose="020B0604030504040204" pitchFamily="34" charset="0"/>
              </a:rPr>
              <a:t>Unlikely to suffer from unwanted bias, but should be aware of “regime shift” to lower improvements in certain countries</a:t>
            </a:r>
          </a:p>
        </p:txBody>
      </p:sp>
      <p:pic>
        <p:nvPicPr>
          <p:cNvPr id="9" name="Picture 8">
            <a:extLst>
              <a:ext uri="{FF2B5EF4-FFF2-40B4-BE49-F238E27FC236}">
                <a16:creationId xmlns:a16="http://schemas.microsoft.com/office/drawing/2014/main" id="{080A15BA-E450-413B-9583-D7788F251EB2}"/>
              </a:ext>
            </a:extLst>
          </p:cNvPr>
          <p:cNvPicPr>
            <a:picLocks noChangeAspect="1"/>
          </p:cNvPicPr>
          <p:nvPr/>
        </p:nvPicPr>
        <p:blipFill>
          <a:blip r:embed="rId3"/>
          <a:stretch>
            <a:fillRect/>
          </a:stretch>
        </p:blipFill>
        <p:spPr>
          <a:xfrm>
            <a:off x="8136082" y="2140527"/>
            <a:ext cx="3697670" cy="3333747"/>
          </a:xfrm>
          <a:prstGeom prst="rect">
            <a:avLst/>
          </a:prstGeom>
        </p:spPr>
      </p:pic>
    </p:spTree>
    <p:extLst>
      <p:ext uri="{BB962C8B-B14F-4D97-AF65-F5344CB8AC3E}">
        <p14:creationId xmlns:p14="http://schemas.microsoft.com/office/powerpoint/2010/main" val="3478360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el 1">
            <a:extLst>
              <a:ext uri="{FF2B5EF4-FFF2-40B4-BE49-F238E27FC236}">
                <a16:creationId xmlns:a16="http://schemas.microsoft.com/office/drawing/2014/main" id="{E286BF7E-F250-4E79-9162-FDBCD9C89D7D}"/>
              </a:ext>
            </a:extLst>
          </p:cNvPr>
          <p:cNvSpPr txBox="1">
            <a:spLocks/>
          </p:cNvSpPr>
          <p:nvPr/>
        </p:nvSpPr>
        <p:spPr>
          <a:xfrm>
            <a:off x="353125" y="319880"/>
            <a:ext cx="9662629" cy="622300"/>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2000" b="1" dirty="0">
                <a:solidFill>
                  <a:srgbClr val="C00000"/>
                </a:solidFill>
                <a:latin typeface="Roboto" panose="02000000000000000000" pitchFamily="2" charset="0"/>
                <a:ea typeface="Roboto" panose="02000000000000000000" pitchFamily="2" charset="0"/>
                <a:cs typeface="+mn-cs"/>
              </a:rPr>
              <a:t>CONCLUSION</a:t>
            </a:r>
          </a:p>
        </p:txBody>
      </p:sp>
      <p:sp>
        <p:nvSpPr>
          <p:cNvPr id="10" name="Rectangle: Rounded Corners 9">
            <a:extLst>
              <a:ext uri="{FF2B5EF4-FFF2-40B4-BE49-F238E27FC236}">
                <a16:creationId xmlns:a16="http://schemas.microsoft.com/office/drawing/2014/main" id="{57CA5956-81D4-40FF-9DD7-AE625D5A5081}"/>
              </a:ext>
            </a:extLst>
          </p:cNvPr>
          <p:cNvSpPr/>
          <p:nvPr/>
        </p:nvSpPr>
        <p:spPr>
          <a:xfrm>
            <a:off x="1102165" y="1139717"/>
            <a:ext cx="4601980" cy="1124162"/>
          </a:xfrm>
          <a:prstGeom prst="roundRect">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latin typeface="Verdana" panose="020B0604030504040204" pitchFamily="34" charset="0"/>
                <a:ea typeface="Verdana" panose="020B0604030504040204" pitchFamily="34" charset="0"/>
              </a:rPr>
              <a:t>Defined formal framework for actuarial models (traditional, ML, DL)</a:t>
            </a:r>
            <a:endParaRPr lang="en-US" sz="1600" dirty="0">
              <a:latin typeface="Verdana" panose="020B0604030504040204" pitchFamily="34" charset="0"/>
              <a:ea typeface="Verdana" panose="020B0604030504040204" pitchFamily="34" charset="0"/>
            </a:endParaRPr>
          </a:p>
        </p:txBody>
      </p:sp>
      <p:sp>
        <p:nvSpPr>
          <p:cNvPr id="11" name="Rectangle: Rounded Corners 10">
            <a:extLst>
              <a:ext uri="{FF2B5EF4-FFF2-40B4-BE49-F238E27FC236}">
                <a16:creationId xmlns:a16="http://schemas.microsoft.com/office/drawing/2014/main" id="{42411B8E-C01B-412A-A6E2-947D50923FC2}"/>
              </a:ext>
            </a:extLst>
          </p:cNvPr>
          <p:cNvSpPr/>
          <p:nvPr/>
        </p:nvSpPr>
        <p:spPr>
          <a:xfrm>
            <a:off x="1102165" y="2558038"/>
            <a:ext cx="4601980" cy="1124162"/>
          </a:xfrm>
          <a:prstGeom prst="roundRect">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latin typeface="Verdana" panose="020B0604030504040204" pitchFamily="34" charset="0"/>
                <a:ea typeface="Verdana" panose="020B0604030504040204" pitchFamily="34" charset="0"/>
              </a:rPr>
              <a:t>Implicit model specification introduces opaqueness to actuarial models</a:t>
            </a:r>
            <a:endParaRPr lang="en-US" sz="1600" dirty="0">
              <a:latin typeface="Verdana" panose="020B0604030504040204" pitchFamily="34" charset="0"/>
              <a:ea typeface="Verdana" panose="020B0604030504040204" pitchFamily="34" charset="0"/>
            </a:endParaRPr>
          </a:p>
        </p:txBody>
      </p:sp>
      <p:sp>
        <p:nvSpPr>
          <p:cNvPr id="12" name="Rectangle: Rounded Corners 11">
            <a:extLst>
              <a:ext uri="{FF2B5EF4-FFF2-40B4-BE49-F238E27FC236}">
                <a16:creationId xmlns:a16="http://schemas.microsoft.com/office/drawing/2014/main" id="{20E5A97D-4216-4E59-91B2-23B34800CF7B}"/>
              </a:ext>
            </a:extLst>
          </p:cNvPr>
          <p:cNvSpPr/>
          <p:nvPr/>
        </p:nvSpPr>
        <p:spPr>
          <a:xfrm>
            <a:off x="1102165" y="3983733"/>
            <a:ext cx="4601980" cy="1124162"/>
          </a:xfrm>
          <a:prstGeom prst="roundRect">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latin typeface="Verdana" panose="020B0604030504040204" pitchFamily="34" charset="0"/>
                <a:ea typeface="Verdana" panose="020B0604030504040204" pitchFamily="34" charset="0"/>
              </a:rPr>
              <a:t>Controls have been identified to mitigate some of the additional exposure</a:t>
            </a:r>
            <a:endParaRPr lang="en-US" sz="1600" dirty="0">
              <a:latin typeface="Verdana" panose="020B0604030504040204" pitchFamily="34" charset="0"/>
              <a:ea typeface="Verdana" panose="020B0604030504040204" pitchFamily="34" charset="0"/>
            </a:endParaRPr>
          </a:p>
        </p:txBody>
      </p:sp>
      <p:sp>
        <p:nvSpPr>
          <p:cNvPr id="13" name="Rectangle: Rounded Corners 12">
            <a:extLst>
              <a:ext uri="{FF2B5EF4-FFF2-40B4-BE49-F238E27FC236}">
                <a16:creationId xmlns:a16="http://schemas.microsoft.com/office/drawing/2014/main" id="{CD5D727D-08EA-45D3-9275-3CE3B0738A44}"/>
              </a:ext>
            </a:extLst>
          </p:cNvPr>
          <p:cNvSpPr/>
          <p:nvPr/>
        </p:nvSpPr>
        <p:spPr>
          <a:xfrm>
            <a:off x="6323094" y="1139717"/>
            <a:ext cx="4601980" cy="1124162"/>
          </a:xfrm>
          <a:prstGeom prst="roundRect">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latin typeface="Verdana" panose="020B0604030504040204" pitchFamily="34" charset="0"/>
                <a:ea typeface="Verdana" panose="020B0604030504040204" pitchFamily="34" charset="0"/>
              </a:rPr>
              <a:t>Assessment of differences between models and consequences for model risk management</a:t>
            </a:r>
            <a:endParaRPr lang="en-US" sz="1600" dirty="0">
              <a:latin typeface="Verdana" panose="020B0604030504040204" pitchFamily="34" charset="0"/>
              <a:ea typeface="Verdana" panose="020B0604030504040204" pitchFamily="34" charset="0"/>
            </a:endParaRPr>
          </a:p>
        </p:txBody>
      </p:sp>
      <p:sp>
        <p:nvSpPr>
          <p:cNvPr id="14" name="Rectangle: Rounded Corners 13">
            <a:extLst>
              <a:ext uri="{FF2B5EF4-FFF2-40B4-BE49-F238E27FC236}">
                <a16:creationId xmlns:a16="http://schemas.microsoft.com/office/drawing/2014/main" id="{AF7A8870-0221-47CE-9FBF-ACEF7116C5DF}"/>
              </a:ext>
            </a:extLst>
          </p:cNvPr>
          <p:cNvSpPr/>
          <p:nvPr/>
        </p:nvSpPr>
        <p:spPr>
          <a:xfrm>
            <a:off x="6323094" y="2558038"/>
            <a:ext cx="4601980" cy="1124162"/>
          </a:xfrm>
          <a:prstGeom prst="roundRect">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latin typeface="Verdana" panose="020B0604030504040204" pitchFamily="34" charset="0"/>
                <a:ea typeface="Verdana" panose="020B0604030504040204" pitchFamily="34" charset="0"/>
              </a:rPr>
              <a:t>Representation learning exacerbates issues of bias in actuarial modelling  </a:t>
            </a:r>
            <a:endParaRPr lang="en-US" sz="1600" dirty="0">
              <a:latin typeface="Verdana" panose="020B0604030504040204" pitchFamily="34" charset="0"/>
              <a:ea typeface="Verdana" panose="020B0604030504040204" pitchFamily="34" charset="0"/>
            </a:endParaRPr>
          </a:p>
        </p:txBody>
      </p:sp>
      <p:sp>
        <p:nvSpPr>
          <p:cNvPr id="15" name="Rectangle: Rounded Corners 14">
            <a:extLst>
              <a:ext uri="{FF2B5EF4-FFF2-40B4-BE49-F238E27FC236}">
                <a16:creationId xmlns:a16="http://schemas.microsoft.com/office/drawing/2014/main" id="{650039ED-066B-44F4-B670-42E07BDCC655}"/>
              </a:ext>
            </a:extLst>
          </p:cNvPr>
          <p:cNvSpPr/>
          <p:nvPr/>
        </p:nvSpPr>
        <p:spPr>
          <a:xfrm>
            <a:off x="6323094" y="3983733"/>
            <a:ext cx="4601980" cy="1124162"/>
          </a:xfrm>
          <a:prstGeom prst="roundRect">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latin typeface="Verdana" panose="020B0604030504040204" pitchFamily="34" charset="0"/>
                <a:ea typeface="Verdana" panose="020B0604030504040204" pitchFamily="34" charset="0"/>
              </a:rPr>
              <a:t>Those controls require that actuaries acquire good understanding of DL models and practices</a:t>
            </a:r>
            <a:endParaRPr lang="en-US" sz="1600" dirty="0">
              <a:latin typeface="Verdana" panose="020B0604030504040204" pitchFamily="34" charset="0"/>
              <a:ea typeface="Verdana" panose="020B0604030504040204" pitchFamily="34" charset="0"/>
            </a:endParaRPr>
          </a:p>
        </p:txBody>
      </p:sp>
      <p:sp>
        <p:nvSpPr>
          <p:cNvPr id="16" name="Slide Title">
            <a:extLst>
              <a:ext uri="{FF2B5EF4-FFF2-40B4-BE49-F238E27FC236}">
                <a16:creationId xmlns:a16="http://schemas.microsoft.com/office/drawing/2014/main" id="{847B1991-A1C3-47C9-8563-022A1BB5E32E}"/>
              </a:ext>
            </a:extLst>
          </p:cNvPr>
          <p:cNvSpPr txBox="1">
            <a:spLocks/>
          </p:cNvSpPr>
          <p:nvPr/>
        </p:nvSpPr>
        <p:spPr>
          <a:xfrm>
            <a:off x="577121" y="5372558"/>
            <a:ext cx="11167672" cy="917629"/>
          </a:xfrm>
          <a:prstGeom prst="rect">
            <a:avLst/>
          </a:prstGeom>
          <a:solidFill>
            <a:srgbClr val="595959"/>
          </a:solidFill>
          <a:ln w="12700" cap="rnd" cmpd="sng" algn="ctr">
            <a:solidFill>
              <a:schemeClr val="accent5"/>
            </a:solidFill>
            <a:prstDash val="solid"/>
          </a:ln>
        </p:spPr>
        <p:txBody>
          <a:bodyPr vert="horz" wrap="square" lIns="0" tIns="36000" rIns="0" bIns="36000" rtlCol="0" anchor="ctr" anchorCtr="0">
            <a:noAutofit/>
          </a:bodyPr>
          <a:lstStyle>
            <a:lvl1pPr marL="0" algn="l" defTabSz="1219170" rtl="0" eaLnBrk="1" latinLnBrk="0" hangingPunct="1">
              <a:buNone/>
              <a:defRPr sz="2667" b="1" i="0" u="none" kern="1200" cap="none" baseline="0">
                <a:solidFill>
                  <a:schemeClr val="accent1"/>
                </a:solidFill>
                <a:uFill>
                  <a:solidFill>
                    <a:schemeClr val="tx1"/>
                  </a:solidFill>
                </a:uFill>
                <a:latin typeface="+mj-lt"/>
                <a:ea typeface="+mj-ea"/>
                <a:cs typeface="+mj-cs"/>
              </a:defRPr>
            </a:lvl1pPr>
          </a:lstStyle>
          <a:p>
            <a:pPr algn="ctr"/>
            <a:r>
              <a:rPr lang="en-GB" sz="1600" dirty="0">
                <a:solidFill>
                  <a:schemeClr val="bg1"/>
                </a:solidFill>
                <a:latin typeface="Verdana" panose="020B0604030504040204" pitchFamily="34" charset="0"/>
                <a:ea typeface="Verdana" panose="020B0604030504040204" pitchFamily="34" charset="0"/>
              </a:rPr>
              <a:t>Success of DL models (predictive accuracy) and application in actuarial science indicate that further investigation into techniques to mitigate model risk is advisable </a:t>
            </a:r>
          </a:p>
        </p:txBody>
      </p:sp>
      <p:sp>
        <p:nvSpPr>
          <p:cNvPr id="17" name="Oval 16">
            <a:extLst>
              <a:ext uri="{FF2B5EF4-FFF2-40B4-BE49-F238E27FC236}">
                <a16:creationId xmlns:a16="http://schemas.microsoft.com/office/drawing/2014/main" id="{62799DA5-35B6-4906-B4B5-EA165E814CB4}"/>
              </a:ext>
            </a:extLst>
          </p:cNvPr>
          <p:cNvSpPr/>
          <p:nvPr/>
        </p:nvSpPr>
        <p:spPr>
          <a:xfrm>
            <a:off x="1004824" y="1102847"/>
            <a:ext cx="284043" cy="322724"/>
          </a:xfrm>
          <a:prstGeom prst="ellipse">
            <a:avLst/>
          </a:prstGeom>
          <a:solidFill>
            <a:srgbClr val="D5D3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solidFill>
                  <a:schemeClr val="tx1"/>
                </a:solidFill>
              </a:rPr>
              <a:t>1</a:t>
            </a:r>
          </a:p>
        </p:txBody>
      </p:sp>
      <p:sp>
        <p:nvSpPr>
          <p:cNvPr id="18" name="Oval 17">
            <a:extLst>
              <a:ext uri="{FF2B5EF4-FFF2-40B4-BE49-F238E27FC236}">
                <a16:creationId xmlns:a16="http://schemas.microsoft.com/office/drawing/2014/main" id="{CDF52590-90DD-4671-BBC5-FFBB35DC827C}"/>
              </a:ext>
            </a:extLst>
          </p:cNvPr>
          <p:cNvSpPr/>
          <p:nvPr/>
        </p:nvSpPr>
        <p:spPr>
          <a:xfrm>
            <a:off x="6225753" y="1102847"/>
            <a:ext cx="317090" cy="315350"/>
          </a:xfrm>
          <a:prstGeom prst="ellipse">
            <a:avLst/>
          </a:prstGeom>
          <a:solidFill>
            <a:srgbClr val="D5D3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solidFill>
                  <a:schemeClr val="tx1"/>
                </a:solidFill>
              </a:rPr>
              <a:t>2</a:t>
            </a:r>
          </a:p>
        </p:txBody>
      </p:sp>
      <p:sp>
        <p:nvSpPr>
          <p:cNvPr id="19" name="Oval 18">
            <a:extLst>
              <a:ext uri="{FF2B5EF4-FFF2-40B4-BE49-F238E27FC236}">
                <a16:creationId xmlns:a16="http://schemas.microsoft.com/office/drawing/2014/main" id="{E29136CD-2CBB-443E-BDEA-3F75A60485F8}"/>
              </a:ext>
            </a:extLst>
          </p:cNvPr>
          <p:cNvSpPr/>
          <p:nvPr/>
        </p:nvSpPr>
        <p:spPr>
          <a:xfrm>
            <a:off x="1004824" y="2528542"/>
            <a:ext cx="317090" cy="315350"/>
          </a:xfrm>
          <a:prstGeom prst="ellipse">
            <a:avLst/>
          </a:prstGeom>
          <a:solidFill>
            <a:srgbClr val="D5D3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solidFill>
                  <a:schemeClr val="tx1"/>
                </a:solidFill>
              </a:rPr>
              <a:t>3</a:t>
            </a:r>
          </a:p>
        </p:txBody>
      </p:sp>
      <p:sp>
        <p:nvSpPr>
          <p:cNvPr id="20" name="Oval 19">
            <a:extLst>
              <a:ext uri="{FF2B5EF4-FFF2-40B4-BE49-F238E27FC236}">
                <a16:creationId xmlns:a16="http://schemas.microsoft.com/office/drawing/2014/main" id="{2D55AB8C-96BA-4897-A835-3137D1081E1D}"/>
              </a:ext>
            </a:extLst>
          </p:cNvPr>
          <p:cNvSpPr/>
          <p:nvPr/>
        </p:nvSpPr>
        <p:spPr>
          <a:xfrm>
            <a:off x="6225753" y="2521168"/>
            <a:ext cx="317090" cy="315350"/>
          </a:xfrm>
          <a:prstGeom prst="ellipse">
            <a:avLst/>
          </a:prstGeom>
          <a:solidFill>
            <a:srgbClr val="D5D3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solidFill>
                  <a:schemeClr val="tx1"/>
                </a:solidFill>
              </a:rPr>
              <a:t>4</a:t>
            </a:r>
          </a:p>
        </p:txBody>
      </p:sp>
      <p:sp>
        <p:nvSpPr>
          <p:cNvPr id="21" name="Oval 20">
            <a:extLst>
              <a:ext uri="{FF2B5EF4-FFF2-40B4-BE49-F238E27FC236}">
                <a16:creationId xmlns:a16="http://schemas.microsoft.com/office/drawing/2014/main" id="{7D0B063F-D323-4423-AA71-AE25994EB58B}"/>
              </a:ext>
            </a:extLst>
          </p:cNvPr>
          <p:cNvSpPr/>
          <p:nvPr/>
        </p:nvSpPr>
        <p:spPr>
          <a:xfrm>
            <a:off x="1004824" y="3954237"/>
            <a:ext cx="317090" cy="315350"/>
          </a:xfrm>
          <a:prstGeom prst="ellipse">
            <a:avLst/>
          </a:prstGeom>
          <a:solidFill>
            <a:srgbClr val="D5D3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solidFill>
                  <a:schemeClr val="tx1"/>
                </a:solidFill>
              </a:rPr>
              <a:t>5</a:t>
            </a:r>
          </a:p>
        </p:txBody>
      </p:sp>
      <p:sp>
        <p:nvSpPr>
          <p:cNvPr id="22" name="Oval 21">
            <a:extLst>
              <a:ext uri="{FF2B5EF4-FFF2-40B4-BE49-F238E27FC236}">
                <a16:creationId xmlns:a16="http://schemas.microsoft.com/office/drawing/2014/main" id="{FBA47FA2-F54A-49F0-956C-1A4B2EF1F34A}"/>
              </a:ext>
            </a:extLst>
          </p:cNvPr>
          <p:cNvSpPr/>
          <p:nvPr/>
        </p:nvSpPr>
        <p:spPr>
          <a:xfrm>
            <a:off x="6225752" y="4021483"/>
            <a:ext cx="372659" cy="250680"/>
          </a:xfrm>
          <a:prstGeom prst="ellipse">
            <a:avLst/>
          </a:prstGeom>
          <a:solidFill>
            <a:srgbClr val="D5D3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solidFill>
                  <a:schemeClr val="tx1"/>
                </a:solidFill>
              </a:rPr>
              <a:t>6</a:t>
            </a:r>
          </a:p>
        </p:txBody>
      </p:sp>
    </p:spTree>
    <p:extLst>
      <p:ext uri="{BB962C8B-B14F-4D97-AF65-F5344CB8AC3E}">
        <p14:creationId xmlns:p14="http://schemas.microsoft.com/office/powerpoint/2010/main" val="2588247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el 1">
            <a:extLst>
              <a:ext uri="{FF2B5EF4-FFF2-40B4-BE49-F238E27FC236}">
                <a16:creationId xmlns:a16="http://schemas.microsoft.com/office/drawing/2014/main" id="{E286BF7E-F250-4E79-9162-FDBCD9C89D7D}"/>
              </a:ext>
            </a:extLst>
          </p:cNvPr>
          <p:cNvSpPr txBox="1">
            <a:spLocks/>
          </p:cNvSpPr>
          <p:nvPr/>
        </p:nvSpPr>
        <p:spPr>
          <a:xfrm>
            <a:off x="361514" y="319880"/>
            <a:ext cx="9662629" cy="622300"/>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2000" b="1" dirty="0">
                <a:solidFill>
                  <a:srgbClr val="C00000"/>
                </a:solidFill>
                <a:latin typeface="Roboto" panose="02000000000000000000" pitchFamily="2" charset="0"/>
                <a:ea typeface="Roboto" panose="02000000000000000000" pitchFamily="2" charset="0"/>
                <a:cs typeface="+mn-cs"/>
              </a:rPr>
              <a:t>ACKNOWLEDGEMENT</a:t>
            </a:r>
          </a:p>
        </p:txBody>
      </p:sp>
      <p:sp>
        <p:nvSpPr>
          <p:cNvPr id="2" name="Rectangle 1">
            <a:extLst>
              <a:ext uri="{FF2B5EF4-FFF2-40B4-BE49-F238E27FC236}">
                <a16:creationId xmlns:a16="http://schemas.microsoft.com/office/drawing/2014/main" id="{705CC6EF-0C44-4A75-ABBB-45B89E6C10EB}"/>
              </a:ext>
            </a:extLst>
          </p:cNvPr>
          <p:cNvSpPr/>
          <p:nvPr/>
        </p:nvSpPr>
        <p:spPr>
          <a:xfrm>
            <a:off x="689113" y="1736179"/>
            <a:ext cx="8534400" cy="1477328"/>
          </a:xfrm>
          <a:prstGeom prst="rect">
            <a:avLst/>
          </a:prstGeom>
        </p:spPr>
        <p:txBody>
          <a:bodyPr wrap="square">
            <a:spAutoFit/>
          </a:bodyPr>
          <a:lstStyle/>
          <a:p>
            <a:r>
              <a:rPr lang="en-US" b="1" dirty="0">
                <a:solidFill>
                  <a:srgbClr val="C00000"/>
                </a:solidFill>
                <a:latin typeface="Verdana" panose="020B0604030504040204" pitchFamily="34" charset="0"/>
                <a:ea typeface="Verdana" panose="020B0604030504040204" pitchFamily="34" charset="0"/>
              </a:rPr>
              <a:t>Thank you to :</a:t>
            </a:r>
          </a:p>
          <a:p>
            <a:pPr marL="285750" indent="-285750">
              <a:buFontTx/>
              <a:buChar char="-"/>
            </a:pPr>
            <a:r>
              <a:rPr lang="en-US" b="1" dirty="0">
                <a:solidFill>
                  <a:srgbClr val="C00000"/>
                </a:solidFill>
                <a:latin typeface="Verdana" panose="020B0604030504040204" pitchFamily="34" charset="0"/>
                <a:ea typeface="Verdana" panose="020B0604030504040204" pitchFamily="34" charset="0"/>
              </a:rPr>
              <a:t>Jaco van der Merwe for his detailed review comments</a:t>
            </a:r>
          </a:p>
          <a:p>
            <a:pPr marL="285750" indent="-285750">
              <a:buFontTx/>
              <a:buChar char="-"/>
            </a:pPr>
            <a:r>
              <a:rPr lang="en-US" b="1" dirty="0">
                <a:solidFill>
                  <a:srgbClr val="C00000"/>
                </a:solidFill>
                <a:latin typeface="Verdana" panose="020B0604030504040204" pitchFamily="34" charset="0"/>
                <a:ea typeface="Verdana" panose="020B0604030504040204" pitchFamily="34" charset="0"/>
              </a:rPr>
              <a:t>Colleagues at QED for helpful discussion</a:t>
            </a:r>
          </a:p>
          <a:p>
            <a:pPr marL="285750" indent="-285750">
              <a:buFontTx/>
              <a:buChar char="-"/>
            </a:pPr>
            <a:endParaRPr lang="en-US" b="1" dirty="0">
              <a:solidFill>
                <a:srgbClr val="C00000"/>
              </a:solidFill>
              <a:latin typeface="Verdana" panose="020B0604030504040204" pitchFamily="34" charset="0"/>
              <a:ea typeface="Verdana" panose="020B0604030504040204" pitchFamily="34" charset="0"/>
            </a:endParaRPr>
          </a:p>
          <a:p>
            <a:r>
              <a:rPr lang="en-US" b="1" dirty="0">
                <a:solidFill>
                  <a:srgbClr val="C00000"/>
                </a:solidFill>
                <a:latin typeface="Verdana" panose="020B0604030504040204" pitchFamily="34" charset="0"/>
                <a:ea typeface="Verdana" panose="020B0604030504040204" pitchFamily="34" charset="0"/>
              </a:rPr>
              <a:t>Please refer to paper for details on citations</a:t>
            </a:r>
            <a:endParaRPr lang="en-US" dirty="0">
              <a:solidFill>
                <a:srgbClr val="C0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14097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1F8D7533-5EAF-4719-8498-3E30BC2C760B}"/>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C00000"/>
                </a:solidFill>
                <a:latin typeface="Roboto" panose="02000000000000000000" pitchFamily="2" charset="0"/>
                <a:ea typeface="Roboto" panose="02000000000000000000" pitchFamily="2" charset="0"/>
                <a:cs typeface="+mn-cs"/>
              </a:rPr>
              <a:t>Thank you for your attention</a:t>
            </a:r>
          </a:p>
        </p:txBody>
      </p:sp>
      <p:pic>
        <p:nvPicPr>
          <p:cNvPr id="6" name="Picture 3" descr="A close up of a logo&#10;&#10;Description automatically generated">
            <a:extLst>
              <a:ext uri="{FF2B5EF4-FFF2-40B4-BE49-F238E27FC236}">
                <a16:creationId xmlns:a16="http://schemas.microsoft.com/office/drawing/2014/main" id="{969D6576-8364-4369-8561-9C2239D4B6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
        <p:nvSpPr>
          <p:cNvPr id="22" name="ZoneTexte 4">
            <a:extLst>
              <a:ext uri="{FF2B5EF4-FFF2-40B4-BE49-F238E27FC236}">
                <a16:creationId xmlns:a16="http://schemas.microsoft.com/office/drawing/2014/main" id="{61A1241E-C910-4142-99EC-785D3DFB1ABC}"/>
              </a:ext>
            </a:extLst>
          </p:cNvPr>
          <p:cNvSpPr txBox="1">
            <a:spLocks noChangeArrowheads="1"/>
          </p:cNvSpPr>
          <p:nvPr/>
        </p:nvSpPr>
        <p:spPr bwMode="auto">
          <a:xfrm>
            <a:off x="330200" y="1849438"/>
            <a:ext cx="112315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SzTx/>
              <a:buFontTx/>
              <a:buNone/>
            </a:pPr>
            <a:r>
              <a:rPr lang="fr-FR" altLang="fr-FR" sz="1800" dirty="0">
                <a:latin typeface="Roboto" panose="02000000000000000000" pitchFamily="2" charset="0"/>
                <a:ea typeface="Roboto" panose="02000000000000000000" pitchFamily="2" charset="0"/>
                <a:cs typeface="Aharoni" panose="020B0604020202020204" pitchFamily="2" charset="-79"/>
              </a:rPr>
              <a:t>Contact </a:t>
            </a:r>
            <a:r>
              <a:rPr lang="fr-FR" altLang="fr-FR" sz="1800" dirty="0" err="1">
                <a:latin typeface="Roboto" panose="02000000000000000000" pitchFamily="2" charset="0"/>
                <a:ea typeface="Roboto" panose="02000000000000000000" pitchFamily="2" charset="0"/>
                <a:cs typeface="Aharoni" panose="020B0604020202020204" pitchFamily="2" charset="-79"/>
              </a:rPr>
              <a:t>details</a:t>
            </a:r>
            <a:r>
              <a:rPr lang="fr-FR" altLang="fr-FR" sz="1800" dirty="0">
                <a:latin typeface="Roboto" panose="02000000000000000000" pitchFamily="2" charset="0"/>
                <a:ea typeface="Roboto" panose="02000000000000000000" pitchFamily="2" charset="0"/>
                <a:cs typeface="Aharoni" panose="020B0604020202020204" pitchFamily="2" charset="-79"/>
              </a:rPr>
              <a:t>:</a:t>
            </a:r>
          </a:p>
          <a:p>
            <a:pPr eaLnBrk="1" hangingPunct="1">
              <a:lnSpc>
                <a:spcPct val="100000"/>
              </a:lnSpc>
              <a:spcBef>
                <a:spcPct val="0"/>
              </a:spcBef>
              <a:buSzTx/>
              <a:buFontTx/>
              <a:buNone/>
            </a:pPr>
            <a:endParaRPr lang="fr-FR" altLang="fr-FR" sz="1800" dirty="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r>
              <a:rPr lang="fr-FR" altLang="fr-FR" sz="1800" b="1" dirty="0">
                <a:latin typeface="Roboto" panose="02000000000000000000" pitchFamily="2" charset="0"/>
                <a:ea typeface="Roboto" panose="02000000000000000000" pitchFamily="2" charset="0"/>
                <a:cs typeface="Aharoni" panose="020B0604020202020204" pitchFamily="2" charset="-79"/>
              </a:rPr>
              <a:t>Ronald Richman</a:t>
            </a:r>
          </a:p>
          <a:p>
            <a:pPr eaLnBrk="1" hangingPunct="1">
              <a:lnSpc>
                <a:spcPct val="100000"/>
              </a:lnSpc>
              <a:spcBef>
                <a:spcPct val="0"/>
              </a:spcBef>
              <a:buSzTx/>
              <a:buFontTx/>
              <a:buNone/>
            </a:pPr>
            <a:endParaRPr lang="fr-FR" altLang="fr-FR" sz="1800" dirty="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r>
              <a:rPr lang="fr-FR" altLang="fr-FR" sz="1800" dirty="0">
                <a:latin typeface="Roboto" panose="02000000000000000000" pitchFamily="2" charset="0"/>
                <a:ea typeface="Roboto" panose="02000000000000000000" pitchFamily="2" charset="0"/>
                <a:cs typeface="Aharoni" panose="020B0604020202020204" pitchFamily="2" charset="-79"/>
                <a:hlinkClick r:id="rId4"/>
              </a:rPr>
              <a:t>ronald.richman@qedact.com</a:t>
            </a:r>
            <a:endParaRPr lang="fr-FR" altLang="fr-FR" sz="1800" dirty="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endParaRPr lang="fr-FR" altLang="fr-FR" sz="1800" dirty="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endParaRPr lang="fr-FR" altLang="fr-FR" sz="1800" dirty="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r>
              <a:rPr lang="fr-FR" altLang="fr-FR" sz="1800" b="1" dirty="0">
                <a:solidFill>
                  <a:srgbClr val="FF0000"/>
                </a:solidFill>
                <a:latin typeface="Roboto" panose="02000000000000000000" pitchFamily="2" charset="0"/>
                <a:ea typeface="Roboto" panose="02000000000000000000" pitchFamily="2" charset="0"/>
                <a:cs typeface="Aharoni" panose="020B0604020202020204" pitchFamily="2" charset="-79"/>
                <a:hlinkClick r:id="rId5"/>
              </a:rPr>
              <a:t>https://www.actuarialcolloquium2020.com</a:t>
            </a:r>
            <a:r>
              <a:rPr lang="fr-FR" altLang="fr-FR" sz="1800" b="1" dirty="0">
                <a:solidFill>
                  <a:srgbClr val="FF0000"/>
                </a:solidFill>
                <a:latin typeface="Verdana" panose="020B0604030504040204" pitchFamily="34" charset="0"/>
                <a:ea typeface="Verdana" panose="020B0604030504040204" pitchFamily="34" charset="0"/>
                <a:cs typeface="Aharoni" panose="020B0604020202020204" pitchFamily="2" charset="-79"/>
                <a:hlinkClick r:id="rId5"/>
              </a:rPr>
              <a:t>/</a:t>
            </a:r>
            <a:endParaRPr lang="fr-FR" altLang="fr-FR" sz="1800" dirty="0">
              <a:latin typeface="Verdana" panose="020B0604030504040204" pitchFamily="34" charset="0"/>
              <a:ea typeface="Verdana" panose="020B0604030504040204" pitchFamily="34" charset="0"/>
              <a:cs typeface="Aharoni" panose="020B0604020202020204" pitchFamily="2" charset="-79"/>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el 1">
            <a:extLst>
              <a:ext uri="{FF2B5EF4-FFF2-40B4-BE49-F238E27FC236}">
                <a16:creationId xmlns:a16="http://schemas.microsoft.com/office/drawing/2014/main" id="{E286BF7E-F250-4E79-9162-FDBCD9C89D7D}"/>
              </a:ext>
            </a:extLst>
          </p:cNvPr>
          <p:cNvSpPr txBox="1">
            <a:spLocks/>
          </p:cNvSpPr>
          <p:nvPr/>
        </p:nvSpPr>
        <p:spPr>
          <a:xfrm>
            <a:off x="338589" y="335194"/>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2400" b="1" dirty="0">
                <a:solidFill>
                  <a:srgbClr val="C00000"/>
                </a:solidFill>
                <a:latin typeface="Roboto" panose="02000000000000000000" pitchFamily="2" charset="0"/>
                <a:ea typeface="Roboto" panose="02000000000000000000" pitchFamily="2" charset="0"/>
                <a:cs typeface="+mn-cs"/>
              </a:rPr>
              <a:t>BELIEVING THE BOT</a:t>
            </a:r>
          </a:p>
        </p:txBody>
      </p:sp>
      <p:sp>
        <p:nvSpPr>
          <p:cNvPr id="7" name="TextBox 6">
            <a:extLst>
              <a:ext uri="{FF2B5EF4-FFF2-40B4-BE49-F238E27FC236}">
                <a16:creationId xmlns:a16="http://schemas.microsoft.com/office/drawing/2014/main" id="{39F859BE-6617-460B-8404-B6E7CA78144F}"/>
              </a:ext>
            </a:extLst>
          </p:cNvPr>
          <p:cNvSpPr txBox="1"/>
          <p:nvPr/>
        </p:nvSpPr>
        <p:spPr>
          <a:xfrm>
            <a:off x="475560" y="2318317"/>
            <a:ext cx="8039266" cy="2771656"/>
          </a:xfrm>
          <a:prstGeom prst="rect">
            <a:avLst/>
          </a:prstGeom>
          <a:noFill/>
        </p:spPr>
        <p:txBody>
          <a:bodyPr wrap="square" rtlCol="0">
            <a:spAutoFit/>
          </a:bodyPr>
          <a:lstStyle/>
          <a:p>
            <a:pPr marL="198900" indent="-342900">
              <a:lnSpc>
                <a:spcPct val="200000"/>
              </a:lnSpc>
              <a:buClr>
                <a:srgbClr val="C00000"/>
              </a:buClr>
              <a:buFont typeface="Arial" panose="020B0604020202020204" pitchFamily="34" charset="0"/>
              <a:buChar char="•"/>
            </a:pPr>
            <a:r>
              <a:rPr lang="en-ZA" dirty="0">
                <a:solidFill>
                  <a:schemeClr val="tx1">
                    <a:lumMod val="65000"/>
                    <a:lumOff val="35000"/>
                  </a:schemeClr>
                </a:solidFill>
                <a:latin typeface="Verdana" panose="020B0604030504040204" pitchFamily="34" charset="0"/>
                <a:ea typeface="Verdana" panose="020B0604030504040204" pitchFamily="34" charset="0"/>
              </a:rPr>
              <a:t>Presentation based on paper posted on SSRN:</a:t>
            </a:r>
          </a:p>
          <a:p>
            <a:pPr marL="198900" indent="-342900">
              <a:lnSpc>
                <a:spcPct val="200000"/>
              </a:lnSpc>
              <a:buClr>
                <a:srgbClr val="C00000"/>
              </a:buClr>
              <a:buFont typeface="Arial" panose="020B0604020202020204" pitchFamily="34" charset="0"/>
              <a:buChar char="•"/>
            </a:pPr>
            <a:r>
              <a:rPr lang="en-ZA" dirty="0">
                <a:solidFill>
                  <a:schemeClr val="tx1">
                    <a:lumMod val="65000"/>
                    <a:lumOff val="35000"/>
                  </a:schemeClr>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https://papers.ssrn.com/sol3/papers.cfm?abstract_id=3444833</a:t>
            </a:r>
            <a:endParaRPr lang="en-ZA" dirty="0">
              <a:solidFill>
                <a:schemeClr val="tx1">
                  <a:lumMod val="65000"/>
                  <a:lumOff val="35000"/>
                </a:schemeClr>
              </a:solidFill>
              <a:latin typeface="Verdana" panose="020B0604030504040204" pitchFamily="34" charset="0"/>
              <a:ea typeface="Verdana" panose="020B0604030504040204" pitchFamily="34" charset="0"/>
            </a:endParaRPr>
          </a:p>
          <a:p>
            <a:pPr marL="198900" indent="-342900">
              <a:lnSpc>
                <a:spcPct val="200000"/>
              </a:lnSpc>
              <a:buClr>
                <a:srgbClr val="C00000"/>
              </a:buClr>
              <a:buFont typeface="Arial" panose="020B0604020202020204" pitchFamily="34" charset="0"/>
              <a:buChar char="•"/>
            </a:pPr>
            <a:r>
              <a:rPr lang="en-ZA" dirty="0">
                <a:solidFill>
                  <a:schemeClr val="tx1">
                    <a:lumMod val="65000"/>
                    <a:lumOff val="35000"/>
                  </a:schemeClr>
                </a:solidFill>
                <a:latin typeface="Verdana" panose="020B0604030504040204" pitchFamily="34" charset="0"/>
                <a:ea typeface="Verdana" panose="020B0604030504040204" pitchFamily="34" charset="0"/>
              </a:rPr>
              <a:t>Joint work with:</a:t>
            </a:r>
          </a:p>
          <a:p>
            <a:pPr marL="656100" lvl="1" indent="-342900">
              <a:lnSpc>
                <a:spcPct val="200000"/>
              </a:lnSpc>
              <a:buClr>
                <a:srgbClr val="C00000"/>
              </a:buClr>
              <a:buFont typeface="Arial" panose="020B0604020202020204" pitchFamily="34" charset="0"/>
              <a:buChar char="•"/>
            </a:pPr>
            <a:r>
              <a:rPr lang="en-ZA" dirty="0">
                <a:solidFill>
                  <a:schemeClr val="tx1">
                    <a:lumMod val="65000"/>
                    <a:lumOff val="35000"/>
                  </a:schemeClr>
                </a:solidFill>
                <a:latin typeface="Verdana" panose="020B0604030504040204" pitchFamily="34" charset="0"/>
                <a:ea typeface="Verdana" panose="020B0604030504040204" pitchFamily="34" charset="0"/>
              </a:rPr>
              <a:t>Nicolai von Rummell</a:t>
            </a:r>
          </a:p>
          <a:p>
            <a:pPr marL="656100" lvl="1" indent="-342900">
              <a:lnSpc>
                <a:spcPct val="200000"/>
              </a:lnSpc>
              <a:buClr>
                <a:srgbClr val="C00000"/>
              </a:buClr>
              <a:buFont typeface="Arial" panose="020B0604020202020204" pitchFamily="34" charset="0"/>
              <a:buChar char="•"/>
            </a:pPr>
            <a:r>
              <a:rPr lang="en-ZA" dirty="0">
                <a:solidFill>
                  <a:schemeClr val="tx1">
                    <a:lumMod val="65000"/>
                    <a:lumOff val="35000"/>
                  </a:schemeClr>
                </a:solidFill>
                <a:latin typeface="Verdana" panose="020B0604030504040204" pitchFamily="34" charset="0"/>
                <a:ea typeface="Verdana" panose="020B0604030504040204" pitchFamily="34" charset="0"/>
              </a:rPr>
              <a:t>Mario Wüthrich</a:t>
            </a:r>
          </a:p>
        </p:txBody>
      </p:sp>
    </p:spTree>
    <p:extLst>
      <p:ext uri="{BB962C8B-B14F-4D97-AF65-F5344CB8AC3E}">
        <p14:creationId xmlns:p14="http://schemas.microsoft.com/office/powerpoint/2010/main" val="1226275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1F8D7533-5EAF-4719-8498-3E30BC2C760B}"/>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endParaRPr lang="en-US" sz="3600" b="1" dirty="0">
              <a:solidFill>
                <a:srgbClr val="00457C"/>
              </a:solidFill>
              <a:latin typeface="Verdana" panose="020B0604030504040204" pitchFamily="34" charset="0"/>
              <a:ea typeface="Verdana" panose="020B0604030504040204" pitchFamily="34" charset="0"/>
              <a:cs typeface="+mn-cs"/>
            </a:endParaRPr>
          </a:p>
        </p:txBody>
      </p:sp>
      <p:sp>
        <p:nvSpPr>
          <p:cNvPr id="7171" name="ZoneTexte 4">
            <a:extLst>
              <a:ext uri="{FF2B5EF4-FFF2-40B4-BE49-F238E27FC236}">
                <a16:creationId xmlns:a16="http://schemas.microsoft.com/office/drawing/2014/main" id="{F79FFA13-DD30-430D-9BF7-6CE7D7BC31AA}"/>
              </a:ext>
            </a:extLst>
          </p:cNvPr>
          <p:cNvSpPr txBox="1">
            <a:spLocks noChangeArrowheads="1"/>
          </p:cNvSpPr>
          <p:nvPr/>
        </p:nvSpPr>
        <p:spPr bwMode="auto">
          <a:xfrm>
            <a:off x="330200" y="1849438"/>
            <a:ext cx="11231563" cy="427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buNone/>
            </a:pPr>
            <a:r>
              <a:rPr lang="en-CA" sz="2000" b="1" dirty="0">
                <a:solidFill>
                  <a:srgbClr val="C00000"/>
                </a:solidFill>
              </a:rPr>
              <a:t>Disclaimer:</a:t>
            </a:r>
            <a:endParaRPr lang="en-US" sz="2000" dirty="0">
              <a:solidFill>
                <a:srgbClr val="C00000"/>
              </a:solidFill>
            </a:endParaRPr>
          </a:p>
          <a:p>
            <a:pPr algn="just">
              <a:buNone/>
            </a:pPr>
            <a:r>
              <a:rPr lang="en-CA" sz="1800" i="1" dirty="0"/>
              <a:t>The views or opinions expressed in this presentation are those of the authors and do not necessarily reflect official policies or positions of the </a:t>
            </a:r>
            <a:r>
              <a:rPr lang="en-CA" sz="1800" i="1" dirty="0" err="1"/>
              <a:t>Institut</a:t>
            </a:r>
            <a:r>
              <a:rPr lang="en-CA" sz="1800" i="1" dirty="0"/>
              <a:t> des </a:t>
            </a:r>
            <a:r>
              <a:rPr lang="en-CA" sz="1800" i="1" dirty="0" err="1"/>
              <a:t>Actuaires</a:t>
            </a:r>
            <a:r>
              <a:rPr lang="en-CA" sz="1800" i="1" dirty="0"/>
              <a:t> (IA), the International Actuarial Association (IAA) and its Sections.</a:t>
            </a:r>
            <a:endParaRPr lang="en-US" sz="1800" dirty="0"/>
          </a:p>
          <a:p>
            <a:pPr algn="just">
              <a:buNone/>
            </a:pPr>
            <a:r>
              <a:rPr lang="en-CA" sz="1800" i="1" dirty="0"/>
              <a:t>While every effort has been made to ensure the accuracy and completeness of the material, the IA, IAA and authors give no warranty in that regard and reject any responsibility or liability for any loss or damage incurred through the use of, or reliance upon, the information contained therein. Reproduction and translations are permitted with mention of the source.</a:t>
            </a:r>
            <a:r>
              <a:rPr lang="en-CA" sz="1800" dirty="0"/>
              <a:t> </a:t>
            </a:r>
            <a:endParaRPr lang="en-US" sz="1800" dirty="0"/>
          </a:p>
          <a:p>
            <a:pPr algn="just">
              <a:buNone/>
            </a:pPr>
            <a:r>
              <a:rPr lang="en-CA" sz="1800" i="1" dirty="0"/>
              <a:t>Permission is granted to make brief excerpts of the presentation for a published review. Permission is also granted to make limited numbers of copies of items in this presentation for personal, internal, classroom or other instructional use, on condition that the foregoing copyright notice is used so as to give reasonable notice of the author, the IA and the IAA's copyrights. This consent for free limited copying without prior consent of the author, IA or the IAA does not extend to making copies for general distribution, for advertising or promotional purposes, for inclusion in new collective works or for resale. </a:t>
            </a:r>
            <a:endParaRPr lang="en-US" sz="1800" dirty="0"/>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p:txBody>
      </p:sp>
      <p:pic>
        <p:nvPicPr>
          <p:cNvPr id="6" name="Picture 3" descr="A close up of a logo&#10;&#10;Description automatically generated">
            <a:extLst>
              <a:ext uri="{FF2B5EF4-FFF2-40B4-BE49-F238E27FC236}">
                <a16:creationId xmlns:a16="http://schemas.microsoft.com/office/drawing/2014/main" id="{D836ADC0-9885-4175-88D6-53E56CF40B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Tree>
    <p:extLst>
      <p:ext uri="{BB962C8B-B14F-4D97-AF65-F5344CB8AC3E}">
        <p14:creationId xmlns:p14="http://schemas.microsoft.com/office/powerpoint/2010/main" val="3737457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el 1">
            <a:extLst>
              <a:ext uri="{FF2B5EF4-FFF2-40B4-BE49-F238E27FC236}">
                <a16:creationId xmlns:a16="http://schemas.microsoft.com/office/drawing/2014/main" id="{E286BF7E-F250-4E79-9162-FDBCD9C89D7D}"/>
              </a:ext>
            </a:extLst>
          </p:cNvPr>
          <p:cNvSpPr txBox="1">
            <a:spLocks/>
          </p:cNvSpPr>
          <p:nvPr/>
        </p:nvSpPr>
        <p:spPr>
          <a:xfrm>
            <a:off x="358833" y="335194"/>
            <a:ext cx="6958496"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2400" b="1" dirty="0">
                <a:solidFill>
                  <a:srgbClr val="C00000"/>
                </a:solidFill>
                <a:latin typeface="Roboto" panose="02000000000000000000" pitchFamily="2" charset="0"/>
                <a:ea typeface="Roboto" panose="02000000000000000000" pitchFamily="2" charset="0"/>
                <a:cs typeface="+mn-cs"/>
              </a:rPr>
              <a:t>AI APPLICATIONS ON THE RISE</a:t>
            </a:r>
          </a:p>
        </p:txBody>
      </p:sp>
      <p:pic>
        <p:nvPicPr>
          <p:cNvPr id="5" name="Picture 3">
            <a:extLst>
              <a:ext uri="{FF2B5EF4-FFF2-40B4-BE49-F238E27FC236}">
                <a16:creationId xmlns:a16="http://schemas.microsoft.com/office/drawing/2014/main" id="{45C026CB-92C9-4D12-BFCE-581BF857337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4000" y="1492465"/>
            <a:ext cx="1348556"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9912A193-7017-4AA2-B7B9-B32F2281FE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0635" y="1492465"/>
            <a:ext cx="5409928" cy="2533650"/>
          </a:xfrm>
          <a:prstGeom prst="rect">
            <a:avLst/>
          </a:prstGeom>
        </p:spPr>
      </p:pic>
      <p:sp>
        <p:nvSpPr>
          <p:cNvPr id="7" name="TextBox 6">
            <a:extLst>
              <a:ext uri="{FF2B5EF4-FFF2-40B4-BE49-F238E27FC236}">
                <a16:creationId xmlns:a16="http://schemas.microsoft.com/office/drawing/2014/main" id="{C4B8CC0F-6D3A-474A-B31A-E8A788F96C5C}"/>
              </a:ext>
            </a:extLst>
          </p:cNvPr>
          <p:cNvSpPr txBox="1"/>
          <p:nvPr/>
        </p:nvSpPr>
        <p:spPr>
          <a:xfrm>
            <a:off x="9041253" y="1215734"/>
            <a:ext cx="2531387" cy="839946"/>
          </a:xfrm>
          <a:prstGeom prst="roundRect">
            <a:avLst/>
          </a:prstGeom>
          <a:solidFill>
            <a:srgbClr val="D5D3CF"/>
          </a:solidFill>
          <a:ln>
            <a:noFill/>
          </a:ln>
        </p:spPr>
        <p:txBody>
          <a:bodyPr wrap="square" rtlCol="0">
            <a:spAutoFit/>
          </a:bodyPr>
          <a:lstStyle/>
          <a:p>
            <a:pPr>
              <a:spcAft>
                <a:spcPts val="100"/>
              </a:spcAft>
            </a:pPr>
            <a:r>
              <a:rPr lang="en-ZA" sz="800" dirty="0">
                <a:solidFill>
                  <a:schemeClr val="tx1">
                    <a:lumMod val="65000"/>
                    <a:lumOff val="35000"/>
                  </a:schemeClr>
                </a:solidFill>
                <a:latin typeface="Century Gothic" charset="0"/>
                <a:ea typeface="Century Gothic" charset="0"/>
                <a:cs typeface="Century Gothic" charset="0"/>
              </a:rPr>
              <a:t>Man from www.thispersondoesnotexist.com/</a:t>
            </a:r>
          </a:p>
          <a:p>
            <a:pPr>
              <a:spcAft>
                <a:spcPts val="100"/>
              </a:spcAft>
            </a:pPr>
            <a:r>
              <a:rPr lang="en-ZA" sz="800" dirty="0">
                <a:solidFill>
                  <a:schemeClr val="tx1">
                    <a:lumMod val="65000"/>
                    <a:lumOff val="35000"/>
                  </a:schemeClr>
                </a:solidFill>
                <a:latin typeface="Century Gothic" charset="0"/>
                <a:ea typeface="Century Gothic" charset="0"/>
                <a:cs typeface="Century Gothic" charset="0"/>
              </a:rPr>
              <a:t>Mona Lisa from Samsung AI team</a:t>
            </a:r>
          </a:p>
          <a:p>
            <a:pPr>
              <a:spcAft>
                <a:spcPts val="100"/>
              </a:spcAft>
            </a:pPr>
            <a:r>
              <a:rPr lang="en-ZA" sz="800" dirty="0">
                <a:solidFill>
                  <a:schemeClr val="tx1">
                    <a:lumMod val="65000"/>
                    <a:lumOff val="35000"/>
                  </a:schemeClr>
                </a:solidFill>
                <a:latin typeface="Century Gothic" charset="0"/>
                <a:ea typeface="Century Gothic" charset="0"/>
                <a:cs typeface="Century Gothic" charset="0"/>
              </a:rPr>
              <a:t>Text from https://talktotransformer.com/</a:t>
            </a:r>
          </a:p>
          <a:p>
            <a:pPr>
              <a:spcAft>
                <a:spcPts val="100"/>
              </a:spcAft>
            </a:pPr>
            <a:r>
              <a:rPr lang="en-ZA" sz="800" dirty="0">
                <a:solidFill>
                  <a:schemeClr val="tx1">
                    <a:lumMod val="65000"/>
                    <a:lumOff val="35000"/>
                  </a:schemeClr>
                </a:solidFill>
                <a:latin typeface="Century Gothic" charset="0"/>
                <a:ea typeface="Century Gothic" charset="0"/>
                <a:cs typeface="Century Gothic" charset="0"/>
              </a:rPr>
              <a:t>Self- driving from NVIDIA blog</a:t>
            </a:r>
          </a:p>
          <a:p>
            <a:pPr>
              <a:spcAft>
                <a:spcPts val="100"/>
              </a:spcAft>
            </a:pPr>
            <a:r>
              <a:rPr lang="en-ZA" sz="800" dirty="0">
                <a:solidFill>
                  <a:schemeClr val="tx1">
                    <a:lumMod val="65000"/>
                    <a:lumOff val="35000"/>
                  </a:schemeClr>
                </a:solidFill>
                <a:latin typeface="Century Gothic" charset="0"/>
                <a:ea typeface="Century Gothic" charset="0"/>
                <a:cs typeface="Century Gothic" charset="0"/>
              </a:rPr>
              <a:t>Cancer detection from Nature Medicine</a:t>
            </a:r>
          </a:p>
        </p:txBody>
      </p:sp>
      <p:pic>
        <p:nvPicPr>
          <p:cNvPr id="8" name="Picture 2">
            <a:extLst>
              <a:ext uri="{FF2B5EF4-FFF2-40B4-BE49-F238E27FC236}">
                <a16:creationId xmlns:a16="http://schemas.microsoft.com/office/drawing/2014/main" id="{EA92D29E-F9ED-4440-A1AB-B578B83FE3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5277" y="2239820"/>
            <a:ext cx="2867363" cy="1974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a:extLst>
              <a:ext uri="{FF2B5EF4-FFF2-40B4-BE49-F238E27FC236}">
                <a16:creationId xmlns:a16="http://schemas.microsoft.com/office/drawing/2014/main" id="{74C4922B-6B2F-45BE-9659-3EC795864EE0}"/>
              </a:ext>
            </a:extLst>
          </p:cNvPr>
          <p:cNvPicPr/>
          <p:nvPr/>
        </p:nvPicPr>
        <p:blipFill rotWithShape="1">
          <a:blip r:embed="rId6"/>
          <a:srcRect l="25432" t="10904" r="25698" b="9840"/>
          <a:stretch/>
        </p:blipFill>
        <p:spPr bwMode="auto">
          <a:xfrm>
            <a:off x="9303026" y="4332522"/>
            <a:ext cx="2269614" cy="1967246"/>
          </a:xfrm>
          <a:prstGeom prst="rect">
            <a:avLst/>
          </a:prstGeom>
          <a:ln>
            <a:noFill/>
          </a:ln>
          <a:extLst>
            <a:ext uri="{53640926-AAD7-44D8-BBD7-CCE9431645EC}">
              <a14:shadowObscured xmlns:a14="http://schemas.microsoft.com/office/drawing/2010/main"/>
            </a:ext>
          </a:extLst>
        </p:spPr>
      </p:pic>
      <p:sp>
        <p:nvSpPr>
          <p:cNvPr id="10" name="Rectangle: Rounded Corners 9">
            <a:extLst>
              <a:ext uri="{FF2B5EF4-FFF2-40B4-BE49-F238E27FC236}">
                <a16:creationId xmlns:a16="http://schemas.microsoft.com/office/drawing/2014/main" id="{B6289400-49B8-4682-8C72-EE9E64A2DAD3}"/>
              </a:ext>
            </a:extLst>
          </p:cNvPr>
          <p:cNvSpPr/>
          <p:nvPr/>
        </p:nvSpPr>
        <p:spPr>
          <a:xfrm>
            <a:off x="159026" y="4381912"/>
            <a:ext cx="8984974" cy="2098401"/>
          </a:xfrm>
          <a:prstGeom prst="roundRect">
            <a:avLst/>
          </a:prstGeom>
          <a:solidFill>
            <a:srgbClr val="C00000"/>
          </a:solidFill>
          <a:ln w="12700" cap="rnd" cmpd="sng" algn="ctr">
            <a:noFill/>
            <a:prstDash val="solid"/>
          </a:ln>
          <a:effectLst/>
        </p:spPr>
        <p:txBody>
          <a:bodyPr rtlCol="0" anchor="ctr"/>
          <a:lstStyle/>
          <a:p>
            <a:pPr marL="0" marR="0" lvl="0" indent="0" defTabSz="977900" eaLnBrk="1" fontAlgn="auto" latinLnBrk="0" hangingPunct="1">
              <a:lnSpc>
                <a:spcPct val="90000"/>
              </a:lnSpc>
              <a:spcBef>
                <a:spcPct val="0"/>
              </a:spcBef>
              <a:spcAft>
                <a:spcPct val="35000"/>
              </a:spcAft>
              <a:buClrTx/>
              <a:buSzTx/>
              <a:buFontTx/>
              <a:buNone/>
              <a:tabLst/>
              <a:defRPr/>
            </a:pPr>
            <a:r>
              <a:rPr kumimoji="0" lang="en-ZA" sz="1400" b="1"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rPr>
              <a:t>An exciting part of the world of finance is insurance</a:t>
            </a:r>
            <a:br>
              <a:rPr kumimoji="0" lang="en-ZA" sz="1400" b="1"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rPr>
            </a:br>
            <a:br>
              <a:rPr kumimoji="0" lang="en-ZA" sz="1400" b="0"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rPr>
            </a:br>
            <a:r>
              <a:rPr kumimoji="0" lang="en-ZA" sz="1400" b="0"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rPr>
              <a:t>I think we all know that the insurance industry is exciting. I see it everywhere - the airlines, the cars, most of all the businesses in the world. The insurance industry can really drive the economic innovation.</a:t>
            </a:r>
            <a:br>
              <a:rPr kumimoji="0" lang="en-ZA" sz="1400" b="0"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rPr>
            </a:br>
            <a:br>
              <a:rPr kumimoji="0" lang="en-ZA" sz="1400" b="0"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rPr>
            </a:br>
            <a:r>
              <a:rPr kumimoji="0" lang="en-ZA" sz="1400" b="0"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rPr>
              <a:t>But one area of insurance that I really want to see develop more is financial advice. It might be a private sector service but insurance companies are not really there anymore. In general we are not allowed to talk to clients about financial solutions - we need to find a new solution. It would be fun to see what a private sector insurance can deliver.</a:t>
            </a:r>
            <a:endParaRPr kumimoji="0" lang="en-ZA" sz="1600" b="0" i="0" u="none" strike="noStrike" kern="0" cap="none" spc="0" normalizeH="0" baseline="-25000" noProof="0" dirty="0">
              <a:ln>
                <a:noFill/>
              </a:ln>
              <a:solidFill>
                <a:srgbClr val="FFFFFF"/>
              </a:solidFill>
              <a:effectLst/>
              <a:uLnTx/>
              <a:uFillTx/>
              <a:latin typeface="Verdana" panose="020B0604030504040204" pitchFamily="34" charset="0"/>
              <a:ea typeface="Verdan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el 1">
            <a:extLst>
              <a:ext uri="{FF2B5EF4-FFF2-40B4-BE49-F238E27FC236}">
                <a16:creationId xmlns:a16="http://schemas.microsoft.com/office/drawing/2014/main" id="{E286BF7E-F250-4E79-9162-FDBCD9C89D7D}"/>
              </a:ext>
            </a:extLst>
          </p:cNvPr>
          <p:cNvSpPr txBox="1">
            <a:spLocks/>
          </p:cNvSpPr>
          <p:nvPr/>
        </p:nvSpPr>
        <p:spPr>
          <a:xfrm>
            <a:off x="342393" y="32680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2400" b="1" dirty="0">
                <a:solidFill>
                  <a:srgbClr val="C00000"/>
                </a:solidFill>
                <a:latin typeface="Roboto" panose="02000000000000000000" pitchFamily="2" charset="0"/>
                <a:ea typeface="Roboto" panose="02000000000000000000" pitchFamily="2" charset="0"/>
                <a:cs typeface="+mn-cs"/>
              </a:rPr>
              <a:t>PITFALLS WHEN USING AI MODELS</a:t>
            </a:r>
          </a:p>
        </p:txBody>
      </p:sp>
      <p:pic>
        <p:nvPicPr>
          <p:cNvPr id="11" name="Picture 10" descr="A picture containing clipart&#10;&#10;Description automatically generated">
            <a:extLst>
              <a:ext uri="{FF2B5EF4-FFF2-40B4-BE49-F238E27FC236}">
                <a16:creationId xmlns:a16="http://schemas.microsoft.com/office/drawing/2014/main" id="{DA65F085-55FB-4F99-AED2-5EC1CCA3B5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104" y="2900230"/>
            <a:ext cx="3238500" cy="1409700"/>
          </a:xfrm>
          <a:prstGeom prst="rect">
            <a:avLst/>
          </a:prstGeom>
        </p:spPr>
      </p:pic>
      <p:sp>
        <p:nvSpPr>
          <p:cNvPr id="12" name="Rectangle: Rounded Corners 11">
            <a:extLst>
              <a:ext uri="{FF2B5EF4-FFF2-40B4-BE49-F238E27FC236}">
                <a16:creationId xmlns:a16="http://schemas.microsoft.com/office/drawing/2014/main" id="{D26CE9FC-31D6-4DB6-A7DE-1FDB182DC6C3}"/>
              </a:ext>
            </a:extLst>
          </p:cNvPr>
          <p:cNvSpPr/>
          <p:nvPr/>
        </p:nvSpPr>
        <p:spPr>
          <a:xfrm>
            <a:off x="5007659" y="1701855"/>
            <a:ext cx="6363285" cy="3908585"/>
          </a:xfrm>
          <a:prstGeom prst="roundRect">
            <a:avLst/>
          </a:prstGeom>
          <a:solidFill>
            <a:srgbClr val="C00000"/>
          </a:solidFill>
          <a:ln w="12700" cap="rnd" cmpd="sng" algn="ctr">
            <a:noFill/>
            <a:prstDash val="solid"/>
          </a:ln>
          <a:effectLst/>
        </p:spPr>
        <p:txBody>
          <a:bodyPr rtlCol="0" anchor="ctr"/>
          <a:lstStyle/>
          <a:p>
            <a:pPr marL="285750" lvl="0" indent="-285750" algn="just" defTabSz="977900">
              <a:lnSpc>
                <a:spcPct val="150000"/>
              </a:lnSpc>
              <a:spcBef>
                <a:spcPct val="0"/>
              </a:spcBef>
              <a:spcAft>
                <a:spcPct val="35000"/>
              </a:spcAft>
              <a:buFont typeface="Arial" panose="020B0604020202020204" pitchFamily="34" charset="0"/>
              <a:buChar char="•"/>
            </a:pPr>
            <a:r>
              <a:rPr lang="en-ZA" sz="1400" kern="0" dirty="0">
                <a:solidFill>
                  <a:schemeClr val="bg1"/>
                </a:solidFill>
                <a:latin typeface="Verdana" panose="020B0604030504040204" pitchFamily="34" charset="0"/>
                <a:ea typeface="Verdana" panose="020B0604030504040204" pitchFamily="34" charset="0"/>
                <a:cs typeface="Arial" panose="020B0604020202020204" pitchFamily="34" charset="0"/>
              </a:rPr>
              <a:t>Amazon recently scrapped its recruitment algorithm, that the company has been using since 2014</a:t>
            </a:r>
          </a:p>
          <a:p>
            <a:pPr marL="285750" lvl="0" indent="-285750" algn="just" defTabSz="977900">
              <a:lnSpc>
                <a:spcPct val="150000"/>
              </a:lnSpc>
              <a:spcBef>
                <a:spcPct val="0"/>
              </a:spcBef>
              <a:spcAft>
                <a:spcPct val="35000"/>
              </a:spcAft>
              <a:buFont typeface="Arial" panose="020B0604020202020204" pitchFamily="34" charset="0"/>
              <a:buChar char="•"/>
            </a:pPr>
            <a:r>
              <a:rPr lang="en-ZA" sz="1400" kern="0" dirty="0">
                <a:solidFill>
                  <a:schemeClr val="bg1"/>
                </a:solidFill>
                <a:latin typeface="Verdana" panose="020B0604030504040204" pitchFamily="34" charset="0"/>
                <a:ea typeface="Verdana" panose="020B0604030504040204" pitchFamily="34" charset="0"/>
                <a:cs typeface="Arial" panose="020B0604020202020204" pitchFamily="34" charset="0"/>
              </a:rPr>
              <a:t>Algorithm selected top candidates based on their resumés only</a:t>
            </a:r>
          </a:p>
          <a:p>
            <a:pPr marL="285750" lvl="0" indent="-285750" algn="just" defTabSz="977900">
              <a:lnSpc>
                <a:spcPct val="150000"/>
              </a:lnSpc>
              <a:spcBef>
                <a:spcPct val="0"/>
              </a:spcBef>
              <a:spcAft>
                <a:spcPct val="35000"/>
              </a:spcAft>
              <a:buFont typeface="Arial" panose="020B0604020202020204" pitchFamily="34" charset="0"/>
              <a:buChar char="•"/>
            </a:pPr>
            <a:r>
              <a:rPr lang="en-ZA" sz="1400" kern="0" dirty="0">
                <a:solidFill>
                  <a:schemeClr val="bg1"/>
                </a:solidFill>
                <a:latin typeface="Verdana" panose="020B0604030504040204" pitchFamily="34" charset="0"/>
                <a:ea typeface="Verdana" panose="020B0604030504040204" pitchFamily="34" charset="0"/>
                <a:cs typeface="Arial" panose="020B0604020202020204" pitchFamily="34" charset="0"/>
              </a:rPr>
              <a:t>Trained using past applications at Amazon introducing pro-male bias in training set</a:t>
            </a:r>
          </a:p>
          <a:p>
            <a:pPr marL="285750" lvl="0" indent="-285750" algn="just" defTabSz="977900">
              <a:lnSpc>
                <a:spcPct val="150000"/>
              </a:lnSpc>
              <a:spcBef>
                <a:spcPct val="0"/>
              </a:spcBef>
              <a:spcAft>
                <a:spcPct val="35000"/>
              </a:spcAft>
              <a:buFont typeface="Arial" panose="020B0604020202020204" pitchFamily="34" charset="0"/>
              <a:buChar char="•"/>
            </a:pPr>
            <a:r>
              <a:rPr lang="en-ZA" sz="1400" kern="0" dirty="0">
                <a:solidFill>
                  <a:schemeClr val="bg1"/>
                </a:solidFill>
                <a:latin typeface="Verdana" panose="020B0604030504040204" pitchFamily="34" charset="0"/>
                <a:ea typeface="Verdana" panose="020B0604030504040204" pitchFamily="34" charset="0"/>
                <a:cs typeface="Arial" panose="020B0604020202020204" pitchFamily="34" charset="0"/>
              </a:rPr>
              <a:t>Editing the algorithm could not ensure removal of bias </a:t>
            </a:r>
          </a:p>
          <a:p>
            <a:pPr marL="285750" lvl="0" indent="-285750" algn="just" defTabSz="977900">
              <a:lnSpc>
                <a:spcPct val="150000"/>
              </a:lnSpc>
              <a:spcBef>
                <a:spcPct val="0"/>
              </a:spcBef>
              <a:spcAft>
                <a:spcPct val="35000"/>
              </a:spcAft>
              <a:buFont typeface="Arial" panose="020B0604020202020204" pitchFamily="34" charset="0"/>
              <a:buChar char="•"/>
            </a:pPr>
            <a:r>
              <a:rPr lang="en-ZA" sz="1400" kern="0" dirty="0">
                <a:solidFill>
                  <a:schemeClr val="bg1"/>
                </a:solidFill>
                <a:latin typeface="Verdana" panose="020B0604030504040204" pitchFamily="34" charset="0"/>
                <a:ea typeface="Verdana" panose="020B0604030504040204" pitchFamily="34" charset="0"/>
                <a:cs typeface="Arial" panose="020B0604020202020204" pitchFamily="34" charset="0"/>
              </a:rPr>
              <a:t>Therefore, the algorithm was scrapped</a:t>
            </a:r>
          </a:p>
        </p:txBody>
      </p:sp>
    </p:spTree>
    <p:extLst>
      <p:ext uri="{BB962C8B-B14F-4D97-AF65-F5344CB8AC3E}">
        <p14:creationId xmlns:p14="http://schemas.microsoft.com/office/powerpoint/2010/main" val="2907200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el 1">
            <a:extLst>
              <a:ext uri="{FF2B5EF4-FFF2-40B4-BE49-F238E27FC236}">
                <a16:creationId xmlns:a16="http://schemas.microsoft.com/office/drawing/2014/main" id="{E286BF7E-F250-4E79-9162-FDBCD9C89D7D}"/>
              </a:ext>
            </a:extLst>
          </p:cNvPr>
          <p:cNvSpPr txBox="1">
            <a:spLocks/>
          </p:cNvSpPr>
          <p:nvPr/>
        </p:nvSpPr>
        <p:spPr>
          <a:xfrm>
            <a:off x="370394" y="335194"/>
            <a:ext cx="9117676"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2400" b="1" dirty="0">
                <a:solidFill>
                  <a:srgbClr val="C00000"/>
                </a:solidFill>
                <a:latin typeface="Roboto" panose="02000000000000000000" pitchFamily="2" charset="0"/>
                <a:ea typeface="Roboto" panose="02000000000000000000" pitchFamily="2" charset="0"/>
                <a:cs typeface="+mn-cs"/>
              </a:rPr>
              <a:t>AGENDA</a:t>
            </a:r>
          </a:p>
        </p:txBody>
      </p:sp>
      <p:sp>
        <p:nvSpPr>
          <p:cNvPr id="27" name="TextBox 26">
            <a:extLst>
              <a:ext uri="{FF2B5EF4-FFF2-40B4-BE49-F238E27FC236}">
                <a16:creationId xmlns:a16="http://schemas.microsoft.com/office/drawing/2014/main" id="{CA057133-DCA2-421D-A025-08BD39FEBD22}"/>
              </a:ext>
            </a:extLst>
          </p:cNvPr>
          <p:cNvSpPr txBox="1"/>
          <p:nvPr/>
        </p:nvSpPr>
        <p:spPr>
          <a:xfrm>
            <a:off x="848139" y="2305065"/>
            <a:ext cx="8362363" cy="1971437"/>
          </a:xfrm>
          <a:prstGeom prst="rect">
            <a:avLst/>
          </a:prstGeom>
          <a:noFill/>
        </p:spPr>
        <p:txBody>
          <a:bodyPr wrap="square" rtlCol="0">
            <a:spAutoFit/>
          </a:bodyPr>
          <a:lstStyle/>
          <a:p>
            <a:pPr marL="198900" indent="-342900">
              <a:lnSpc>
                <a:spcPct val="200000"/>
              </a:lnSpc>
              <a:buClr>
                <a:srgbClr val="AB1124"/>
              </a:buClr>
              <a:buFont typeface="Arial" panose="020B0604020202020204" pitchFamily="34" charset="0"/>
              <a:buChar char="•"/>
            </a:pPr>
            <a:r>
              <a:rPr lang="en-ZA" sz="2400" b="1" dirty="0">
                <a:solidFill>
                  <a:schemeClr val="tx1">
                    <a:lumMod val="65000"/>
                    <a:lumOff val="35000"/>
                  </a:schemeClr>
                </a:solidFill>
                <a:latin typeface="Verdana" panose="020B0604030504040204" pitchFamily="34" charset="0"/>
                <a:ea typeface="Verdana" panose="020B0604030504040204" pitchFamily="34" charset="0"/>
                <a:cs typeface="Century Gothic" charset="0"/>
              </a:rPr>
              <a:t>From traditional modelling to deep learning</a:t>
            </a:r>
          </a:p>
          <a:p>
            <a:pPr marL="198900" indent="-342900">
              <a:lnSpc>
                <a:spcPct val="200000"/>
              </a:lnSpc>
              <a:buClr>
                <a:srgbClr val="AB1124"/>
              </a:buClr>
              <a:buFont typeface="Arial" panose="020B0604020202020204" pitchFamily="34" charset="0"/>
              <a:buChar char="•"/>
            </a:pPr>
            <a:r>
              <a:rPr lang="en-ZA" dirty="0">
                <a:solidFill>
                  <a:schemeClr val="tx1">
                    <a:lumMod val="65000"/>
                    <a:lumOff val="35000"/>
                  </a:schemeClr>
                </a:solidFill>
                <a:latin typeface="Verdana" panose="020B0604030504040204" pitchFamily="34" charset="0"/>
                <a:ea typeface="Verdana" panose="020B0604030504040204" pitchFamily="34" charset="0"/>
                <a:cs typeface="Century Gothic" charset="0"/>
              </a:rPr>
              <a:t>Introduction to model risk management</a:t>
            </a:r>
            <a:endParaRPr lang="en-ZA" sz="2200" dirty="0">
              <a:solidFill>
                <a:schemeClr val="tx1">
                  <a:lumMod val="65000"/>
                  <a:lumOff val="35000"/>
                </a:schemeClr>
              </a:solidFill>
              <a:latin typeface="Verdana" panose="020B0604030504040204" pitchFamily="34" charset="0"/>
              <a:ea typeface="Verdana" panose="020B0604030504040204" pitchFamily="34" charset="0"/>
              <a:cs typeface="Century Gothic" charset="0"/>
            </a:endParaRPr>
          </a:p>
          <a:p>
            <a:pPr marL="198900" indent="-342900">
              <a:lnSpc>
                <a:spcPct val="200000"/>
              </a:lnSpc>
              <a:buClr>
                <a:srgbClr val="AB1124"/>
              </a:buClr>
              <a:buFont typeface="Arial" panose="020B0604020202020204" pitchFamily="34" charset="0"/>
              <a:buChar char="•"/>
            </a:pPr>
            <a:r>
              <a:rPr lang="en-ZA" dirty="0">
                <a:solidFill>
                  <a:schemeClr val="tx1">
                    <a:lumMod val="65000"/>
                    <a:lumOff val="35000"/>
                  </a:schemeClr>
                </a:solidFill>
                <a:latin typeface="Verdana" panose="020B0604030504040204" pitchFamily="34" charset="0"/>
                <a:ea typeface="Verdana" panose="020B0604030504040204" pitchFamily="34" charset="0"/>
                <a:cs typeface="Century Gothic" charset="0"/>
              </a:rPr>
              <a:t>Model risk management for DL Models</a:t>
            </a:r>
            <a:endParaRPr lang="en-US" sz="1600" dirty="0">
              <a:solidFill>
                <a:schemeClr val="tx1">
                  <a:lumMod val="65000"/>
                  <a:lumOff val="35000"/>
                </a:schemeClr>
              </a:solidFill>
              <a:latin typeface="Verdana" panose="020B0604030504040204" pitchFamily="34" charset="0"/>
              <a:ea typeface="Verdana" panose="020B0604030504040204" pitchFamily="34" charset="0"/>
              <a:cs typeface="Century Gothic" charset="0"/>
            </a:endParaRPr>
          </a:p>
        </p:txBody>
      </p:sp>
    </p:spTree>
    <p:extLst>
      <p:ext uri="{BB962C8B-B14F-4D97-AF65-F5344CB8AC3E}">
        <p14:creationId xmlns:p14="http://schemas.microsoft.com/office/powerpoint/2010/main" val="351894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el 1">
            <a:extLst>
              <a:ext uri="{FF2B5EF4-FFF2-40B4-BE49-F238E27FC236}">
                <a16:creationId xmlns:a16="http://schemas.microsoft.com/office/drawing/2014/main" id="{E286BF7E-F250-4E79-9162-FDBCD9C89D7D}"/>
              </a:ext>
            </a:extLst>
          </p:cNvPr>
          <p:cNvSpPr txBox="1">
            <a:spLocks/>
          </p:cNvSpPr>
          <p:nvPr/>
        </p:nvSpPr>
        <p:spPr>
          <a:xfrm>
            <a:off x="342311" y="341654"/>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2400" b="1" dirty="0">
                <a:solidFill>
                  <a:srgbClr val="C00000"/>
                </a:solidFill>
                <a:latin typeface="Roboto" panose="02000000000000000000" pitchFamily="2" charset="0"/>
                <a:ea typeface="Roboto" panose="02000000000000000000" pitchFamily="2" charset="0"/>
                <a:cs typeface="+mn-cs"/>
              </a:rPr>
              <a:t>HOW TO DEFINE A MODEL</a:t>
            </a:r>
          </a:p>
        </p:txBody>
      </p:sp>
      <p:sp>
        <p:nvSpPr>
          <p:cNvPr id="8" name="Rectangle: Rounded Corners 7">
            <a:extLst>
              <a:ext uri="{FF2B5EF4-FFF2-40B4-BE49-F238E27FC236}">
                <a16:creationId xmlns:a16="http://schemas.microsoft.com/office/drawing/2014/main" id="{377BC916-E789-4830-B8FE-EADACC61CEF8}"/>
              </a:ext>
            </a:extLst>
          </p:cNvPr>
          <p:cNvSpPr/>
          <p:nvPr/>
        </p:nvSpPr>
        <p:spPr>
          <a:xfrm>
            <a:off x="984174" y="1548576"/>
            <a:ext cx="9617563" cy="1334197"/>
          </a:xfrm>
          <a:prstGeom prst="roundRect">
            <a:avLst/>
          </a:prstGeom>
          <a:solidFill>
            <a:srgbClr val="C00000"/>
          </a:solidFill>
          <a:ln w="12700" cap="rnd" cmpd="sng" algn="ctr">
            <a:noFill/>
            <a:prstDash val="solid"/>
          </a:ln>
          <a:effectLst/>
        </p:spPr>
        <p:txBody>
          <a:bodyPr rtlCol="0" anchor="ctr"/>
          <a:lstStyle/>
          <a:p>
            <a:pPr lvl="0" algn="just" defTabSz="977900">
              <a:lnSpc>
                <a:spcPct val="90000"/>
              </a:lnSpc>
              <a:spcBef>
                <a:spcPct val="0"/>
              </a:spcBef>
              <a:spcAft>
                <a:spcPct val="35000"/>
              </a:spcAft>
            </a:pPr>
            <a:r>
              <a:rPr lang="en-ZA" sz="1500" kern="0" dirty="0">
                <a:solidFill>
                  <a:srgbClr val="FFFFFF"/>
                </a:solidFill>
                <a:cs typeface="Arial" panose="020B0604020202020204" pitchFamily="34" charset="0"/>
              </a:rPr>
              <a:t>"</a:t>
            </a:r>
            <a:r>
              <a:rPr lang="en-ZA" sz="1400" kern="0" dirty="0">
                <a:solidFill>
                  <a:srgbClr val="FFFFFF"/>
                </a:solidFill>
                <a:latin typeface="Verdana" panose="020B0604030504040204" pitchFamily="34" charset="0"/>
                <a:ea typeface="Verdana" panose="020B0604030504040204" pitchFamily="34" charset="0"/>
                <a:cs typeface="Arial" panose="020B0604020202020204" pitchFamily="34" charset="0"/>
              </a:rPr>
              <a:t>a set of verifiable mathematical relationships or logical procedures which is used to represent</a:t>
            </a:r>
            <a:br>
              <a:rPr lang="en-ZA" sz="1400" kern="0" dirty="0">
                <a:solidFill>
                  <a:srgbClr val="FFFFFF"/>
                </a:solidFill>
                <a:latin typeface="Verdana" panose="020B0604030504040204" pitchFamily="34" charset="0"/>
                <a:ea typeface="Verdana" panose="020B0604030504040204" pitchFamily="34" charset="0"/>
                <a:cs typeface="Arial" panose="020B0604020202020204" pitchFamily="34" charset="0"/>
              </a:rPr>
            </a:br>
            <a:r>
              <a:rPr lang="en-ZA" sz="1400" kern="0" dirty="0">
                <a:solidFill>
                  <a:srgbClr val="FFFFFF"/>
                </a:solidFill>
                <a:latin typeface="Verdana" panose="020B0604030504040204" pitchFamily="34" charset="0"/>
                <a:ea typeface="Verdana" panose="020B0604030504040204" pitchFamily="34" charset="0"/>
                <a:cs typeface="Arial" panose="020B0604020202020204" pitchFamily="34" charset="0"/>
              </a:rPr>
              <a:t>observed, measurable real-world phenomena, to communicate alternative hypotheses about the causes of the phenomena, and to predict future behaviour of the phenomena or the purpose of decision making".</a:t>
            </a:r>
            <a:endParaRPr lang="en-ZA" sz="1500" kern="0" dirty="0">
              <a:solidFill>
                <a:srgbClr val="FFFFFF"/>
              </a:solidFill>
              <a:latin typeface="Verdana" panose="020B0604030504040204" pitchFamily="34" charset="0"/>
              <a:ea typeface="Verdana" panose="020B0604030504040204" pitchFamily="34" charset="0"/>
              <a:cs typeface="Arial" panose="020B0604020202020204" pitchFamily="34" charset="0"/>
            </a:endParaRPr>
          </a:p>
        </p:txBody>
      </p:sp>
      <p:sp>
        <p:nvSpPr>
          <p:cNvPr id="9" name="Slide Title">
            <a:extLst>
              <a:ext uri="{FF2B5EF4-FFF2-40B4-BE49-F238E27FC236}">
                <a16:creationId xmlns:a16="http://schemas.microsoft.com/office/drawing/2014/main" id="{EE512604-7EC0-4FA6-9334-B72DA849ED5E}"/>
              </a:ext>
            </a:extLst>
          </p:cNvPr>
          <p:cNvSpPr txBox="1">
            <a:spLocks/>
          </p:cNvSpPr>
          <p:nvPr/>
        </p:nvSpPr>
        <p:spPr>
          <a:xfrm>
            <a:off x="958062" y="2999375"/>
            <a:ext cx="1876416" cy="526743"/>
          </a:xfrm>
          <a:prstGeom prst="rect">
            <a:avLst/>
          </a:prstGeom>
          <a:ln w="12700" cap="rnd" cmpd="sng" algn="ctr">
            <a:noFill/>
            <a:prstDash val="solid"/>
          </a:ln>
        </p:spPr>
        <p:txBody>
          <a:bodyPr vert="horz" wrap="square" lIns="0" tIns="36000" rIns="0" bIns="36000" rtlCol="0" anchor="ctr" anchorCtr="0">
            <a:noAutofit/>
          </a:bodyPr>
          <a:lstStyle>
            <a:lvl1pPr marL="0" algn="l" defTabSz="1219170" rtl="0" eaLnBrk="1" latinLnBrk="0" hangingPunct="1">
              <a:buNone/>
              <a:defRPr sz="2667" b="1" i="0" u="none" kern="1200" cap="none" baseline="0">
                <a:solidFill>
                  <a:schemeClr val="accent1"/>
                </a:solidFill>
                <a:uFill>
                  <a:solidFill>
                    <a:schemeClr val="tx1"/>
                  </a:solidFill>
                </a:uFill>
                <a:latin typeface="+mj-lt"/>
                <a:ea typeface="+mj-ea"/>
                <a:cs typeface="+mj-cs"/>
              </a:defRPr>
            </a:lvl1pPr>
          </a:lstStyle>
          <a:p>
            <a:pPr algn="ctr"/>
            <a:r>
              <a:rPr lang="en-GB" sz="1800" dirty="0">
                <a:solidFill>
                  <a:srgbClr val="AB1124"/>
                </a:solidFill>
                <a:latin typeface="Verdana" panose="020B0604030504040204" pitchFamily="34" charset="0"/>
                <a:ea typeface="Verdana" panose="020B0604030504040204" pitchFamily="34" charset="0"/>
              </a:rPr>
              <a:t>Base</a:t>
            </a:r>
          </a:p>
        </p:txBody>
      </p:sp>
      <p:sp>
        <p:nvSpPr>
          <p:cNvPr id="10" name="Rectangle: Rounded Corners 9">
            <a:extLst>
              <a:ext uri="{FF2B5EF4-FFF2-40B4-BE49-F238E27FC236}">
                <a16:creationId xmlns:a16="http://schemas.microsoft.com/office/drawing/2014/main" id="{CDB77D85-917B-443D-A78F-D3248C637208}"/>
              </a:ext>
            </a:extLst>
          </p:cNvPr>
          <p:cNvSpPr/>
          <p:nvPr/>
        </p:nvSpPr>
        <p:spPr>
          <a:xfrm>
            <a:off x="1023070" y="3593930"/>
            <a:ext cx="1746399" cy="526743"/>
          </a:xfrm>
          <a:prstGeom prst="roundRect">
            <a:avLst/>
          </a:prstGeom>
          <a:solidFill>
            <a:srgbClr val="9B9186"/>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solidFill>
                  <a:schemeClr val="tx1"/>
                </a:solidFill>
                <a:latin typeface="Verdana" panose="020B0604030504040204" pitchFamily="34" charset="0"/>
                <a:ea typeface="Verdana" panose="020B0604030504040204" pitchFamily="34" charset="0"/>
              </a:rPr>
              <a:t>Model</a:t>
            </a:r>
          </a:p>
        </p:txBody>
      </p:sp>
      <p:sp>
        <p:nvSpPr>
          <p:cNvPr id="11" name="Rectangle: Rounded Corners 10">
            <a:extLst>
              <a:ext uri="{FF2B5EF4-FFF2-40B4-BE49-F238E27FC236}">
                <a16:creationId xmlns:a16="http://schemas.microsoft.com/office/drawing/2014/main" id="{2B883DBA-A30A-4543-811F-211F8F53B619}"/>
              </a:ext>
            </a:extLst>
          </p:cNvPr>
          <p:cNvSpPr/>
          <p:nvPr/>
        </p:nvSpPr>
        <p:spPr>
          <a:xfrm>
            <a:off x="931950" y="4277700"/>
            <a:ext cx="1928640" cy="874697"/>
          </a:xfrm>
          <a:prstGeom prst="roundRect">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7900">
              <a:lnSpc>
                <a:spcPct val="90000"/>
              </a:lnSpc>
              <a:spcBef>
                <a:spcPct val="0"/>
              </a:spcBef>
              <a:spcAft>
                <a:spcPct val="35000"/>
              </a:spcAft>
            </a:pPr>
            <a:r>
              <a:rPr lang="en-ZA" sz="1600" dirty="0">
                <a:solidFill>
                  <a:schemeClr val="bg1"/>
                </a:solidFill>
                <a:latin typeface="Verdana" panose="020B0604030504040204" pitchFamily="34" charset="0"/>
                <a:ea typeface="Verdana" panose="020B0604030504040204" pitchFamily="34" charset="0"/>
              </a:rPr>
              <a:t>Representation</a:t>
            </a:r>
            <a:endParaRPr lang="en-ZA" sz="1600" baseline="-25000" dirty="0">
              <a:solidFill>
                <a:schemeClr val="bg1"/>
              </a:solidFill>
              <a:latin typeface="Verdana" panose="020B0604030504040204" pitchFamily="34" charset="0"/>
              <a:ea typeface="Verdana" panose="020B0604030504040204" pitchFamily="34" charset="0"/>
            </a:endParaRPr>
          </a:p>
        </p:txBody>
      </p:sp>
      <p:sp>
        <p:nvSpPr>
          <p:cNvPr id="12" name="Rectangle: Rounded Corners 11">
            <a:extLst>
              <a:ext uri="{FF2B5EF4-FFF2-40B4-BE49-F238E27FC236}">
                <a16:creationId xmlns:a16="http://schemas.microsoft.com/office/drawing/2014/main" id="{BCC95DEB-A8C7-404A-80D0-A52C57C75241}"/>
              </a:ext>
            </a:extLst>
          </p:cNvPr>
          <p:cNvSpPr/>
          <p:nvPr/>
        </p:nvSpPr>
        <p:spPr>
          <a:xfrm>
            <a:off x="1049182" y="5309424"/>
            <a:ext cx="1746399" cy="526743"/>
          </a:xfrm>
          <a:prstGeom prst="roundRect">
            <a:avLst/>
          </a:prstGeom>
          <a:solidFill>
            <a:srgbClr val="9B9186"/>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solidFill>
                  <a:schemeClr val="tx1"/>
                </a:solidFill>
                <a:latin typeface="Verdana" panose="020B0604030504040204" pitchFamily="34" charset="0"/>
                <a:ea typeface="Verdana" panose="020B0604030504040204" pitchFamily="34" charset="0"/>
              </a:rPr>
              <a:t>Real World</a:t>
            </a:r>
          </a:p>
        </p:txBody>
      </p:sp>
      <p:cxnSp>
        <p:nvCxnSpPr>
          <p:cNvPr id="13" name="Straight Connector 12">
            <a:extLst>
              <a:ext uri="{FF2B5EF4-FFF2-40B4-BE49-F238E27FC236}">
                <a16:creationId xmlns:a16="http://schemas.microsoft.com/office/drawing/2014/main" id="{E702F74C-6C54-471A-AF97-2CB40F636C38}"/>
              </a:ext>
            </a:extLst>
          </p:cNvPr>
          <p:cNvCxnSpPr>
            <a:cxnSpLocks/>
          </p:cNvCxnSpPr>
          <p:nvPr/>
        </p:nvCxnSpPr>
        <p:spPr>
          <a:xfrm>
            <a:off x="3789187" y="3526118"/>
            <a:ext cx="0" cy="2330970"/>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4" name="Slide Title">
            <a:extLst>
              <a:ext uri="{FF2B5EF4-FFF2-40B4-BE49-F238E27FC236}">
                <a16:creationId xmlns:a16="http://schemas.microsoft.com/office/drawing/2014/main" id="{44C0607E-A27D-4815-92BE-F4FF7A924A2D}"/>
              </a:ext>
            </a:extLst>
          </p:cNvPr>
          <p:cNvSpPr txBox="1">
            <a:spLocks/>
          </p:cNvSpPr>
          <p:nvPr/>
        </p:nvSpPr>
        <p:spPr>
          <a:xfrm>
            <a:off x="4446476" y="2999375"/>
            <a:ext cx="1876416" cy="526743"/>
          </a:xfrm>
          <a:prstGeom prst="rect">
            <a:avLst/>
          </a:prstGeom>
          <a:ln w="12700" cap="rnd" cmpd="sng" algn="ctr">
            <a:noFill/>
            <a:prstDash val="solid"/>
          </a:ln>
        </p:spPr>
        <p:txBody>
          <a:bodyPr vert="horz" wrap="square" lIns="0" tIns="36000" rIns="0" bIns="36000" rtlCol="0" anchor="ctr" anchorCtr="0">
            <a:noAutofit/>
          </a:bodyPr>
          <a:lstStyle>
            <a:lvl1pPr marL="0" algn="l" defTabSz="1219170" rtl="0" eaLnBrk="1" latinLnBrk="0" hangingPunct="1">
              <a:buNone/>
              <a:defRPr sz="2667" b="1" i="0" u="none" kern="1200" cap="none" baseline="0">
                <a:solidFill>
                  <a:schemeClr val="accent1"/>
                </a:solidFill>
                <a:uFill>
                  <a:solidFill>
                    <a:schemeClr val="tx1"/>
                  </a:solidFill>
                </a:uFill>
                <a:latin typeface="+mj-lt"/>
                <a:ea typeface="+mj-ea"/>
                <a:cs typeface="+mj-cs"/>
              </a:defRPr>
            </a:lvl1pPr>
          </a:lstStyle>
          <a:p>
            <a:pPr algn="ctr"/>
            <a:r>
              <a:rPr lang="en-GB" sz="1800" dirty="0">
                <a:solidFill>
                  <a:srgbClr val="AB1124"/>
                </a:solidFill>
                <a:latin typeface="Verdana" panose="020B0604030504040204" pitchFamily="34" charset="0"/>
                <a:ea typeface="Verdana" panose="020B0604030504040204" pitchFamily="34" charset="0"/>
              </a:rPr>
              <a:t>Interpretation</a:t>
            </a:r>
          </a:p>
        </p:txBody>
      </p:sp>
      <p:sp>
        <p:nvSpPr>
          <p:cNvPr id="15" name="Rectangle: Rounded Corners 14">
            <a:extLst>
              <a:ext uri="{FF2B5EF4-FFF2-40B4-BE49-F238E27FC236}">
                <a16:creationId xmlns:a16="http://schemas.microsoft.com/office/drawing/2014/main" id="{A49F7B3B-0FAD-4705-B295-79084BF7AF6F}"/>
              </a:ext>
            </a:extLst>
          </p:cNvPr>
          <p:cNvSpPr/>
          <p:nvPr/>
        </p:nvSpPr>
        <p:spPr>
          <a:xfrm>
            <a:off x="4446476" y="4036680"/>
            <a:ext cx="1928640" cy="482039"/>
          </a:xfrm>
          <a:prstGeom prst="roundRect">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7900">
              <a:lnSpc>
                <a:spcPct val="90000"/>
              </a:lnSpc>
              <a:spcBef>
                <a:spcPct val="0"/>
              </a:spcBef>
              <a:spcAft>
                <a:spcPct val="35000"/>
              </a:spcAft>
            </a:pPr>
            <a:r>
              <a:rPr lang="en-ZA" sz="1600" dirty="0">
                <a:solidFill>
                  <a:schemeClr val="bg1"/>
                </a:solidFill>
                <a:latin typeface="Verdana" panose="020B0604030504040204" pitchFamily="34" charset="0"/>
                <a:ea typeface="Verdana" panose="020B0604030504040204" pitchFamily="34" charset="0"/>
              </a:rPr>
              <a:t>Explanation</a:t>
            </a:r>
            <a:endParaRPr lang="en-ZA" sz="1600" baseline="-25000" dirty="0">
              <a:solidFill>
                <a:schemeClr val="bg1"/>
              </a:solidFill>
              <a:latin typeface="Verdana" panose="020B0604030504040204" pitchFamily="34" charset="0"/>
              <a:ea typeface="Verdana" panose="020B0604030504040204" pitchFamily="34" charset="0"/>
            </a:endParaRPr>
          </a:p>
        </p:txBody>
      </p:sp>
      <p:sp>
        <p:nvSpPr>
          <p:cNvPr id="16" name="Rectangle: Rounded Corners 15">
            <a:extLst>
              <a:ext uri="{FF2B5EF4-FFF2-40B4-BE49-F238E27FC236}">
                <a16:creationId xmlns:a16="http://schemas.microsoft.com/office/drawing/2014/main" id="{56113768-9225-45DD-8AAF-BFB8BFEA83A4}"/>
              </a:ext>
            </a:extLst>
          </p:cNvPr>
          <p:cNvSpPr/>
          <p:nvPr/>
        </p:nvSpPr>
        <p:spPr>
          <a:xfrm>
            <a:off x="4446476" y="4911377"/>
            <a:ext cx="1928640" cy="482040"/>
          </a:xfrm>
          <a:prstGeom prst="roundRect">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7900">
              <a:lnSpc>
                <a:spcPct val="90000"/>
              </a:lnSpc>
              <a:spcBef>
                <a:spcPct val="0"/>
              </a:spcBef>
              <a:spcAft>
                <a:spcPct val="35000"/>
              </a:spcAft>
            </a:pPr>
            <a:r>
              <a:rPr lang="en-ZA" sz="1600" dirty="0">
                <a:solidFill>
                  <a:schemeClr val="bg1"/>
                </a:solidFill>
                <a:latin typeface="Verdana" panose="020B0604030504040204" pitchFamily="34" charset="0"/>
                <a:ea typeface="Verdana" panose="020B0604030504040204" pitchFamily="34" charset="0"/>
              </a:rPr>
              <a:t>Prediction</a:t>
            </a:r>
            <a:endParaRPr lang="en-ZA" sz="1600" baseline="-25000" dirty="0">
              <a:solidFill>
                <a:schemeClr val="bg1"/>
              </a:solidFill>
              <a:latin typeface="Verdana" panose="020B0604030504040204" pitchFamily="34" charset="0"/>
              <a:ea typeface="Verdana" panose="020B0604030504040204" pitchFamily="34" charset="0"/>
            </a:endParaRPr>
          </a:p>
        </p:txBody>
      </p:sp>
      <p:cxnSp>
        <p:nvCxnSpPr>
          <p:cNvPr id="17" name="Straight Connector 16">
            <a:extLst>
              <a:ext uri="{FF2B5EF4-FFF2-40B4-BE49-F238E27FC236}">
                <a16:creationId xmlns:a16="http://schemas.microsoft.com/office/drawing/2014/main" id="{750D972F-0F18-40C8-B3C7-233518263AEE}"/>
              </a:ext>
            </a:extLst>
          </p:cNvPr>
          <p:cNvCxnSpPr>
            <a:cxnSpLocks/>
          </p:cNvCxnSpPr>
          <p:nvPr/>
        </p:nvCxnSpPr>
        <p:spPr>
          <a:xfrm flipH="1">
            <a:off x="7369926" y="3494289"/>
            <a:ext cx="14087" cy="2372182"/>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9" name="Slide Title">
            <a:extLst>
              <a:ext uri="{FF2B5EF4-FFF2-40B4-BE49-F238E27FC236}">
                <a16:creationId xmlns:a16="http://schemas.microsoft.com/office/drawing/2014/main" id="{C56300CE-3B17-4897-B518-F02595CA0CD1}"/>
              </a:ext>
            </a:extLst>
          </p:cNvPr>
          <p:cNvSpPr txBox="1">
            <a:spLocks/>
          </p:cNvSpPr>
          <p:nvPr/>
        </p:nvSpPr>
        <p:spPr>
          <a:xfrm>
            <a:off x="8144766" y="2999375"/>
            <a:ext cx="1876416" cy="526743"/>
          </a:xfrm>
          <a:prstGeom prst="rect">
            <a:avLst/>
          </a:prstGeom>
          <a:ln w="12700" cap="rnd" cmpd="sng" algn="ctr">
            <a:noFill/>
            <a:prstDash val="solid"/>
          </a:ln>
        </p:spPr>
        <p:txBody>
          <a:bodyPr vert="horz" wrap="square" lIns="0" tIns="36000" rIns="0" bIns="36000" rtlCol="0" anchor="ctr" anchorCtr="0">
            <a:noAutofit/>
          </a:bodyPr>
          <a:lstStyle>
            <a:lvl1pPr marL="0" algn="l" defTabSz="1219170" rtl="0" eaLnBrk="1" latinLnBrk="0" hangingPunct="1">
              <a:buNone/>
              <a:defRPr sz="2667" b="1" i="0" u="none" kern="1200" cap="none" baseline="0">
                <a:solidFill>
                  <a:schemeClr val="accent1"/>
                </a:solidFill>
                <a:uFill>
                  <a:solidFill>
                    <a:schemeClr val="tx1"/>
                  </a:solidFill>
                </a:uFill>
                <a:latin typeface="+mj-lt"/>
                <a:ea typeface="+mj-ea"/>
                <a:cs typeface="+mj-cs"/>
              </a:defRPr>
            </a:lvl1pPr>
          </a:lstStyle>
          <a:p>
            <a:pPr algn="ctr"/>
            <a:r>
              <a:rPr lang="en-GB" sz="1600" dirty="0">
                <a:solidFill>
                  <a:srgbClr val="AB1124"/>
                </a:solidFill>
                <a:latin typeface="Verdana" panose="020B0604030504040204" pitchFamily="34" charset="0"/>
                <a:ea typeface="Verdana" panose="020B0604030504040204" pitchFamily="34" charset="0"/>
              </a:rPr>
              <a:t>Purpose</a:t>
            </a:r>
          </a:p>
        </p:txBody>
      </p:sp>
      <p:sp>
        <p:nvSpPr>
          <p:cNvPr id="20" name="Rectangle: Rounded Corners 19">
            <a:extLst>
              <a:ext uri="{FF2B5EF4-FFF2-40B4-BE49-F238E27FC236}">
                <a16:creationId xmlns:a16="http://schemas.microsoft.com/office/drawing/2014/main" id="{B44BD5A1-803C-4B3C-894C-DB2348F7E788}"/>
              </a:ext>
            </a:extLst>
          </p:cNvPr>
          <p:cNvSpPr/>
          <p:nvPr/>
        </p:nvSpPr>
        <p:spPr>
          <a:xfrm>
            <a:off x="8298524" y="4199914"/>
            <a:ext cx="2010831" cy="874697"/>
          </a:xfrm>
          <a:prstGeom prst="roundRect">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7900">
              <a:lnSpc>
                <a:spcPct val="90000"/>
              </a:lnSpc>
              <a:spcBef>
                <a:spcPct val="0"/>
              </a:spcBef>
              <a:spcAft>
                <a:spcPct val="35000"/>
              </a:spcAft>
            </a:pPr>
            <a:r>
              <a:rPr lang="en-ZA" sz="1600" dirty="0">
                <a:solidFill>
                  <a:schemeClr val="bg1"/>
                </a:solidFill>
                <a:latin typeface="Verdana" panose="020B0604030504040204" pitchFamily="34" charset="0"/>
                <a:ea typeface="Verdana" panose="020B0604030504040204" pitchFamily="34" charset="0"/>
              </a:rPr>
              <a:t>Decision making</a:t>
            </a:r>
            <a:endParaRPr lang="en-ZA" sz="1600" baseline="-25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51301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el 1">
            <a:extLst>
              <a:ext uri="{FF2B5EF4-FFF2-40B4-BE49-F238E27FC236}">
                <a16:creationId xmlns:a16="http://schemas.microsoft.com/office/drawing/2014/main" id="{E286BF7E-F250-4E79-9162-FDBCD9C89D7D}"/>
              </a:ext>
            </a:extLst>
          </p:cNvPr>
          <p:cNvSpPr txBox="1">
            <a:spLocks/>
          </p:cNvSpPr>
          <p:nvPr/>
        </p:nvSpPr>
        <p:spPr>
          <a:xfrm>
            <a:off x="362034" y="332965"/>
            <a:ext cx="8336722"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2400" b="1" dirty="0">
                <a:solidFill>
                  <a:srgbClr val="C00000"/>
                </a:solidFill>
                <a:latin typeface="Roboto" panose="02000000000000000000" pitchFamily="2" charset="0"/>
                <a:ea typeface="Roboto" panose="02000000000000000000" pitchFamily="2" charset="0"/>
                <a:cs typeface="+mn-cs"/>
              </a:rPr>
              <a:t>ACTUARIAL MODELS: EXPLANATION OR PREDICTION</a:t>
            </a:r>
          </a:p>
        </p:txBody>
      </p:sp>
      <p:sp>
        <p:nvSpPr>
          <p:cNvPr id="18" name="Rectangle: Rounded Corners 17">
            <a:extLst>
              <a:ext uri="{FF2B5EF4-FFF2-40B4-BE49-F238E27FC236}">
                <a16:creationId xmlns:a16="http://schemas.microsoft.com/office/drawing/2014/main" id="{80CF50DE-D673-4EE4-94FF-06BE8B6B0438}"/>
              </a:ext>
            </a:extLst>
          </p:cNvPr>
          <p:cNvSpPr/>
          <p:nvPr/>
        </p:nvSpPr>
        <p:spPr>
          <a:xfrm>
            <a:off x="658623" y="1546385"/>
            <a:ext cx="2201967" cy="855404"/>
          </a:xfrm>
          <a:prstGeom prst="roundRect">
            <a:avLst/>
          </a:prstGeom>
          <a:solidFill>
            <a:srgbClr val="D5D3CF"/>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7900">
              <a:lnSpc>
                <a:spcPct val="90000"/>
              </a:lnSpc>
              <a:spcBef>
                <a:spcPct val="0"/>
              </a:spcBef>
              <a:spcAft>
                <a:spcPct val="35000"/>
              </a:spcAft>
            </a:pPr>
            <a:r>
              <a:rPr lang="en-ZA" dirty="0">
                <a:solidFill>
                  <a:schemeClr val="tx1"/>
                </a:solidFill>
                <a:latin typeface="Verdana" panose="020B0604030504040204" pitchFamily="34" charset="0"/>
                <a:ea typeface="Verdana" panose="020B0604030504040204" pitchFamily="34" charset="0"/>
              </a:rPr>
              <a:t>Goal</a:t>
            </a:r>
            <a:endParaRPr lang="en-ZA" baseline="-25000" dirty="0">
              <a:solidFill>
                <a:schemeClr val="tx1"/>
              </a:solidFill>
              <a:latin typeface="Verdana" panose="020B0604030504040204" pitchFamily="34" charset="0"/>
              <a:ea typeface="Verdana" panose="020B0604030504040204" pitchFamily="34" charset="0"/>
            </a:endParaRPr>
          </a:p>
        </p:txBody>
      </p:sp>
      <p:sp>
        <p:nvSpPr>
          <p:cNvPr id="21" name="Rectangle: Rounded Corners 20">
            <a:extLst>
              <a:ext uri="{FF2B5EF4-FFF2-40B4-BE49-F238E27FC236}">
                <a16:creationId xmlns:a16="http://schemas.microsoft.com/office/drawing/2014/main" id="{DA225237-F3BF-4C4F-AEE5-F7835CF45FF8}"/>
              </a:ext>
            </a:extLst>
          </p:cNvPr>
          <p:cNvSpPr/>
          <p:nvPr/>
        </p:nvSpPr>
        <p:spPr>
          <a:xfrm>
            <a:off x="658623" y="3001298"/>
            <a:ext cx="2201967" cy="855404"/>
          </a:xfrm>
          <a:prstGeom prst="roundRect">
            <a:avLst/>
          </a:prstGeom>
          <a:solidFill>
            <a:srgbClr val="D5D3CF"/>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7900">
              <a:lnSpc>
                <a:spcPct val="90000"/>
              </a:lnSpc>
              <a:spcBef>
                <a:spcPct val="0"/>
              </a:spcBef>
              <a:spcAft>
                <a:spcPct val="35000"/>
              </a:spcAft>
            </a:pPr>
            <a:r>
              <a:rPr lang="en-ZA" dirty="0">
                <a:solidFill>
                  <a:schemeClr val="tx1"/>
                </a:solidFill>
                <a:latin typeface="Verdana" panose="020B0604030504040204" pitchFamily="34" charset="0"/>
                <a:ea typeface="Verdana" panose="020B0604030504040204" pitchFamily="34" charset="0"/>
              </a:rPr>
              <a:t>Consequences</a:t>
            </a:r>
            <a:endParaRPr lang="en-ZA" baseline="-25000" dirty="0">
              <a:solidFill>
                <a:schemeClr val="tx1"/>
              </a:solidFill>
              <a:latin typeface="Verdana" panose="020B0604030504040204" pitchFamily="34" charset="0"/>
              <a:ea typeface="Verdana" panose="020B0604030504040204" pitchFamily="34" charset="0"/>
            </a:endParaRPr>
          </a:p>
        </p:txBody>
      </p:sp>
      <p:sp>
        <p:nvSpPr>
          <p:cNvPr id="22" name="Rectangle: Rounded Corners 21">
            <a:extLst>
              <a:ext uri="{FF2B5EF4-FFF2-40B4-BE49-F238E27FC236}">
                <a16:creationId xmlns:a16="http://schemas.microsoft.com/office/drawing/2014/main" id="{45737314-36AB-4E77-A358-84A5FC078A40}"/>
              </a:ext>
            </a:extLst>
          </p:cNvPr>
          <p:cNvSpPr/>
          <p:nvPr/>
        </p:nvSpPr>
        <p:spPr>
          <a:xfrm>
            <a:off x="3942887" y="1546385"/>
            <a:ext cx="2251440" cy="855404"/>
          </a:xfrm>
          <a:prstGeom prst="roundRect">
            <a:avLst/>
          </a:prstGeom>
          <a:solidFill>
            <a:srgbClr val="9B9186"/>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latin typeface="Verdana" panose="020B0604030504040204" pitchFamily="34" charset="0"/>
                <a:ea typeface="Verdana" panose="020B0604030504040204" pitchFamily="34" charset="0"/>
              </a:rPr>
              <a:t>Build casual understanding</a:t>
            </a:r>
          </a:p>
        </p:txBody>
      </p:sp>
      <p:sp>
        <p:nvSpPr>
          <p:cNvPr id="23" name="Rectangle: Rounded Corners 22">
            <a:extLst>
              <a:ext uri="{FF2B5EF4-FFF2-40B4-BE49-F238E27FC236}">
                <a16:creationId xmlns:a16="http://schemas.microsoft.com/office/drawing/2014/main" id="{D8CA9FA7-D63E-47E8-897E-FC6BF8D7ED75}"/>
              </a:ext>
            </a:extLst>
          </p:cNvPr>
          <p:cNvSpPr/>
          <p:nvPr/>
        </p:nvSpPr>
        <p:spPr>
          <a:xfrm>
            <a:off x="3372852" y="2673226"/>
            <a:ext cx="3885390" cy="2002485"/>
          </a:xfrm>
          <a:prstGeom prst="roundRect">
            <a:avLst/>
          </a:prstGeom>
          <a:solidFill>
            <a:srgbClr val="9B9186"/>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ZA" dirty="0">
                <a:solidFill>
                  <a:schemeClr val="bg1"/>
                </a:solidFill>
                <a:latin typeface="Verdana" panose="020B0604030504040204" pitchFamily="34" charset="0"/>
                <a:ea typeface="Verdana" panose="020B0604030504040204" pitchFamily="34" charset="0"/>
              </a:rPr>
              <a:t>Favour techniques that are interpretable</a:t>
            </a:r>
          </a:p>
          <a:p>
            <a:pPr marL="342900" indent="-342900">
              <a:buFont typeface="Arial" panose="020B0604020202020204" pitchFamily="34" charset="0"/>
              <a:buChar char="•"/>
            </a:pPr>
            <a:r>
              <a:rPr lang="en-ZA" dirty="0">
                <a:solidFill>
                  <a:schemeClr val="bg1"/>
                </a:solidFill>
                <a:latin typeface="Verdana" panose="020B0604030504040204" pitchFamily="34" charset="0"/>
                <a:ea typeface="Verdana" panose="020B0604030504040204" pitchFamily="34" charset="0"/>
              </a:rPr>
              <a:t>Require unbiased models</a:t>
            </a:r>
          </a:p>
          <a:p>
            <a:pPr marL="342900" indent="-342900">
              <a:buFont typeface="Arial" panose="020B0604020202020204" pitchFamily="34" charset="0"/>
              <a:buChar char="•"/>
            </a:pPr>
            <a:r>
              <a:rPr lang="en-ZA" dirty="0">
                <a:solidFill>
                  <a:schemeClr val="bg1"/>
                </a:solidFill>
                <a:latin typeface="Verdana" panose="020B0604030504040204" pitchFamily="34" charset="0"/>
                <a:ea typeface="Verdana" panose="020B0604030504040204" pitchFamily="34" charset="0"/>
              </a:rPr>
              <a:t>Consider strength of inferences</a:t>
            </a:r>
          </a:p>
        </p:txBody>
      </p:sp>
      <p:cxnSp>
        <p:nvCxnSpPr>
          <p:cNvPr id="24" name="Straight Connector 23">
            <a:extLst>
              <a:ext uri="{FF2B5EF4-FFF2-40B4-BE49-F238E27FC236}">
                <a16:creationId xmlns:a16="http://schemas.microsoft.com/office/drawing/2014/main" id="{A06A3ADB-C3D2-4BC6-A2F6-4EA5C5AB75F2}"/>
              </a:ext>
            </a:extLst>
          </p:cNvPr>
          <p:cNvCxnSpPr>
            <a:cxnSpLocks/>
          </p:cNvCxnSpPr>
          <p:nvPr/>
        </p:nvCxnSpPr>
        <p:spPr>
          <a:xfrm>
            <a:off x="7691182" y="1312182"/>
            <a:ext cx="0" cy="3378232"/>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CF46DCC9-839C-4778-A1BD-04150805F4E4}"/>
              </a:ext>
            </a:extLst>
          </p:cNvPr>
          <p:cNvSpPr/>
          <p:nvPr/>
        </p:nvSpPr>
        <p:spPr>
          <a:xfrm>
            <a:off x="8656811" y="1546385"/>
            <a:ext cx="2368108" cy="855404"/>
          </a:xfrm>
          <a:prstGeom prst="roundRect">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7900">
              <a:lnSpc>
                <a:spcPct val="90000"/>
              </a:lnSpc>
              <a:spcBef>
                <a:spcPct val="0"/>
              </a:spcBef>
              <a:spcAft>
                <a:spcPct val="35000"/>
              </a:spcAft>
            </a:pPr>
            <a:r>
              <a:rPr lang="en-ZA" dirty="0">
                <a:solidFill>
                  <a:schemeClr val="bg1"/>
                </a:solidFill>
                <a:latin typeface="Verdana" panose="020B0604030504040204" pitchFamily="34" charset="0"/>
                <a:ea typeface="Verdana" panose="020B0604030504040204" pitchFamily="34" charset="0"/>
              </a:rPr>
              <a:t>Make accurate predictions</a:t>
            </a:r>
            <a:endParaRPr lang="en-ZA" baseline="-25000" dirty="0">
              <a:solidFill>
                <a:schemeClr val="bg1"/>
              </a:solidFill>
              <a:latin typeface="Verdana" panose="020B0604030504040204" pitchFamily="34" charset="0"/>
              <a:ea typeface="Verdana" panose="020B0604030504040204" pitchFamily="34" charset="0"/>
            </a:endParaRPr>
          </a:p>
        </p:txBody>
      </p:sp>
      <p:sp>
        <p:nvSpPr>
          <p:cNvPr id="26" name="Rectangle: Rounded Corners 25">
            <a:extLst>
              <a:ext uri="{FF2B5EF4-FFF2-40B4-BE49-F238E27FC236}">
                <a16:creationId xmlns:a16="http://schemas.microsoft.com/office/drawing/2014/main" id="{40759D6B-B797-4E94-800D-ADC057ED45D6}"/>
              </a:ext>
            </a:extLst>
          </p:cNvPr>
          <p:cNvSpPr/>
          <p:nvPr/>
        </p:nvSpPr>
        <p:spPr>
          <a:xfrm>
            <a:off x="7950266" y="2617955"/>
            <a:ext cx="3950183" cy="2002485"/>
          </a:xfrm>
          <a:prstGeom prst="roundRect">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defTabSz="977900">
              <a:lnSpc>
                <a:spcPct val="90000"/>
              </a:lnSpc>
              <a:spcBef>
                <a:spcPct val="0"/>
              </a:spcBef>
              <a:spcAft>
                <a:spcPct val="35000"/>
              </a:spcAft>
              <a:buFont typeface="Arial" panose="020B0604020202020204" pitchFamily="34" charset="0"/>
              <a:buChar char="•"/>
            </a:pPr>
            <a:r>
              <a:rPr lang="en-ZA" dirty="0">
                <a:solidFill>
                  <a:schemeClr val="bg1"/>
                </a:solidFill>
                <a:latin typeface="Verdana" panose="020B0604030504040204" pitchFamily="34" charset="0"/>
                <a:ea typeface="Verdana" panose="020B0604030504040204" pitchFamily="34" charset="0"/>
              </a:rPr>
              <a:t>Use complex algorithms</a:t>
            </a:r>
          </a:p>
          <a:p>
            <a:pPr marL="342900" indent="-342900" defTabSz="977900">
              <a:lnSpc>
                <a:spcPct val="90000"/>
              </a:lnSpc>
              <a:spcBef>
                <a:spcPct val="0"/>
              </a:spcBef>
              <a:spcAft>
                <a:spcPct val="35000"/>
              </a:spcAft>
              <a:buFont typeface="Arial" panose="020B0604020202020204" pitchFamily="34" charset="0"/>
              <a:buChar char="•"/>
            </a:pPr>
            <a:r>
              <a:rPr lang="en-ZA" dirty="0">
                <a:solidFill>
                  <a:schemeClr val="bg1"/>
                </a:solidFill>
                <a:latin typeface="Verdana" panose="020B0604030504040204" pitchFamily="34" charset="0"/>
                <a:ea typeface="Verdana" panose="020B0604030504040204" pitchFamily="34" charset="0"/>
              </a:rPr>
              <a:t>Accept bias if it increases predictive accuracy</a:t>
            </a:r>
          </a:p>
          <a:p>
            <a:pPr marL="342900" indent="-342900" defTabSz="977900">
              <a:lnSpc>
                <a:spcPct val="90000"/>
              </a:lnSpc>
              <a:spcBef>
                <a:spcPct val="0"/>
              </a:spcBef>
              <a:spcAft>
                <a:spcPct val="35000"/>
              </a:spcAft>
              <a:buFont typeface="Arial" panose="020B0604020202020204" pitchFamily="34" charset="0"/>
              <a:buChar char="•"/>
            </a:pPr>
            <a:r>
              <a:rPr lang="en-ZA" dirty="0">
                <a:solidFill>
                  <a:schemeClr val="bg1"/>
                </a:solidFill>
                <a:latin typeface="Verdana" panose="020B0604030504040204" pitchFamily="34" charset="0"/>
                <a:ea typeface="Verdana" panose="020B0604030504040204" pitchFamily="34" charset="0"/>
              </a:rPr>
              <a:t>Quantify predictive accuracy</a:t>
            </a:r>
          </a:p>
        </p:txBody>
      </p:sp>
      <p:sp>
        <p:nvSpPr>
          <p:cNvPr id="27" name="Slide Title">
            <a:extLst>
              <a:ext uri="{FF2B5EF4-FFF2-40B4-BE49-F238E27FC236}">
                <a16:creationId xmlns:a16="http://schemas.microsoft.com/office/drawing/2014/main" id="{F8CB90B6-9477-494C-92D6-8E1F73DDF862}"/>
              </a:ext>
            </a:extLst>
          </p:cNvPr>
          <p:cNvSpPr txBox="1">
            <a:spLocks/>
          </p:cNvSpPr>
          <p:nvPr/>
        </p:nvSpPr>
        <p:spPr>
          <a:xfrm>
            <a:off x="543924" y="4925523"/>
            <a:ext cx="11104152" cy="1385400"/>
          </a:xfrm>
          <a:prstGeom prst="rect">
            <a:avLst/>
          </a:prstGeom>
          <a:solidFill>
            <a:srgbClr val="595959"/>
          </a:solidFill>
          <a:ln w="12700" cap="rnd" cmpd="sng" algn="ctr">
            <a:solidFill>
              <a:schemeClr val="bg1"/>
            </a:solidFill>
            <a:prstDash val="solid"/>
          </a:ln>
        </p:spPr>
        <p:txBody>
          <a:bodyPr vert="horz" wrap="square" lIns="0" tIns="36000" rIns="0" bIns="36000" rtlCol="0" anchor="ctr" anchorCtr="0">
            <a:noAutofit/>
          </a:bodyPr>
          <a:lstStyle>
            <a:lvl1pPr marL="0" algn="l" defTabSz="1219170" rtl="0" eaLnBrk="1" latinLnBrk="0" hangingPunct="1">
              <a:buNone/>
              <a:defRPr sz="2667" b="1" i="0" u="none" kern="1200" cap="none" baseline="0">
                <a:solidFill>
                  <a:schemeClr val="accent1"/>
                </a:solidFill>
                <a:uFill>
                  <a:solidFill>
                    <a:schemeClr val="tx1"/>
                  </a:solidFill>
                </a:uFill>
                <a:latin typeface="+mj-lt"/>
                <a:ea typeface="+mj-ea"/>
                <a:cs typeface="+mj-cs"/>
              </a:defRPr>
            </a:lvl1pPr>
          </a:lstStyle>
          <a:p>
            <a:pPr algn="ctr"/>
            <a:r>
              <a:rPr lang="en-US" sz="1800" dirty="0">
                <a:solidFill>
                  <a:schemeClr val="bg1"/>
                </a:solidFill>
                <a:latin typeface="Verdana" panose="020B0604030504040204" pitchFamily="34" charset="0"/>
                <a:ea typeface="Verdana" panose="020B0604030504040204" pitchFamily="34" charset="0"/>
              </a:rPr>
              <a:t>Common actuarial techniques usually applied for predictive purposes:</a:t>
            </a:r>
          </a:p>
          <a:p>
            <a:pPr marL="2068513" indent="-360363">
              <a:buFont typeface="Arial" panose="020B0604020202020204" pitchFamily="34" charset="0"/>
              <a:buChar char="•"/>
            </a:pPr>
            <a:endParaRPr lang="en-US" sz="1600" i="1" dirty="0">
              <a:solidFill>
                <a:schemeClr val="bg1"/>
              </a:solidFill>
              <a:latin typeface="Verdana" panose="020B0604030504040204" pitchFamily="34" charset="0"/>
              <a:ea typeface="Verdana" panose="020B0604030504040204" pitchFamily="34" charset="0"/>
            </a:endParaRPr>
          </a:p>
          <a:p>
            <a:pPr marL="2068513" indent="-360363">
              <a:buFont typeface="Arial" panose="020B0604020202020204" pitchFamily="34" charset="0"/>
              <a:buChar char="•"/>
            </a:pPr>
            <a:r>
              <a:rPr lang="en-US" sz="1600" i="1" dirty="0">
                <a:solidFill>
                  <a:schemeClr val="bg1"/>
                </a:solidFill>
                <a:latin typeface="Verdana" panose="020B0604030504040204" pitchFamily="34" charset="0"/>
                <a:ea typeface="Verdana" panose="020B0604030504040204" pitchFamily="34" charset="0"/>
              </a:rPr>
              <a:t>GLMs</a:t>
            </a:r>
          </a:p>
          <a:p>
            <a:pPr marL="2068513" indent="-360363">
              <a:buFont typeface="Arial" panose="020B0604020202020204" pitchFamily="34" charset="0"/>
              <a:buChar char="•"/>
            </a:pPr>
            <a:r>
              <a:rPr lang="en-US" sz="1600" i="1" dirty="0">
                <a:solidFill>
                  <a:schemeClr val="bg1"/>
                </a:solidFill>
                <a:latin typeface="Verdana" panose="020B0604030504040204" pitchFamily="34" charset="0"/>
                <a:ea typeface="Verdana" panose="020B0604030504040204" pitchFamily="34" charset="0"/>
              </a:rPr>
              <a:t>Chain-Ladder and </a:t>
            </a:r>
            <a:r>
              <a:rPr lang="en-US" sz="1600" i="1" dirty="0" err="1">
                <a:solidFill>
                  <a:schemeClr val="bg1"/>
                </a:solidFill>
                <a:latin typeface="Verdana" panose="020B0604030504040204" pitchFamily="34" charset="0"/>
                <a:ea typeface="Verdana" panose="020B0604030504040204" pitchFamily="34" charset="0"/>
              </a:rPr>
              <a:t>Bornhuetter</a:t>
            </a:r>
            <a:r>
              <a:rPr lang="en-US" sz="1600" i="1" dirty="0">
                <a:solidFill>
                  <a:schemeClr val="bg1"/>
                </a:solidFill>
                <a:latin typeface="Verdana" panose="020B0604030504040204" pitchFamily="34" charset="0"/>
                <a:ea typeface="Verdana" panose="020B0604030504040204" pitchFamily="34" charset="0"/>
              </a:rPr>
              <a:t>-Ferguson</a:t>
            </a:r>
          </a:p>
          <a:p>
            <a:pPr marL="2068513" indent="-360363">
              <a:buFont typeface="Arial" panose="020B0604020202020204" pitchFamily="34" charset="0"/>
              <a:buChar char="•"/>
            </a:pPr>
            <a:r>
              <a:rPr lang="en-US" sz="1600" i="1" dirty="0">
                <a:solidFill>
                  <a:schemeClr val="bg1"/>
                </a:solidFill>
                <a:latin typeface="Verdana" panose="020B0604030504040204" pitchFamily="34" charset="0"/>
                <a:ea typeface="Verdana" panose="020B0604030504040204" pitchFamily="34" charset="0"/>
              </a:rPr>
              <a:t>Lee-Carter</a:t>
            </a:r>
            <a:endParaRPr lang="en-GB" sz="16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84449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el 1">
            <a:extLst>
              <a:ext uri="{FF2B5EF4-FFF2-40B4-BE49-F238E27FC236}">
                <a16:creationId xmlns:a16="http://schemas.microsoft.com/office/drawing/2014/main" id="{E286BF7E-F250-4E79-9162-FDBCD9C89D7D}"/>
              </a:ext>
            </a:extLst>
          </p:cNvPr>
          <p:cNvSpPr txBox="1">
            <a:spLocks/>
          </p:cNvSpPr>
          <p:nvPr/>
        </p:nvSpPr>
        <p:spPr>
          <a:xfrm>
            <a:off x="336838" y="328831"/>
            <a:ext cx="8336722"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2400" b="1" dirty="0">
                <a:solidFill>
                  <a:srgbClr val="C00000"/>
                </a:solidFill>
                <a:latin typeface="Roboto" panose="02000000000000000000" pitchFamily="2" charset="0"/>
                <a:ea typeface="Roboto" panose="02000000000000000000" pitchFamily="2" charset="0"/>
                <a:cs typeface="+mn-cs"/>
              </a:rPr>
              <a:t>FORMAL DEFINITION OF A MODEL</a:t>
            </a:r>
          </a:p>
        </p:txBody>
      </p:sp>
      <mc:AlternateContent xmlns:mc="http://schemas.openxmlformats.org/markup-compatibility/2006" xmlns:a14="http://schemas.microsoft.com/office/drawing/2010/main">
        <mc:Choice Requires="a14">
          <p:sp>
            <p:nvSpPr>
              <p:cNvPr id="12" name="Rectangle: Rounded Corners 11">
                <a:extLst>
                  <a:ext uri="{FF2B5EF4-FFF2-40B4-BE49-F238E27FC236}">
                    <a16:creationId xmlns:a16="http://schemas.microsoft.com/office/drawing/2014/main" id="{02B5A324-E762-4E49-85D0-7FC5BA1F017C}"/>
                  </a:ext>
                </a:extLst>
              </p:cNvPr>
              <p:cNvSpPr/>
              <p:nvPr/>
            </p:nvSpPr>
            <p:spPr>
              <a:xfrm>
                <a:off x="3727794" y="1436213"/>
                <a:ext cx="4264701" cy="1379095"/>
              </a:xfrm>
              <a:prstGeom prst="roundRect">
                <a:avLst/>
              </a:prstGeom>
              <a:solidFill>
                <a:srgbClr val="9B9186"/>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ZA" b="0" i="1" smtClean="0">
                          <a:solidFill>
                            <a:schemeClr val="tx1"/>
                          </a:solidFill>
                          <a:latin typeface="Cambria Math" panose="02040503050406030204" pitchFamily="18" charset="0"/>
                        </a:rPr>
                        <m:t>𝑀</m:t>
                      </m:r>
                      <m:d>
                        <m:dPr>
                          <m:ctrlPr>
                            <a:rPr lang="en-ZA" b="0" i="1" smtClean="0">
                              <a:solidFill>
                                <a:schemeClr val="tx1"/>
                              </a:solidFill>
                              <a:latin typeface="Cambria Math" panose="02040503050406030204" pitchFamily="18" charset="0"/>
                            </a:rPr>
                          </m:ctrlPr>
                        </m:dPr>
                        <m:e>
                          <m:r>
                            <a:rPr lang="en-ZA" b="0" i="1" smtClean="0">
                              <a:solidFill>
                                <a:schemeClr val="tx1"/>
                              </a:solidFill>
                              <a:latin typeface="Cambria Math" panose="02040503050406030204" pitchFamily="18" charset="0"/>
                            </a:rPr>
                            <m:t>𝑋</m:t>
                          </m:r>
                          <m:r>
                            <a:rPr lang="en-ZA" b="0" i="1" smtClean="0">
                              <a:solidFill>
                                <a:schemeClr val="tx1"/>
                              </a:solidFill>
                              <a:latin typeface="Cambria Math" panose="02040503050406030204" pitchFamily="18" charset="0"/>
                            </a:rPr>
                            <m:t>;</m:t>
                          </m:r>
                          <m:r>
                            <a:rPr lang="en-ZA" b="0" i="1" smtClean="0">
                              <a:solidFill>
                                <a:schemeClr val="tx1"/>
                              </a:solidFill>
                              <a:latin typeface="Cambria Math" panose="02040503050406030204" pitchFamily="18" charset="0"/>
                            </a:rPr>
                            <m:t>𝑇</m:t>
                          </m:r>
                          <m:r>
                            <a:rPr lang="en-ZA" b="0" i="1" smtClean="0">
                              <a:solidFill>
                                <a:schemeClr val="tx1"/>
                              </a:solidFill>
                              <a:latin typeface="Cambria Math" panose="02040503050406030204" pitchFamily="18" charset="0"/>
                            </a:rPr>
                            <m:t>;</m:t>
                          </m:r>
                          <m:r>
                            <a:rPr lang="en-ZA" b="0" i="1" smtClean="0">
                              <a:solidFill>
                                <a:schemeClr val="tx1"/>
                              </a:solidFill>
                              <a:latin typeface="Cambria Math" panose="02040503050406030204" pitchFamily="18" charset="0"/>
                            </a:rPr>
                            <m:t>𝑆</m:t>
                          </m:r>
                          <m:d>
                            <m:dPr>
                              <m:ctrlPr>
                                <a:rPr lang="en-ZA" b="0" i="1" smtClean="0">
                                  <a:solidFill>
                                    <a:schemeClr val="tx1"/>
                                  </a:solidFill>
                                  <a:latin typeface="Cambria Math" panose="02040503050406030204" pitchFamily="18" charset="0"/>
                                </a:rPr>
                              </m:ctrlPr>
                            </m:dPr>
                            <m:e>
                              <m:r>
                                <a:rPr lang="en-ZA" b="0" i="1" smtClean="0">
                                  <a:solidFill>
                                    <a:schemeClr val="tx1"/>
                                  </a:solidFill>
                                  <a:latin typeface="Cambria Math" panose="02040503050406030204" pitchFamily="18" charset="0"/>
                                </a:rPr>
                                <m:t>𝐴</m:t>
                              </m:r>
                              <m:r>
                                <a:rPr lang="en-ZA" b="0" i="1" smtClean="0">
                                  <a:solidFill>
                                    <a:schemeClr val="tx1"/>
                                  </a:solidFill>
                                  <a:latin typeface="Cambria Math" panose="02040503050406030204" pitchFamily="18" charset="0"/>
                                </a:rPr>
                                <m:t>,</m:t>
                              </m:r>
                              <m:r>
                                <a:rPr lang="en-ZA" b="0" i="1" smtClean="0">
                                  <a:solidFill>
                                    <a:schemeClr val="tx1"/>
                                  </a:solidFill>
                                  <a:latin typeface="Cambria Math" panose="02040503050406030204" pitchFamily="18" charset="0"/>
                                </a:rPr>
                                <m:t>𝐸</m:t>
                              </m:r>
                            </m:e>
                          </m:d>
                          <m:r>
                            <a:rPr lang="en-ZA" b="0" i="1" smtClean="0">
                              <a:solidFill>
                                <a:schemeClr val="tx1"/>
                              </a:solidFill>
                              <a:latin typeface="Cambria Math" panose="02040503050406030204" pitchFamily="18" charset="0"/>
                            </a:rPr>
                            <m:t>;</m:t>
                          </m:r>
                          <m:r>
                            <m:rPr>
                              <m:sty m:val="p"/>
                            </m:rPr>
                            <a:rPr lang="el-GR" b="0" i="1" smtClean="0">
                              <a:solidFill>
                                <a:schemeClr val="tx1"/>
                              </a:solidFill>
                              <a:latin typeface="Cambria Math" panose="02040503050406030204" pitchFamily="18" charset="0"/>
                              <a:ea typeface="Cambria Math" panose="02040503050406030204" pitchFamily="18" charset="0"/>
                            </a:rPr>
                            <m:t>Θ</m:t>
                          </m:r>
                        </m:e>
                      </m:d>
                      <m:r>
                        <a:rPr lang="en-ZA" b="0" i="1" smtClean="0">
                          <a:solidFill>
                            <a:schemeClr val="tx1"/>
                          </a:solidFill>
                          <a:latin typeface="Cambria Math" panose="02040503050406030204" pitchFamily="18" charset="0"/>
                          <a:ea typeface="Cambria Math" panose="02040503050406030204" pitchFamily="18" charset="0"/>
                        </a:rPr>
                        <m:t>=</m:t>
                      </m:r>
                      <m:acc>
                        <m:accPr>
                          <m:chr m:val="̂"/>
                          <m:ctrlPr>
                            <a:rPr lang="en-ZA" b="0" i="1" smtClean="0">
                              <a:solidFill>
                                <a:schemeClr val="tx1"/>
                              </a:solidFill>
                              <a:latin typeface="Cambria Math" panose="02040503050406030204" pitchFamily="18" charset="0"/>
                              <a:ea typeface="Cambria Math" panose="02040503050406030204" pitchFamily="18" charset="0"/>
                            </a:rPr>
                          </m:ctrlPr>
                        </m:accPr>
                        <m:e>
                          <m:r>
                            <a:rPr lang="en-ZA" b="0" i="1" smtClean="0">
                              <a:solidFill>
                                <a:schemeClr val="tx1"/>
                              </a:solidFill>
                              <a:latin typeface="Cambria Math" panose="02040503050406030204" pitchFamily="18" charset="0"/>
                              <a:ea typeface="Cambria Math" panose="02040503050406030204" pitchFamily="18" charset="0"/>
                            </a:rPr>
                            <m:t>𝑦</m:t>
                          </m:r>
                        </m:e>
                      </m:acc>
                    </m:oMath>
                  </m:oMathPara>
                </a14:m>
                <a:endParaRPr lang="en-ZA" dirty="0">
                  <a:solidFill>
                    <a:schemeClr val="tx1"/>
                  </a:solidFill>
                </a:endParaRPr>
              </a:p>
            </p:txBody>
          </p:sp>
        </mc:Choice>
        <mc:Fallback xmlns="">
          <p:sp>
            <p:nvSpPr>
              <p:cNvPr id="12" name="Rectangle: Rounded Corners 11">
                <a:extLst>
                  <a:ext uri="{FF2B5EF4-FFF2-40B4-BE49-F238E27FC236}">
                    <a16:creationId xmlns:a16="http://schemas.microsoft.com/office/drawing/2014/main" id="{02B5A324-E762-4E49-85D0-7FC5BA1F017C}"/>
                  </a:ext>
                </a:extLst>
              </p:cNvPr>
              <p:cNvSpPr>
                <a:spLocks noRot="1" noChangeAspect="1" noMove="1" noResize="1" noEditPoints="1" noAdjustHandles="1" noChangeArrowheads="1" noChangeShapeType="1" noTextEdit="1"/>
              </p:cNvSpPr>
              <p:nvPr/>
            </p:nvSpPr>
            <p:spPr>
              <a:xfrm>
                <a:off x="3727794" y="1436213"/>
                <a:ext cx="4264701" cy="1379095"/>
              </a:xfrm>
              <a:prstGeom prst="roundRect">
                <a:avLst/>
              </a:prstGeom>
              <a:blipFill>
                <a:blip r:embed="rId5"/>
                <a:stretch>
                  <a:fillRect/>
                </a:stretch>
              </a:blipFill>
              <a:ln>
                <a:solidFill>
                  <a:schemeClr val="bg2">
                    <a:lumMod val="90000"/>
                  </a:schemeClr>
                </a:solidFill>
              </a:ln>
              <a:effectLst/>
            </p:spPr>
            <p:txBody>
              <a:bodyPr/>
              <a:lstStyle/>
              <a:p>
                <a:r>
                  <a:rPr lang="en-GB">
                    <a:noFill/>
                  </a:rPr>
                  <a:t> </a:t>
                </a:r>
              </a:p>
            </p:txBody>
          </p:sp>
        </mc:Fallback>
      </mc:AlternateContent>
      <p:sp>
        <p:nvSpPr>
          <p:cNvPr id="13" name="Rectangle: Rounded Corners 12">
            <a:extLst>
              <a:ext uri="{FF2B5EF4-FFF2-40B4-BE49-F238E27FC236}">
                <a16:creationId xmlns:a16="http://schemas.microsoft.com/office/drawing/2014/main" id="{62442F54-71E4-407F-9B56-4CFE081478AC}"/>
              </a:ext>
            </a:extLst>
          </p:cNvPr>
          <p:cNvSpPr/>
          <p:nvPr/>
        </p:nvSpPr>
        <p:spPr>
          <a:xfrm>
            <a:off x="704173" y="3213507"/>
            <a:ext cx="3023621" cy="1114236"/>
          </a:xfrm>
          <a:prstGeom prst="roundRect">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rgbClr val="D5D3CF"/>
                </a:solidFill>
                <a:latin typeface="Verdana" panose="020B0604030504040204" pitchFamily="34" charset="0"/>
                <a:ea typeface="Verdana" panose="020B0604030504040204" pitchFamily="34" charset="0"/>
              </a:rPr>
              <a:t>X Matrix of known variables</a:t>
            </a:r>
          </a:p>
        </p:txBody>
      </p:sp>
      <p:sp>
        <p:nvSpPr>
          <p:cNvPr id="14" name="Rectangle: Rounded Corners 13">
            <a:extLst>
              <a:ext uri="{FF2B5EF4-FFF2-40B4-BE49-F238E27FC236}">
                <a16:creationId xmlns:a16="http://schemas.microsoft.com/office/drawing/2014/main" id="{E64C280A-8BEE-44FB-9DCA-688A8F298DDB}"/>
              </a:ext>
            </a:extLst>
          </p:cNvPr>
          <p:cNvSpPr/>
          <p:nvPr/>
        </p:nvSpPr>
        <p:spPr>
          <a:xfrm>
            <a:off x="4446476" y="3213507"/>
            <a:ext cx="3023621" cy="1114236"/>
          </a:xfrm>
          <a:prstGeom prst="roundRect">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rgbClr val="D5D3CF"/>
                </a:solidFill>
                <a:latin typeface="Verdana" panose="020B0604030504040204" pitchFamily="34" charset="0"/>
                <a:ea typeface="Verdana" panose="020B0604030504040204" pitchFamily="34" charset="0"/>
              </a:rPr>
              <a:t>S Specification of class of algorithms A and explicit model definition E</a:t>
            </a:r>
          </a:p>
        </p:txBody>
      </p:sp>
      <mc:AlternateContent xmlns:mc="http://schemas.openxmlformats.org/markup-compatibility/2006" xmlns:a14="http://schemas.microsoft.com/office/drawing/2010/main">
        <mc:Choice Requires="a14">
          <p:sp>
            <p:nvSpPr>
              <p:cNvPr id="15" name="Rectangle: Rounded Corners 14">
                <a:extLst>
                  <a:ext uri="{FF2B5EF4-FFF2-40B4-BE49-F238E27FC236}">
                    <a16:creationId xmlns:a16="http://schemas.microsoft.com/office/drawing/2014/main" id="{37EE4BAF-4E74-4037-A14E-514B668A654A}"/>
                  </a:ext>
                </a:extLst>
              </p:cNvPr>
              <p:cNvSpPr/>
              <p:nvPr/>
            </p:nvSpPr>
            <p:spPr>
              <a:xfrm>
                <a:off x="8173194" y="3213507"/>
                <a:ext cx="3023621" cy="1114236"/>
              </a:xfrm>
              <a:prstGeom prst="roundRect">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rgbClr val="D5D3CF"/>
                    </a:solidFill>
                    <a:latin typeface="Verdana" panose="020B0604030504040204" pitchFamily="34" charset="0"/>
                    <a:ea typeface="Verdana" panose="020B0604030504040204" pitchFamily="34" charset="0"/>
                  </a:rPr>
                  <a:t>Unknown variable </a:t>
                </a:r>
                <a14:m>
                  <m:oMath xmlns:m="http://schemas.openxmlformats.org/officeDocument/2006/math">
                    <m:acc>
                      <m:accPr>
                        <m:chr m:val="̂"/>
                        <m:ctrlPr>
                          <a:rPr lang="en-ZA" sz="1400" i="1" dirty="0">
                            <a:solidFill>
                              <a:srgbClr val="D5D3CF"/>
                            </a:solidFill>
                            <a:latin typeface="Cambria Math" panose="02040503050406030204" pitchFamily="18" charset="0"/>
                          </a:rPr>
                        </m:ctrlPr>
                      </m:accPr>
                      <m:e>
                        <m:r>
                          <a:rPr lang="en-ZA" sz="1400" i="1" dirty="0">
                            <a:solidFill>
                              <a:srgbClr val="D5D3CF"/>
                            </a:solidFill>
                            <a:latin typeface="Cambria Math" panose="02040503050406030204" pitchFamily="18" charset="0"/>
                          </a:rPr>
                          <m:t>𝑦</m:t>
                        </m:r>
                      </m:e>
                    </m:acc>
                  </m:oMath>
                </a14:m>
                <a:endParaRPr lang="en-ZA" sz="1400" dirty="0">
                  <a:solidFill>
                    <a:srgbClr val="D5D3CF"/>
                  </a:solidFill>
                  <a:latin typeface="Verdana" panose="020B0604030504040204" pitchFamily="34" charset="0"/>
                  <a:ea typeface="Verdana" panose="020B0604030504040204" pitchFamily="34" charset="0"/>
                </a:endParaRPr>
              </a:p>
            </p:txBody>
          </p:sp>
        </mc:Choice>
        <mc:Fallback xmlns="">
          <p:sp>
            <p:nvSpPr>
              <p:cNvPr id="15" name="Rectangle: Rounded Corners 14">
                <a:extLst>
                  <a:ext uri="{FF2B5EF4-FFF2-40B4-BE49-F238E27FC236}">
                    <a16:creationId xmlns:a16="http://schemas.microsoft.com/office/drawing/2014/main" id="{37EE4BAF-4E74-4037-A14E-514B668A654A}"/>
                  </a:ext>
                </a:extLst>
              </p:cNvPr>
              <p:cNvSpPr>
                <a:spLocks noRot="1" noChangeAspect="1" noMove="1" noResize="1" noEditPoints="1" noAdjustHandles="1" noChangeArrowheads="1" noChangeShapeType="1" noTextEdit="1"/>
              </p:cNvSpPr>
              <p:nvPr/>
            </p:nvSpPr>
            <p:spPr>
              <a:xfrm>
                <a:off x="8173194" y="3213507"/>
                <a:ext cx="3023621" cy="1114236"/>
              </a:xfrm>
              <a:prstGeom prst="roundRect">
                <a:avLst/>
              </a:prstGeom>
              <a:blipFill>
                <a:blip r:embed="rId6"/>
                <a:stretch>
                  <a:fillRect/>
                </a:stretch>
              </a:blipFill>
              <a:ln>
                <a:solidFill>
                  <a:schemeClr val="accent1"/>
                </a:solidFill>
              </a:ln>
              <a:effectLst/>
            </p:spPr>
            <p:txBody>
              <a:bodyPr/>
              <a:lstStyle/>
              <a:p>
                <a:r>
                  <a:rPr lang="en-GB">
                    <a:noFill/>
                  </a:rPr>
                  <a:t> </a:t>
                </a:r>
              </a:p>
            </p:txBody>
          </p:sp>
        </mc:Fallback>
      </mc:AlternateContent>
      <p:sp>
        <p:nvSpPr>
          <p:cNvPr id="16" name="Rectangle: Rounded Corners 15">
            <a:extLst>
              <a:ext uri="{FF2B5EF4-FFF2-40B4-BE49-F238E27FC236}">
                <a16:creationId xmlns:a16="http://schemas.microsoft.com/office/drawing/2014/main" id="{D485C10F-2047-43AB-B76B-8A6E8FF06037}"/>
              </a:ext>
            </a:extLst>
          </p:cNvPr>
          <p:cNvSpPr/>
          <p:nvPr/>
        </p:nvSpPr>
        <p:spPr>
          <a:xfrm>
            <a:off x="2517310" y="4864669"/>
            <a:ext cx="3023621" cy="1114236"/>
          </a:xfrm>
          <a:prstGeom prst="roundRect">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rgbClr val="D5D3CF"/>
                </a:solidFill>
                <a:latin typeface="Verdana" panose="020B0604030504040204" pitchFamily="34" charset="0"/>
                <a:ea typeface="Verdana" panose="020B0604030504040204" pitchFamily="34" charset="0"/>
              </a:rPr>
              <a:t>T set of functions defining new variables X’</a:t>
            </a:r>
          </a:p>
        </p:txBody>
      </p:sp>
      <mc:AlternateContent xmlns:mc="http://schemas.openxmlformats.org/markup-compatibility/2006" xmlns:a14="http://schemas.microsoft.com/office/drawing/2010/main">
        <mc:Choice Requires="a14">
          <p:sp>
            <p:nvSpPr>
              <p:cNvPr id="17" name="Rectangle: Rounded Corners 16">
                <a:extLst>
                  <a:ext uri="{FF2B5EF4-FFF2-40B4-BE49-F238E27FC236}">
                    <a16:creationId xmlns:a16="http://schemas.microsoft.com/office/drawing/2014/main" id="{99C42FCE-F105-4448-B63E-3B70B70A718F}"/>
                  </a:ext>
                </a:extLst>
              </p:cNvPr>
              <p:cNvSpPr/>
              <p:nvPr/>
            </p:nvSpPr>
            <p:spPr>
              <a:xfrm>
                <a:off x="6174910" y="4864669"/>
                <a:ext cx="3023621" cy="1114236"/>
              </a:xfrm>
              <a:prstGeom prst="roundRect">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m:rPr>
                        <m:sty m:val="p"/>
                      </m:rPr>
                      <a:rPr lang="el-GR" sz="1400" i="1" dirty="0" smtClean="0">
                        <a:solidFill>
                          <a:srgbClr val="D5D3CF"/>
                        </a:solidFill>
                        <a:latin typeface="Cambria Math" panose="02040503050406030204" pitchFamily="18" charset="0"/>
                        <a:ea typeface="Cambria Math" panose="02040503050406030204" pitchFamily="18" charset="0"/>
                      </a:rPr>
                      <m:t>Θ</m:t>
                    </m:r>
                  </m:oMath>
                </a14:m>
                <a:r>
                  <a:rPr lang="en-ZA" sz="1400" dirty="0">
                    <a:solidFill>
                      <a:srgbClr val="D5D3CF"/>
                    </a:solidFill>
                    <a:latin typeface="Verdana" panose="020B0604030504040204" pitchFamily="34" charset="0"/>
                    <a:ea typeface="Verdana" panose="020B0604030504040204" pitchFamily="34" charset="0"/>
                  </a:rPr>
                  <a:t> Set of parameters</a:t>
                </a:r>
              </a:p>
            </p:txBody>
          </p:sp>
        </mc:Choice>
        <mc:Fallback xmlns="">
          <p:sp>
            <p:nvSpPr>
              <p:cNvPr id="17" name="Rectangle: Rounded Corners 16">
                <a:extLst>
                  <a:ext uri="{FF2B5EF4-FFF2-40B4-BE49-F238E27FC236}">
                    <a16:creationId xmlns:a16="http://schemas.microsoft.com/office/drawing/2014/main" id="{99C42FCE-F105-4448-B63E-3B70B70A718F}"/>
                  </a:ext>
                </a:extLst>
              </p:cNvPr>
              <p:cNvSpPr>
                <a:spLocks noRot="1" noChangeAspect="1" noMove="1" noResize="1" noEditPoints="1" noAdjustHandles="1" noChangeArrowheads="1" noChangeShapeType="1" noTextEdit="1"/>
              </p:cNvSpPr>
              <p:nvPr/>
            </p:nvSpPr>
            <p:spPr>
              <a:xfrm>
                <a:off x="6174910" y="4864669"/>
                <a:ext cx="3023621" cy="1114236"/>
              </a:xfrm>
              <a:prstGeom prst="roundRect">
                <a:avLst/>
              </a:prstGeom>
              <a:blipFill>
                <a:blip r:embed="rId7"/>
                <a:stretch>
                  <a:fillRect/>
                </a:stretch>
              </a:blipFill>
              <a:ln>
                <a:solidFill>
                  <a:schemeClr val="accent1"/>
                </a:solidFill>
              </a:ln>
              <a:effectLst/>
            </p:spPr>
            <p:txBody>
              <a:bodyPr/>
              <a:lstStyle/>
              <a:p>
                <a:r>
                  <a:rPr lang="en-GB">
                    <a:noFill/>
                  </a:rPr>
                  <a:t> </a:t>
                </a:r>
              </a:p>
            </p:txBody>
          </p:sp>
        </mc:Fallback>
      </mc:AlternateContent>
    </p:spTree>
    <p:extLst>
      <p:ext uri="{BB962C8B-B14F-4D97-AF65-F5344CB8AC3E}">
        <p14:creationId xmlns:p14="http://schemas.microsoft.com/office/powerpoint/2010/main" val="59197800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ster Paris 2020  -  Read-Only  -  Compatibility Mode" id="{EBEE2B36-9F3D-4344-8EF4-2B34469FF717}" vid="{14BE48C6-E6FA-4F40-A532-13646EB24AF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CA3C2B0BF73174994FF7FD80A4D5BDE" ma:contentTypeVersion="12" ma:contentTypeDescription="Create a new document." ma:contentTypeScope="" ma:versionID="de4dfc562d8b3634ddf5403d2a62b611">
  <xsd:schema xmlns:xsd="http://www.w3.org/2001/XMLSchema" xmlns:xs="http://www.w3.org/2001/XMLSchema" xmlns:p="http://schemas.microsoft.com/office/2006/metadata/properties" xmlns:ns3="218fcb0d-ade8-4c3c-8842-083903917b21" xmlns:ns4="fa802b0e-0845-4f6b-a84b-a80363f8e97f" targetNamespace="http://schemas.microsoft.com/office/2006/metadata/properties" ma:root="true" ma:fieldsID="452a199d26e2c456daaf7dd03dd26744" ns3:_="" ns4:_="">
    <xsd:import namespace="218fcb0d-ade8-4c3c-8842-083903917b21"/>
    <xsd:import namespace="fa802b0e-0845-4f6b-a84b-a80363f8e97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8fcb0d-ade8-4c3c-8842-083903917b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802b0e-0845-4f6b-a84b-a80363f8e97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1D2B98-C62D-4894-8295-1F62548FCC9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9BE1C15-3EF9-4290-8727-D4EF18D5DA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8fcb0d-ade8-4c3c-8842-083903917b21"/>
    <ds:schemaRef ds:uri="fa802b0e-0845-4f6b-a84b-a80363f8e9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B5FF1A-AD35-4A7D-97A6-BA3969F1AC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801</TotalTime>
  <Words>2642</Words>
  <Application>Microsoft Office PowerPoint</Application>
  <PresentationFormat>Widescreen</PresentationFormat>
  <Paragraphs>330</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Cambria Math</vt:lpstr>
      <vt:lpstr>Century Gothic</vt:lpstr>
      <vt:lpstr>Roboto</vt:lpstr>
      <vt:lpstr>Verdana</vt:lpstr>
      <vt:lpstr>Wingdings</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Samuel CYWIE</dc:creator>
  <cp:lastModifiedBy>Ronald Richman</cp:lastModifiedBy>
  <cp:revision>71</cp:revision>
  <dcterms:created xsi:type="dcterms:W3CDTF">2020-01-19T10:38:42Z</dcterms:created>
  <dcterms:modified xsi:type="dcterms:W3CDTF">2020-04-23T17:35:33Z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0x0101006CA3C2B0BF73174994FF7FD80A4D5BDE</vt:lpwstr>
  </property>
</Properties>
</file>