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32" r:id="rId2"/>
  </p:sldMasterIdLst>
  <p:notesMasterIdLst>
    <p:notesMasterId r:id="rId22"/>
  </p:notesMasterIdLst>
  <p:sldIdLst>
    <p:sldId id="256" r:id="rId3"/>
    <p:sldId id="257" r:id="rId4"/>
    <p:sldId id="260" r:id="rId5"/>
    <p:sldId id="309" r:id="rId6"/>
    <p:sldId id="308" r:id="rId7"/>
    <p:sldId id="307" r:id="rId8"/>
    <p:sldId id="306" r:id="rId9"/>
    <p:sldId id="305" r:id="rId10"/>
    <p:sldId id="304" r:id="rId11"/>
    <p:sldId id="303" r:id="rId12"/>
    <p:sldId id="288" r:id="rId13"/>
    <p:sldId id="301" r:id="rId14"/>
    <p:sldId id="300" r:id="rId15"/>
    <p:sldId id="299" r:id="rId16"/>
    <p:sldId id="298" r:id="rId17"/>
    <p:sldId id="297" r:id="rId18"/>
    <p:sldId id="296" r:id="rId19"/>
    <p:sldId id="259" r:id="rId20"/>
    <p:sldId id="261" r:id="rId21"/>
  </p:sldIdLst>
  <p:sldSz cx="12192000" cy="6858000"/>
  <p:notesSz cx="6858000" cy="9144000"/>
  <p:defaultTextStyle>
    <a:defPPr>
      <a:defRPr lang="fr-FR"/>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57C"/>
    <a:srgbClr val="FE393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4" autoAdjust="0"/>
    <p:restoredTop sz="94660"/>
  </p:normalViewPr>
  <p:slideViewPr>
    <p:cSldViewPr snapToGrid="0">
      <p:cViewPr varScale="1">
        <p:scale>
          <a:sx n="86" d="100"/>
          <a:sy n="86" d="100"/>
        </p:scale>
        <p:origin x="47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manualLayout>
          <c:layoutTarget val="inner"/>
          <c:xMode val="edge"/>
          <c:yMode val="edge"/>
          <c:x val="0.10056772100567721"/>
          <c:y val="0.26687019033167808"/>
          <c:w val="0.8004866180048662"/>
          <c:h val="0.53855645506788208"/>
        </c:manualLayout>
      </c:layout>
      <c:scatterChart>
        <c:scatterStyle val="smoothMarker"/>
        <c:varyColors val="0"/>
        <c:ser>
          <c:idx val="0"/>
          <c:order val="0"/>
          <c:tx>
            <c:strRef>
              <c:f>Sheet1!$B$1</c:f>
              <c:strCache>
                <c:ptCount val="1"/>
                <c:pt idx="0">
                  <c:v>Economic ('seigniorage')  benefit</c:v>
                </c:pt>
              </c:strCache>
            </c:strRef>
          </c:tx>
          <c:spPr>
            <a:ln w="19050" cap="rnd">
              <a:solidFill>
                <a:schemeClr val="accent1"/>
              </a:solidFill>
              <a:round/>
            </a:ln>
            <a:effectLst/>
          </c:spPr>
          <c:marker>
            <c:symbol val="none"/>
          </c:marker>
          <c:xVal>
            <c:numRef>
              <c:f>Sheet1!$A$2:$A$19</c:f>
              <c:numCache>
                <c:formatCode>General</c:formatCode>
                <c:ptCount val="18"/>
                <c:pt idx="0">
                  <c:v>0.1</c:v>
                </c:pt>
                <c:pt idx="1">
                  <c:v>0.2</c:v>
                </c:pt>
                <c:pt idx="2">
                  <c:v>0.3</c:v>
                </c:pt>
                <c:pt idx="3">
                  <c:v>0.4</c:v>
                </c:pt>
                <c:pt idx="4">
                  <c:v>0.5</c:v>
                </c:pt>
                <c:pt idx="5">
                  <c:v>0.6</c:v>
                </c:pt>
                <c:pt idx="6">
                  <c:v>0.7</c:v>
                </c:pt>
                <c:pt idx="7">
                  <c:v>0.8</c:v>
                </c:pt>
                <c:pt idx="8">
                  <c:v>0.9</c:v>
                </c:pt>
                <c:pt idx="9">
                  <c:v>1</c:v>
                </c:pt>
                <c:pt idx="10">
                  <c:v>1.1000000000000001</c:v>
                </c:pt>
                <c:pt idx="11">
                  <c:v>1.2</c:v>
                </c:pt>
                <c:pt idx="12">
                  <c:v>1.3</c:v>
                </c:pt>
                <c:pt idx="13">
                  <c:v>1.4</c:v>
                </c:pt>
                <c:pt idx="14">
                  <c:v>1.5</c:v>
                </c:pt>
                <c:pt idx="15">
                  <c:v>1.6</c:v>
                </c:pt>
                <c:pt idx="16">
                  <c:v>1.7</c:v>
                </c:pt>
                <c:pt idx="17">
                  <c:v>1.8</c:v>
                </c:pt>
              </c:numCache>
            </c:numRef>
          </c:xVal>
          <c:yVal>
            <c:numRef>
              <c:f>Sheet1!$B$2:$B$19</c:f>
              <c:numCache>
                <c:formatCode>General</c:formatCode>
                <c:ptCount val="18"/>
                <c:pt idx="0">
                  <c:v>0.65217391304347849</c:v>
                </c:pt>
                <c:pt idx="1">
                  <c:v>1.4285714285714288</c:v>
                </c:pt>
                <c:pt idx="2">
                  <c:v>2.1428571428571428</c:v>
                </c:pt>
                <c:pt idx="3">
                  <c:v>2.7272727272727275</c:v>
                </c:pt>
                <c:pt idx="4">
                  <c:v>3.1818181818181817</c:v>
                </c:pt>
                <c:pt idx="5">
                  <c:v>3.5294117647058822</c:v>
                </c:pt>
                <c:pt idx="6">
                  <c:v>3.7951807228915659</c:v>
                </c:pt>
                <c:pt idx="7">
                  <c:v>4</c:v>
                </c:pt>
                <c:pt idx="8">
                  <c:v>4.1596638655462188</c:v>
                </c:pt>
                <c:pt idx="9">
                  <c:v>4.2857142857142856</c:v>
                </c:pt>
                <c:pt idx="10">
                  <c:v>4.3865030674846626</c:v>
                </c:pt>
                <c:pt idx="11">
                  <c:v>4.4680851063829792</c:v>
                </c:pt>
                <c:pt idx="12">
                  <c:v>4.5348837209302326</c:v>
                </c:pt>
                <c:pt idx="13">
                  <c:v>4.5901639344262293</c:v>
                </c:pt>
                <c:pt idx="14">
                  <c:v>4.6363636363636367</c:v>
                </c:pt>
                <c:pt idx="15">
                  <c:v>4.6753246753246751</c:v>
                </c:pt>
                <c:pt idx="16">
                  <c:v>4.7084548104956268</c:v>
                </c:pt>
                <c:pt idx="17">
                  <c:v>4.7368421052631575</c:v>
                </c:pt>
              </c:numCache>
            </c:numRef>
          </c:yVal>
          <c:smooth val="1"/>
          <c:extLst>
            <c:ext xmlns:c16="http://schemas.microsoft.com/office/drawing/2014/chart" uri="{C3380CC4-5D6E-409C-BE32-E72D297353CC}">
              <c16:uniqueId val="{00000000-D8D8-49C4-8735-B3B13CDCE1A6}"/>
            </c:ext>
          </c:extLst>
        </c:ser>
        <c:dLbls>
          <c:showLegendKey val="0"/>
          <c:showVal val="0"/>
          <c:showCatName val="0"/>
          <c:showSerName val="0"/>
          <c:showPercent val="0"/>
          <c:showBubbleSize val="0"/>
        </c:dLbls>
        <c:axId val="766622984"/>
        <c:axId val="766620688"/>
      </c:scatterChart>
      <c:valAx>
        <c:axId val="766622984"/>
        <c:scaling>
          <c:orientation val="minMax"/>
        </c:scaling>
        <c:delete val="0"/>
        <c:axPos val="b"/>
        <c:majorGridlines>
          <c:spPr>
            <a:ln w="9525" cap="flat" cmpd="sng" algn="ctr">
              <a:noFill/>
              <a:round/>
            </a:ln>
            <a:effectLst/>
          </c:spPr>
        </c:majorGridlines>
        <c:title>
          <c:tx>
            <c:rich>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GB" dirty="0"/>
                  <a:t>Amount</a:t>
                </a:r>
                <a:r>
                  <a:rPr lang="en-GB" baseline="0" dirty="0"/>
                  <a:t> Of Safe Assets In Existence</a:t>
                </a:r>
                <a:endParaRPr lang="en-GB" dirty="0"/>
              </a:p>
            </c:rich>
          </c:tx>
          <c:layout>
            <c:manualLayout>
              <c:xMode val="edge"/>
              <c:yMode val="edge"/>
              <c:x val="0.15996739325999451"/>
              <c:y val="0.87535991154955561"/>
            </c:manualLayout>
          </c:layout>
          <c:overlay val="0"/>
          <c:spPr>
            <a:noFill/>
            <a:ln>
              <a:noFill/>
            </a:ln>
            <a:effectLst/>
          </c:spPr>
          <c:txPr>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fr-FR"/>
            </a:p>
          </c:txPr>
        </c:title>
        <c:numFmt formatCode="General" sourceLinked="1"/>
        <c:majorTickMark val="none"/>
        <c:minorTickMark val="none"/>
        <c:tickLblPos val="none"/>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crossAx val="766620688"/>
        <c:crosses val="autoZero"/>
        <c:crossBetween val="midCat"/>
      </c:valAx>
      <c:valAx>
        <c:axId val="766620688"/>
        <c:scaling>
          <c:orientation val="minMax"/>
        </c:scaling>
        <c:delete val="0"/>
        <c:axPos val="l"/>
        <c:majorGridlines>
          <c:spPr>
            <a:ln w="9525" cap="flat" cmpd="sng" algn="ctr">
              <a:noFill/>
              <a:round/>
            </a:ln>
            <a:effectLst/>
          </c:spPr>
        </c:majorGridlines>
        <c:numFmt formatCode="General" sourceLinked="1"/>
        <c:majorTickMark val="none"/>
        <c:minorTickMark val="none"/>
        <c:tickLblPos val="none"/>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crossAx val="766622984"/>
        <c:crosses val="autoZero"/>
        <c:crossBetween val="midCat"/>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r-F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95347E66-B7F6-4320-84C4-8B64410256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fr-FR"/>
          </a:p>
        </p:txBody>
      </p:sp>
      <p:sp>
        <p:nvSpPr>
          <p:cNvPr id="3" name="Espace réservé de la date 2">
            <a:extLst>
              <a:ext uri="{FF2B5EF4-FFF2-40B4-BE49-F238E27FC236}">
                <a16:creationId xmlns:a16="http://schemas.microsoft.com/office/drawing/2014/main" id="{5A83FD2B-E4FB-4F23-9C9A-C24B51A2E1A0}"/>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FD17798B-10C1-4332-975C-D486B5839916}" type="datetimeFigureOut">
              <a:rPr lang="fr-FR"/>
              <a:pPr>
                <a:defRPr/>
              </a:pPr>
              <a:t>02/04/2020</a:t>
            </a:fld>
            <a:endParaRPr lang="fr-FR"/>
          </a:p>
        </p:txBody>
      </p:sp>
      <p:sp>
        <p:nvSpPr>
          <p:cNvPr id="4" name="Espace réservé de l'image des diapositives 3">
            <a:extLst>
              <a:ext uri="{FF2B5EF4-FFF2-40B4-BE49-F238E27FC236}">
                <a16:creationId xmlns:a16="http://schemas.microsoft.com/office/drawing/2014/main" id="{7D0BE945-82FC-4935-A3CC-B856232D30C2}"/>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fr-FR" noProof="0"/>
          </a:p>
        </p:txBody>
      </p:sp>
      <p:sp>
        <p:nvSpPr>
          <p:cNvPr id="5" name="Espace réservé des notes 4">
            <a:extLst>
              <a:ext uri="{FF2B5EF4-FFF2-40B4-BE49-F238E27FC236}">
                <a16:creationId xmlns:a16="http://schemas.microsoft.com/office/drawing/2014/main" id="{98F55018-D6AD-44C5-A1CC-DD10EF2DC8F6}"/>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a:extLst>
              <a:ext uri="{FF2B5EF4-FFF2-40B4-BE49-F238E27FC236}">
                <a16:creationId xmlns:a16="http://schemas.microsoft.com/office/drawing/2014/main" id="{9A74EE44-0531-4EBD-BE49-00B177019678}"/>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fr-FR"/>
          </a:p>
        </p:txBody>
      </p:sp>
      <p:sp>
        <p:nvSpPr>
          <p:cNvPr id="7" name="Espace réservé du numéro de diapositive 6">
            <a:extLst>
              <a:ext uri="{FF2B5EF4-FFF2-40B4-BE49-F238E27FC236}">
                <a16:creationId xmlns:a16="http://schemas.microsoft.com/office/drawing/2014/main" id="{98DC9FF4-C31E-4C40-AED3-7736697D5B73}"/>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defRPr>
            </a:lvl1pPr>
          </a:lstStyle>
          <a:p>
            <a:pPr>
              <a:defRPr/>
            </a:pPr>
            <a:fld id="{CB48409E-B983-4D78-8B12-3F08006A05FA}" type="slidenum">
              <a:rPr lang="fr-FR"/>
              <a:pPr>
                <a:defRPr/>
              </a:pPr>
              <a:t>‹N°›</a:t>
            </a:fld>
            <a:endParaRPr lang="fr-F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pic>
        <p:nvPicPr>
          <p:cNvPr id="4" name="Image 7">
            <a:extLst>
              <a:ext uri="{FF2B5EF4-FFF2-40B4-BE49-F238E27FC236}">
                <a16:creationId xmlns:a16="http://schemas.microsoft.com/office/drawing/2014/main" id="{26F7EA53-F9C2-4CD3-A93C-CBC06CC74648}"/>
              </a:ext>
            </a:extLst>
          </p:cNvPr>
          <p:cNvPicPr>
            <a:picLocks noChangeAspect="1" noChangeArrowheads="1"/>
          </p:cNvPicPr>
          <p:nvPr userDrawn="1"/>
        </p:nvPicPr>
        <p:blipFill>
          <a:blip r:embed="rId2">
            <a:extLst>
              <a:ext uri="{28A0092B-C50C-407E-A947-70E740481C1C}">
                <a14:useLocalDpi xmlns:a14="http://schemas.microsoft.com/office/drawing/2010/main"/>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5" name="Espace réservé de la date 3">
            <a:extLst>
              <a:ext uri="{FF2B5EF4-FFF2-40B4-BE49-F238E27FC236}">
                <a16:creationId xmlns:a16="http://schemas.microsoft.com/office/drawing/2014/main" id="{DA3CEF92-A9A5-4309-97FB-A0AE8E00E10E}"/>
              </a:ext>
            </a:extLst>
          </p:cNvPr>
          <p:cNvSpPr>
            <a:spLocks noGrp="1"/>
          </p:cNvSpPr>
          <p:nvPr>
            <p:ph type="dt" sz="half" idx="10"/>
          </p:nvPr>
        </p:nvSpPr>
        <p:spPr/>
        <p:txBody>
          <a:bodyPr/>
          <a:lstStyle>
            <a:lvl1pPr>
              <a:defRPr/>
            </a:lvl1pPr>
          </a:lstStyle>
          <a:p>
            <a:pPr>
              <a:defRPr/>
            </a:pPr>
            <a:fld id="{AACCE888-5CD8-4F9F-8BD9-493F83F26F4E}" type="datetimeFigureOut">
              <a:rPr lang="fr-FR"/>
              <a:pPr>
                <a:defRPr/>
              </a:pPr>
              <a:t>02/04/2020</a:t>
            </a:fld>
            <a:endParaRPr lang="fr-FR"/>
          </a:p>
        </p:txBody>
      </p:sp>
      <p:sp>
        <p:nvSpPr>
          <p:cNvPr id="6" name="Espace réservé du pied de page 4">
            <a:extLst>
              <a:ext uri="{FF2B5EF4-FFF2-40B4-BE49-F238E27FC236}">
                <a16:creationId xmlns:a16="http://schemas.microsoft.com/office/drawing/2014/main" id="{80EFE4FE-1D2B-48EE-A2FD-3321D0A85FD2}"/>
              </a:ext>
            </a:extLst>
          </p:cNvPr>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a:extLst>
              <a:ext uri="{FF2B5EF4-FFF2-40B4-BE49-F238E27FC236}">
                <a16:creationId xmlns:a16="http://schemas.microsoft.com/office/drawing/2014/main" id="{5B1342DD-1BB0-4CE6-8C04-FE8A374BF688}"/>
              </a:ext>
            </a:extLst>
          </p:cNvPr>
          <p:cNvSpPr>
            <a:spLocks noGrp="1"/>
          </p:cNvSpPr>
          <p:nvPr>
            <p:ph type="sldNum" sz="quarter" idx="12"/>
          </p:nvPr>
        </p:nvSpPr>
        <p:spPr/>
        <p:txBody>
          <a:bodyPr/>
          <a:lstStyle>
            <a:lvl1pPr>
              <a:defRPr/>
            </a:lvl1pPr>
          </a:lstStyle>
          <a:p>
            <a:pPr>
              <a:defRPr/>
            </a:pPr>
            <a:fld id="{6D717144-57A0-442F-B1D0-AC7DC08C68D7}" type="slidenum">
              <a:rPr lang="fr-FR"/>
              <a:pPr>
                <a:defRPr/>
              </a:pPr>
              <a:t>‹N°›</a:t>
            </a:fld>
            <a:endParaRPr lang="fr-FR"/>
          </a:p>
        </p:txBody>
      </p:sp>
    </p:spTree>
    <p:extLst>
      <p:ext uri="{BB962C8B-B14F-4D97-AF65-F5344CB8AC3E}">
        <p14:creationId xmlns:p14="http://schemas.microsoft.com/office/powerpoint/2010/main" val="3464784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lvl1pPr marL="228600" indent="-228600">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defRPr lang="fr-FR" altLang="fr-FR" sz="2000" kern="1200" dirty="0">
                <a:solidFill>
                  <a:schemeClr val="tx1"/>
                </a:solidFill>
                <a:latin typeface="Arial" panose="020B0604020202020204" pitchFamily="34" charset="0"/>
                <a:ea typeface="+mn-ea"/>
                <a:cs typeface="Arial" panose="020B0604020202020204" pitchFamily="34" charset="0"/>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C0A869BF-140F-4786-A88B-D6F82CC88C02}"/>
              </a:ext>
            </a:extLst>
          </p:cNvPr>
          <p:cNvSpPr>
            <a:spLocks noGrp="1"/>
          </p:cNvSpPr>
          <p:nvPr>
            <p:ph type="dt" sz="half" idx="10"/>
          </p:nvPr>
        </p:nvSpPr>
        <p:spPr/>
        <p:txBody>
          <a:bodyPr/>
          <a:lstStyle>
            <a:lvl1pPr>
              <a:defRPr/>
            </a:lvl1pPr>
          </a:lstStyle>
          <a:p>
            <a:pPr>
              <a:defRPr/>
            </a:pPr>
            <a:fld id="{5C0BDBAD-C606-4EA5-A276-C0345295937C}" type="datetimeFigureOut">
              <a:rPr lang="fr-FR"/>
              <a:pPr>
                <a:defRPr/>
              </a:pPr>
              <a:t>02/04/2020</a:t>
            </a:fld>
            <a:endParaRPr lang="fr-FR"/>
          </a:p>
        </p:txBody>
      </p:sp>
      <p:sp>
        <p:nvSpPr>
          <p:cNvPr id="5" name="Espace réservé du pied de page 4">
            <a:extLst>
              <a:ext uri="{FF2B5EF4-FFF2-40B4-BE49-F238E27FC236}">
                <a16:creationId xmlns:a16="http://schemas.microsoft.com/office/drawing/2014/main" id="{527E84BB-7129-4A77-A190-C19271D3A792}"/>
              </a:ext>
            </a:extLst>
          </p:cNvPr>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a:extLst>
              <a:ext uri="{FF2B5EF4-FFF2-40B4-BE49-F238E27FC236}">
                <a16:creationId xmlns:a16="http://schemas.microsoft.com/office/drawing/2014/main" id="{C9CB0593-F466-440E-989F-18417037613D}"/>
              </a:ext>
            </a:extLst>
          </p:cNvPr>
          <p:cNvSpPr>
            <a:spLocks noGrp="1"/>
          </p:cNvSpPr>
          <p:nvPr>
            <p:ph type="sldNum" sz="quarter" idx="12"/>
          </p:nvPr>
        </p:nvSpPr>
        <p:spPr/>
        <p:txBody>
          <a:bodyPr/>
          <a:lstStyle>
            <a:lvl1pPr>
              <a:defRPr/>
            </a:lvl1pPr>
          </a:lstStyle>
          <a:p>
            <a:pPr>
              <a:defRPr/>
            </a:pPr>
            <a:fld id="{815C7591-095F-4BD3-8C09-593A1D385698}" type="slidenum">
              <a:rPr lang="fr-FR"/>
              <a:pPr>
                <a:defRPr/>
              </a:pPr>
              <a:t>‹N°›</a:t>
            </a:fld>
            <a:endParaRPr lang="fr-FR"/>
          </a:p>
        </p:txBody>
      </p:sp>
    </p:spTree>
    <p:extLst>
      <p:ext uri="{BB962C8B-B14F-4D97-AF65-F5344CB8AC3E}">
        <p14:creationId xmlns:p14="http://schemas.microsoft.com/office/powerpoint/2010/main" val="31802216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lvl1pPr marL="228600" indent="-228600">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buFont typeface="Arial" panose="020B0604020202020204" pitchFamily="34" charset="0"/>
              <a:buChar char="-"/>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0E92DEA4-7FCA-4113-8893-F854522AD8EE}"/>
              </a:ext>
            </a:extLst>
          </p:cNvPr>
          <p:cNvSpPr>
            <a:spLocks noGrp="1"/>
          </p:cNvSpPr>
          <p:nvPr>
            <p:ph type="dt" sz="half" idx="10"/>
          </p:nvPr>
        </p:nvSpPr>
        <p:spPr/>
        <p:txBody>
          <a:bodyPr/>
          <a:lstStyle>
            <a:lvl1pPr>
              <a:defRPr/>
            </a:lvl1pPr>
          </a:lstStyle>
          <a:p>
            <a:pPr>
              <a:defRPr/>
            </a:pPr>
            <a:fld id="{92B5AF97-D67E-4F79-8B12-F23C33D5C3F7}" type="datetimeFigureOut">
              <a:rPr lang="fr-FR"/>
              <a:pPr>
                <a:defRPr/>
              </a:pPr>
              <a:t>02/04/2020</a:t>
            </a:fld>
            <a:endParaRPr lang="fr-FR"/>
          </a:p>
        </p:txBody>
      </p:sp>
      <p:sp>
        <p:nvSpPr>
          <p:cNvPr id="5" name="Espace réservé du pied de page 4">
            <a:extLst>
              <a:ext uri="{FF2B5EF4-FFF2-40B4-BE49-F238E27FC236}">
                <a16:creationId xmlns:a16="http://schemas.microsoft.com/office/drawing/2014/main" id="{0BD3E167-3D99-40E2-BBF8-951FC571CD81}"/>
              </a:ext>
            </a:extLst>
          </p:cNvPr>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a:extLst>
              <a:ext uri="{FF2B5EF4-FFF2-40B4-BE49-F238E27FC236}">
                <a16:creationId xmlns:a16="http://schemas.microsoft.com/office/drawing/2014/main" id="{9251FB1A-E34A-48EA-9F1D-3FE8B2133A43}"/>
              </a:ext>
            </a:extLst>
          </p:cNvPr>
          <p:cNvSpPr>
            <a:spLocks noGrp="1"/>
          </p:cNvSpPr>
          <p:nvPr>
            <p:ph type="sldNum" sz="quarter" idx="12"/>
          </p:nvPr>
        </p:nvSpPr>
        <p:spPr/>
        <p:txBody>
          <a:bodyPr/>
          <a:lstStyle>
            <a:lvl1pPr>
              <a:defRPr/>
            </a:lvl1pPr>
          </a:lstStyle>
          <a:p>
            <a:pPr>
              <a:defRPr/>
            </a:pPr>
            <a:fld id="{D434BAB0-2328-4F16-9BB4-21E9AA3DDE31}" type="slidenum">
              <a:rPr lang="fr-FR"/>
              <a:pPr>
                <a:defRPr/>
              </a:pPr>
              <a:t>‹N°›</a:t>
            </a:fld>
            <a:endParaRPr lang="fr-FR"/>
          </a:p>
        </p:txBody>
      </p:sp>
    </p:spTree>
    <p:extLst>
      <p:ext uri="{BB962C8B-B14F-4D97-AF65-F5344CB8AC3E}">
        <p14:creationId xmlns:p14="http://schemas.microsoft.com/office/powerpoint/2010/main" val="30555799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pic>
        <p:nvPicPr>
          <p:cNvPr id="4" name="Image 7">
            <a:extLst>
              <a:ext uri="{FF2B5EF4-FFF2-40B4-BE49-F238E27FC236}">
                <a16:creationId xmlns:a16="http://schemas.microsoft.com/office/drawing/2014/main" id="{26F7EA53-F9C2-4CD3-A93C-CBC06CC74648}"/>
              </a:ext>
            </a:extLst>
          </p:cNvPr>
          <p:cNvPicPr>
            <a:picLocks noChangeAspect="1" noChangeArrowheads="1"/>
          </p:cNvPicPr>
          <p:nvPr userDrawn="1"/>
        </p:nvPicPr>
        <p:blipFill>
          <a:blip r:embed="rId2">
            <a:extLst>
              <a:ext uri="{28A0092B-C50C-407E-A947-70E740481C1C}">
                <a14:useLocalDpi xmlns:a14="http://schemas.microsoft.com/office/drawing/2010/main"/>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5" name="Espace réservé de la date 3">
            <a:extLst>
              <a:ext uri="{FF2B5EF4-FFF2-40B4-BE49-F238E27FC236}">
                <a16:creationId xmlns:a16="http://schemas.microsoft.com/office/drawing/2014/main" id="{DA3CEF92-A9A5-4309-97FB-A0AE8E00E10E}"/>
              </a:ext>
            </a:extLst>
          </p:cNvPr>
          <p:cNvSpPr>
            <a:spLocks noGrp="1"/>
          </p:cNvSpPr>
          <p:nvPr>
            <p:ph type="dt" sz="half" idx="10"/>
          </p:nvPr>
        </p:nvSpPr>
        <p:spPr/>
        <p:txBody>
          <a:bodyPr/>
          <a:lstStyle>
            <a:lvl1pPr>
              <a:defRPr/>
            </a:lvl1pPr>
          </a:lstStyle>
          <a:p>
            <a:pPr>
              <a:defRPr/>
            </a:pPr>
            <a:fld id="{89448865-2162-4171-A896-AA5C3E9D48F1}" type="datetime1">
              <a:rPr lang="fr-FR" smtClean="0"/>
              <a:t>02/04/2020</a:t>
            </a:fld>
            <a:endParaRPr lang="fr-FR"/>
          </a:p>
        </p:txBody>
      </p:sp>
      <p:sp>
        <p:nvSpPr>
          <p:cNvPr id="6" name="Espace réservé du pied de page 4">
            <a:extLst>
              <a:ext uri="{FF2B5EF4-FFF2-40B4-BE49-F238E27FC236}">
                <a16:creationId xmlns:a16="http://schemas.microsoft.com/office/drawing/2014/main" id="{80EFE4FE-1D2B-48EE-A2FD-3321D0A85FD2}"/>
              </a:ext>
            </a:extLst>
          </p:cNvPr>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a:extLst>
              <a:ext uri="{FF2B5EF4-FFF2-40B4-BE49-F238E27FC236}">
                <a16:creationId xmlns:a16="http://schemas.microsoft.com/office/drawing/2014/main" id="{5B1342DD-1BB0-4CE6-8C04-FE8A374BF688}"/>
              </a:ext>
            </a:extLst>
          </p:cNvPr>
          <p:cNvSpPr>
            <a:spLocks noGrp="1"/>
          </p:cNvSpPr>
          <p:nvPr>
            <p:ph type="sldNum" sz="quarter" idx="12"/>
          </p:nvPr>
        </p:nvSpPr>
        <p:spPr/>
        <p:txBody>
          <a:bodyPr/>
          <a:lstStyle>
            <a:lvl1pPr>
              <a:defRPr/>
            </a:lvl1pPr>
          </a:lstStyle>
          <a:p>
            <a:pPr>
              <a:defRPr/>
            </a:pPr>
            <a:fld id="{6D717144-57A0-442F-B1D0-AC7DC08C68D7}" type="slidenum">
              <a:rPr lang="fr-FR"/>
              <a:pPr>
                <a:defRPr/>
              </a:pPr>
              <a:t>‹N°›</a:t>
            </a:fld>
            <a:endParaRPr lang="fr-FR"/>
          </a:p>
        </p:txBody>
      </p:sp>
    </p:spTree>
    <p:extLst>
      <p:ext uri="{BB962C8B-B14F-4D97-AF65-F5344CB8AC3E}">
        <p14:creationId xmlns:p14="http://schemas.microsoft.com/office/powerpoint/2010/main" val="37792436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lvl1pPr marL="228600" indent="-228600">
              <a:buFont typeface="Wingdings" panose="05000000000000000000" pitchFamily="2" charset="2"/>
              <a:buChar char=""/>
              <a:defRPr/>
            </a:lvl1pPr>
            <a:lvl2pPr marL="685800" indent="-228600">
              <a:buFont typeface="Wingdings" panose="05000000000000000000" pitchFamily="2" charset="2"/>
              <a:buChar char="§"/>
              <a:defRPr/>
            </a:lvl2pPr>
            <a:lvl3pPr marL="1143000" indent="-228600">
              <a:buFont typeface="Arial" panose="020B0604020202020204" pitchFamily="34" charset="0"/>
              <a:buChar char="-"/>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41530518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C03CFC85-EF14-450B-8448-34EDD518EB02}"/>
              </a:ext>
            </a:extLst>
          </p:cNvPr>
          <p:cNvSpPr>
            <a:spLocks noGrp="1"/>
          </p:cNvSpPr>
          <p:nvPr>
            <p:ph type="dt" sz="half" idx="10"/>
          </p:nvPr>
        </p:nvSpPr>
        <p:spPr/>
        <p:txBody>
          <a:bodyPr/>
          <a:lstStyle>
            <a:lvl1pPr>
              <a:defRPr/>
            </a:lvl1pPr>
          </a:lstStyle>
          <a:p>
            <a:pPr>
              <a:defRPr/>
            </a:pPr>
            <a:fld id="{CFBC8FCC-2BD3-4C70-B891-D25135F0B867}" type="datetime1">
              <a:rPr lang="fr-FR" smtClean="0"/>
              <a:t>02/04/2020</a:t>
            </a:fld>
            <a:endParaRPr lang="fr-FR"/>
          </a:p>
        </p:txBody>
      </p:sp>
      <p:sp>
        <p:nvSpPr>
          <p:cNvPr id="5" name="Espace réservé du pied de page 4">
            <a:extLst>
              <a:ext uri="{FF2B5EF4-FFF2-40B4-BE49-F238E27FC236}">
                <a16:creationId xmlns:a16="http://schemas.microsoft.com/office/drawing/2014/main" id="{A504AD4A-8B68-4F5E-B67A-B0348AAB5176}"/>
              </a:ext>
            </a:extLst>
          </p:cNvPr>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a:extLst>
              <a:ext uri="{FF2B5EF4-FFF2-40B4-BE49-F238E27FC236}">
                <a16:creationId xmlns:a16="http://schemas.microsoft.com/office/drawing/2014/main" id="{2A4423EA-4955-4F0E-A23B-C63139CD8507}"/>
              </a:ext>
            </a:extLst>
          </p:cNvPr>
          <p:cNvSpPr>
            <a:spLocks noGrp="1"/>
          </p:cNvSpPr>
          <p:nvPr>
            <p:ph type="sldNum" sz="quarter" idx="12"/>
          </p:nvPr>
        </p:nvSpPr>
        <p:spPr/>
        <p:txBody>
          <a:bodyPr/>
          <a:lstStyle>
            <a:lvl1pPr>
              <a:defRPr/>
            </a:lvl1pPr>
          </a:lstStyle>
          <a:p>
            <a:pPr>
              <a:defRPr/>
            </a:pPr>
            <a:fld id="{E94C2F4A-24DE-42B5-9882-F18788340E71}" type="slidenum">
              <a:rPr lang="fr-FR"/>
              <a:pPr>
                <a:defRPr/>
              </a:pPr>
              <a:t>‹N°›</a:t>
            </a:fld>
            <a:endParaRPr lang="fr-FR"/>
          </a:p>
        </p:txBody>
      </p:sp>
    </p:spTree>
    <p:extLst>
      <p:ext uri="{BB962C8B-B14F-4D97-AF65-F5344CB8AC3E}">
        <p14:creationId xmlns:p14="http://schemas.microsoft.com/office/powerpoint/2010/main" val="40577800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lvl1pPr marL="228600" indent="-228600">
              <a:buSzPct val="85000"/>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buFont typeface="Arial" panose="020B0604020202020204" pitchFamily="34" charset="0"/>
              <a:buChar char="-"/>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u contenu 3"/>
          <p:cNvSpPr>
            <a:spLocks noGrp="1"/>
          </p:cNvSpPr>
          <p:nvPr>
            <p:ph sz="half" idx="2"/>
          </p:nvPr>
        </p:nvSpPr>
        <p:spPr>
          <a:xfrm>
            <a:off x="6172200" y="1825625"/>
            <a:ext cx="5181600" cy="4351338"/>
          </a:xfrm>
        </p:spPr>
        <p:txBody>
          <a:bodyPr/>
          <a:lstStyle>
            <a:lvl1pPr marL="228600" indent="-228600">
              <a:buSzPct val="85000"/>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buFont typeface="Arial" panose="020B0604020202020204" pitchFamily="34" charset="0"/>
              <a:buChar char="-"/>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5" name="Espace réservé de la date 3">
            <a:extLst>
              <a:ext uri="{FF2B5EF4-FFF2-40B4-BE49-F238E27FC236}">
                <a16:creationId xmlns:a16="http://schemas.microsoft.com/office/drawing/2014/main" id="{C481FB9D-864B-423D-8CC1-C7396AC9DD12}"/>
              </a:ext>
            </a:extLst>
          </p:cNvPr>
          <p:cNvSpPr>
            <a:spLocks noGrp="1"/>
          </p:cNvSpPr>
          <p:nvPr>
            <p:ph type="dt" sz="half" idx="10"/>
          </p:nvPr>
        </p:nvSpPr>
        <p:spPr/>
        <p:txBody>
          <a:bodyPr/>
          <a:lstStyle>
            <a:lvl1pPr>
              <a:defRPr/>
            </a:lvl1pPr>
          </a:lstStyle>
          <a:p>
            <a:pPr>
              <a:defRPr/>
            </a:pPr>
            <a:fld id="{7737E3E2-A3EE-497A-8010-1FCA91266F2B}" type="datetime1">
              <a:rPr lang="fr-FR" smtClean="0"/>
              <a:t>02/04/2020</a:t>
            </a:fld>
            <a:endParaRPr lang="fr-FR"/>
          </a:p>
        </p:txBody>
      </p:sp>
      <p:sp>
        <p:nvSpPr>
          <p:cNvPr id="6" name="Espace réservé du pied de page 4">
            <a:extLst>
              <a:ext uri="{FF2B5EF4-FFF2-40B4-BE49-F238E27FC236}">
                <a16:creationId xmlns:a16="http://schemas.microsoft.com/office/drawing/2014/main" id="{F26AC412-6A61-47F4-903D-DD92484CBB64}"/>
              </a:ext>
            </a:extLst>
          </p:cNvPr>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a:extLst>
              <a:ext uri="{FF2B5EF4-FFF2-40B4-BE49-F238E27FC236}">
                <a16:creationId xmlns:a16="http://schemas.microsoft.com/office/drawing/2014/main" id="{8A3B7B73-E6A8-41EA-AA5E-61AF27D124DF}"/>
              </a:ext>
            </a:extLst>
          </p:cNvPr>
          <p:cNvSpPr>
            <a:spLocks noGrp="1"/>
          </p:cNvSpPr>
          <p:nvPr>
            <p:ph type="sldNum" sz="quarter" idx="12"/>
          </p:nvPr>
        </p:nvSpPr>
        <p:spPr/>
        <p:txBody>
          <a:bodyPr/>
          <a:lstStyle>
            <a:lvl1pPr>
              <a:defRPr/>
            </a:lvl1pPr>
          </a:lstStyle>
          <a:p>
            <a:pPr>
              <a:defRPr/>
            </a:pPr>
            <a:fld id="{19457956-6EDB-4B2C-B75C-6EA4E48FD346}" type="slidenum">
              <a:rPr lang="fr-FR"/>
              <a:pPr>
                <a:defRPr/>
              </a:pPr>
              <a:t>‹N°›</a:t>
            </a:fld>
            <a:endParaRPr lang="fr-FR"/>
          </a:p>
        </p:txBody>
      </p:sp>
    </p:spTree>
    <p:extLst>
      <p:ext uri="{BB962C8B-B14F-4D97-AF65-F5344CB8AC3E}">
        <p14:creationId xmlns:p14="http://schemas.microsoft.com/office/powerpoint/2010/main" val="25743607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lvl1pPr marL="228600" indent="-228600">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buFont typeface="Arial" panose="020B0604020202020204" pitchFamily="34" charset="0"/>
              <a:buChar char="-"/>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lvl1pPr marL="228600" indent="-228600">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buFont typeface="Arial" panose="020B0604020202020204" pitchFamily="34" charset="0"/>
              <a:buChar char="-"/>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7" name="Espace réservé de la date 3">
            <a:extLst>
              <a:ext uri="{FF2B5EF4-FFF2-40B4-BE49-F238E27FC236}">
                <a16:creationId xmlns:a16="http://schemas.microsoft.com/office/drawing/2014/main" id="{B9CD5182-F548-4A3F-8CF1-DEC209BFDA0E}"/>
              </a:ext>
            </a:extLst>
          </p:cNvPr>
          <p:cNvSpPr>
            <a:spLocks noGrp="1"/>
          </p:cNvSpPr>
          <p:nvPr>
            <p:ph type="dt" sz="half" idx="10"/>
          </p:nvPr>
        </p:nvSpPr>
        <p:spPr/>
        <p:txBody>
          <a:bodyPr/>
          <a:lstStyle>
            <a:lvl1pPr>
              <a:defRPr/>
            </a:lvl1pPr>
          </a:lstStyle>
          <a:p>
            <a:pPr>
              <a:defRPr/>
            </a:pPr>
            <a:fld id="{F4E9DC5C-4DC7-4E33-B6A6-C40A70A21E42}" type="datetime1">
              <a:rPr lang="fr-FR" smtClean="0"/>
              <a:t>02/04/2020</a:t>
            </a:fld>
            <a:endParaRPr lang="fr-FR"/>
          </a:p>
        </p:txBody>
      </p:sp>
      <p:sp>
        <p:nvSpPr>
          <p:cNvPr id="8" name="Espace réservé du pied de page 4">
            <a:extLst>
              <a:ext uri="{FF2B5EF4-FFF2-40B4-BE49-F238E27FC236}">
                <a16:creationId xmlns:a16="http://schemas.microsoft.com/office/drawing/2014/main" id="{9AC0E094-DB58-4184-B407-1D39A5AD6B2A}"/>
              </a:ext>
            </a:extLst>
          </p:cNvPr>
          <p:cNvSpPr>
            <a:spLocks noGrp="1"/>
          </p:cNvSpPr>
          <p:nvPr>
            <p:ph type="ftr" sz="quarter" idx="11"/>
          </p:nvPr>
        </p:nvSpPr>
        <p:spPr/>
        <p:txBody>
          <a:bodyPr/>
          <a:lstStyle>
            <a:lvl1pPr>
              <a:defRPr/>
            </a:lvl1pPr>
          </a:lstStyle>
          <a:p>
            <a:pPr>
              <a:defRPr/>
            </a:pPr>
            <a:endParaRPr lang="fr-FR"/>
          </a:p>
        </p:txBody>
      </p:sp>
      <p:sp>
        <p:nvSpPr>
          <p:cNvPr id="9" name="Espace réservé du numéro de diapositive 5">
            <a:extLst>
              <a:ext uri="{FF2B5EF4-FFF2-40B4-BE49-F238E27FC236}">
                <a16:creationId xmlns:a16="http://schemas.microsoft.com/office/drawing/2014/main" id="{26B3B365-4BE0-4069-91FF-50F4B9062C1D}"/>
              </a:ext>
            </a:extLst>
          </p:cNvPr>
          <p:cNvSpPr>
            <a:spLocks noGrp="1"/>
          </p:cNvSpPr>
          <p:nvPr>
            <p:ph type="sldNum" sz="quarter" idx="12"/>
          </p:nvPr>
        </p:nvSpPr>
        <p:spPr/>
        <p:txBody>
          <a:bodyPr/>
          <a:lstStyle>
            <a:lvl1pPr>
              <a:defRPr/>
            </a:lvl1pPr>
          </a:lstStyle>
          <a:p>
            <a:pPr>
              <a:defRPr/>
            </a:pPr>
            <a:fld id="{08021371-0571-4CBA-A452-CA05DC4994AF}" type="slidenum">
              <a:rPr lang="fr-FR"/>
              <a:pPr>
                <a:defRPr/>
              </a:pPr>
              <a:t>‹N°›</a:t>
            </a:fld>
            <a:endParaRPr lang="fr-FR"/>
          </a:p>
        </p:txBody>
      </p:sp>
    </p:spTree>
    <p:extLst>
      <p:ext uri="{BB962C8B-B14F-4D97-AF65-F5344CB8AC3E}">
        <p14:creationId xmlns:p14="http://schemas.microsoft.com/office/powerpoint/2010/main" val="17657603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3">
            <a:extLst>
              <a:ext uri="{FF2B5EF4-FFF2-40B4-BE49-F238E27FC236}">
                <a16:creationId xmlns:a16="http://schemas.microsoft.com/office/drawing/2014/main" id="{4D8E7B7A-5938-4E50-B5B0-3EB61B2A1E18}"/>
              </a:ext>
            </a:extLst>
          </p:cNvPr>
          <p:cNvSpPr>
            <a:spLocks noGrp="1"/>
          </p:cNvSpPr>
          <p:nvPr>
            <p:ph type="dt" sz="half" idx="10"/>
          </p:nvPr>
        </p:nvSpPr>
        <p:spPr/>
        <p:txBody>
          <a:bodyPr/>
          <a:lstStyle>
            <a:lvl1pPr>
              <a:defRPr/>
            </a:lvl1pPr>
          </a:lstStyle>
          <a:p>
            <a:pPr>
              <a:defRPr/>
            </a:pPr>
            <a:fld id="{BDC80E0F-970B-4F98-8E43-EAD5E9815F45}" type="datetime1">
              <a:rPr lang="fr-FR" smtClean="0"/>
              <a:t>02/04/2020</a:t>
            </a:fld>
            <a:endParaRPr lang="fr-FR"/>
          </a:p>
        </p:txBody>
      </p:sp>
      <p:sp>
        <p:nvSpPr>
          <p:cNvPr id="4" name="Espace réservé du pied de page 4">
            <a:extLst>
              <a:ext uri="{FF2B5EF4-FFF2-40B4-BE49-F238E27FC236}">
                <a16:creationId xmlns:a16="http://schemas.microsoft.com/office/drawing/2014/main" id="{18E51AD8-71DF-4C58-BBB5-CCD011376C8C}"/>
              </a:ext>
            </a:extLst>
          </p:cNvPr>
          <p:cNvSpPr>
            <a:spLocks noGrp="1"/>
          </p:cNvSpPr>
          <p:nvPr>
            <p:ph type="ftr" sz="quarter" idx="11"/>
          </p:nvPr>
        </p:nvSpPr>
        <p:spPr/>
        <p:txBody>
          <a:bodyPr/>
          <a:lstStyle>
            <a:lvl1pPr>
              <a:defRPr/>
            </a:lvl1pPr>
          </a:lstStyle>
          <a:p>
            <a:pPr>
              <a:defRPr/>
            </a:pPr>
            <a:endParaRPr lang="fr-FR"/>
          </a:p>
        </p:txBody>
      </p:sp>
      <p:sp>
        <p:nvSpPr>
          <p:cNvPr id="5" name="Espace réservé du numéro de diapositive 5">
            <a:extLst>
              <a:ext uri="{FF2B5EF4-FFF2-40B4-BE49-F238E27FC236}">
                <a16:creationId xmlns:a16="http://schemas.microsoft.com/office/drawing/2014/main" id="{026D507A-4869-452F-A977-D9668C6A3329}"/>
              </a:ext>
            </a:extLst>
          </p:cNvPr>
          <p:cNvSpPr>
            <a:spLocks noGrp="1"/>
          </p:cNvSpPr>
          <p:nvPr>
            <p:ph type="sldNum" sz="quarter" idx="12"/>
          </p:nvPr>
        </p:nvSpPr>
        <p:spPr/>
        <p:txBody>
          <a:bodyPr/>
          <a:lstStyle>
            <a:lvl1pPr>
              <a:defRPr/>
            </a:lvl1pPr>
          </a:lstStyle>
          <a:p>
            <a:pPr>
              <a:defRPr/>
            </a:pPr>
            <a:fld id="{1F45B032-F385-477D-9767-0E5654D4F1DC}" type="slidenum">
              <a:rPr lang="fr-FR"/>
              <a:pPr>
                <a:defRPr/>
              </a:pPr>
              <a:t>‹N°›</a:t>
            </a:fld>
            <a:endParaRPr lang="fr-FR"/>
          </a:p>
        </p:txBody>
      </p:sp>
    </p:spTree>
    <p:extLst>
      <p:ext uri="{BB962C8B-B14F-4D97-AF65-F5344CB8AC3E}">
        <p14:creationId xmlns:p14="http://schemas.microsoft.com/office/powerpoint/2010/main" val="225530511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a:extLst>
              <a:ext uri="{FF2B5EF4-FFF2-40B4-BE49-F238E27FC236}">
                <a16:creationId xmlns:a16="http://schemas.microsoft.com/office/drawing/2014/main" id="{F32C8B15-7F4F-46B8-AA54-49B5DD0E1488}"/>
              </a:ext>
            </a:extLst>
          </p:cNvPr>
          <p:cNvSpPr>
            <a:spLocks noGrp="1"/>
          </p:cNvSpPr>
          <p:nvPr>
            <p:ph type="dt" sz="half" idx="10"/>
          </p:nvPr>
        </p:nvSpPr>
        <p:spPr/>
        <p:txBody>
          <a:bodyPr/>
          <a:lstStyle>
            <a:lvl1pPr>
              <a:defRPr/>
            </a:lvl1pPr>
          </a:lstStyle>
          <a:p>
            <a:pPr>
              <a:defRPr/>
            </a:pPr>
            <a:fld id="{222FD956-E26D-4C97-902D-1FACAD411992}" type="datetime1">
              <a:rPr lang="fr-FR" smtClean="0"/>
              <a:t>02/04/2020</a:t>
            </a:fld>
            <a:endParaRPr lang="fr-FR"/>
          </a:p>
        </p:txBody>
      </p:sp>
      <p:sp>
        <p:nvSpPr>
          <p:cNvPr id="3" name="Espace réservé du pied de page 4">
            <a:extLst>
              <a:ext uri="{FF2B5EF4-FFF2-40B4-BE49-F238E27FC236}">
                <a16:creationId xmlns:a16="http://schemas.microsoft.com/office/drawing/2014/main" id="{93123E51-2ED4-4AF4-BBC7-AA454A575133}"/>
              </a:ext>
            </a:extLst>
          </p:cNvPr>
          <p:cNvSpPr>
            <a:spLocks noGrp="1"/>
          </p:cNvSpPr>
          <p:nvPr>
            <p:ph type="ftr" sz="quarter" idx="11"/>
          </p:nvPr>
        </p:nvSpPr>
        <p:spPr/>
        <p:txBody>
          <a:bodyPr/>
          <a:lstStyle>
            <a:lvl1pPr>
              <a:defRPr/>
            </a:lvl1pPr>
          </a:lstStyle>
          <a:p>
            <a:pPr>
              <a:defRPr/>
            </a:pPr>
            <a:endParaRPr lang="fr-FR"/>
          </a:p>
        </p:txBody>
      </p:sp>
      <p:sp>
        <p:nvSpPr>
          <p:cNvPr id="4" name="Espace réservé du numéro de diapositive 5">
            <a:extLst>
              <a:ext uri="{FF2B5EF4-FFF2-40B4-BE49-F238E27FC236}">
                <a16:creationId xmlns:a16="http://schemas.microsoft.com/office/drawing/2014/main" id="{F9661A4A-C192-4E86-BF14-6F2726D46B9B}"/>
              </a:ext>
            </a:extLst>
          </p:cNvPr>
          <p:cNvSpPr>
            <a:spLocks noGrp="1"/>
          </p:cNvSpPr>
          <p:nvPr>
            <p:ph type="sldNum" sz="quarter" idx="12"/>
          </p:nvPr>
        </p:nvSpPr>
        <p:spPr/>
        <p:txBody>
          <a:bodyPr/>
          <a:lstStyle>
            <a:lvl1pPr>
              <a:defRPr/>
            </a:lvl1pPr>
          </a:lstStyle>
          <a:p>
            <a:pPr>
              <a:defRPr/>
            </a:pPr>
            <a:fld id="{2CD25453-C933-4BDD-B7EE-4F1658DA5BAA}" type="slidenum">
              <a:rPr lang="fr-FR"/>
              <a:pPr>
                <a:defRPr/>
              </a:pPr>
              <a:t>‹N°›</a:t>
            </a:fld>
            <a:endParaRPr lang="fr-FR"/>
          </a:p>
        </p:txBody>
      </p:sp>
    </p:spTree>
    <p:extLst>
      <p:ext uri="{BB962C8B-B14F-4D97-AF65-F5344CB8AC3E}">
        <p14:creationId xmlns:p14="http://schemas.microsoft.com/office/powerpoint/2010/main" val="1897603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marL="228600" indent="-228600">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defRPr lang="fr-FR" altLang="fr-FR" sz="2000" kern="1200" dirty="0">
                <a:solidFill>
                  <a:schemeClr val="tx1"/>
                </a:solidFill>
                <a:latin typeface="Arial" panose="020B0604020202020204" pitchFamily="34" charset="0"/>
                <a:ea typeface="+mn-ea"/>
                <a:cs typeface="Arial" panose="020B0604020202020204" pitchFamily="34" charset="0"/>
              </a:defRPr>
            </a:lvl3pPr>
            <a:lvl4pPr marL="1600200" indent="-228600">
              <a:defRPr lang="fr-FR" altLang="fr-FR" kern="1200" dirty="0">
                <a:solidFill>
                  <a:schemeClr val="tx1"/>
                </a:solidFill>
                <a:latin typeface="Arial" panose="020B0604020202020204" pitchFamily="34" charset="0"/>
                <a:ea typeface="+mn-ea"/>
                <a:cs typeface="Arial" panose="020B0604020202020204" pitchFamily="34" charset="0"/>
              </a:defRPr>
            </a:lvl4pPr>
            <a:lvl5pPr marL="2057400" indent="-228600">
              <a:defRPr lang="fr-FR" altLang="fr-FR" kern="1200" dirty="0">
                <a:solidFill>
                  <a:schemeClr val="tx1"/>
                </a:solidFill>
                <a:latin typeface="Arial" panose="020B0604020202020204" pitchFamily="34" charset="0"/>
                <a:ea typeface="+mn-ea"/>
                <a:cs typeface="Arial" panose="020B0604020202020204" pitchFamily="34" charset="0"/>
              </a:defRPr>
            </a:lvl5pPr>
            <a:lvl6pPr>
              <a:defRPr sz="2000"/>
            </a:lvl6pPr>
            <a:lvl7pPr>
              <a:defRPr sz="2000"/>
            </a:lvl7pPr>
            <a:lvl8pPr>
              <a:defRPr sz="2000"/>
            </a:lvl8pPr>
            <a:lvl9pPr>
              <a:defRPr sz="2000"/>
            </a:lvl9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3">
            <a:extLst>
              <a:ext uri="{FF2B5EF4-FFF2-40B4-BE49-F238E27FC236}">
                <a16:creationId xmlns:a16="http://schemas.microsoft.com/office/drawing/2014/main" id="{D8829B28-0DC5-4CA7-B83B-07B576AB7F5C}"/>
              </a:ext>
            </a:extLst>
          </p:cNvPr>
          <p:cNvSpPr>
            <a:spLocks noGrp="1"/>
          </p:cNvSpPr>
          <p:nvPr>
            <p:ph type="dt" sz="half" idx="10"/>
          </p:nvPr>
        </p:nvSpPr>
        <p:spPr/>
        <p:txBody>
          <a:bodyPr/>
          <a:lstStyle>
            <a:lvl1pPr>
              <a:defRPr/>
            </a:lvl1pPr>
          </a:lstStyle>
          <a:p>
            <a:pPr>
              <a:defRPr/>
            </a:pPr>
            <a:fld id="{3EBFEF6B-9821-438B-934E-1B8F77FE6E0B}" type="datetime1">
              <a:rPr lang="fr-FR" smtClean="0"/>
              <a:t>02/04/2020</a:t>
            </a:fld>
            <a:endParaRPr lang="fr-FR"/>
          </a:p>
        </p:txBody>
      </p:sp>
      <p:sp>
        <p:nvSpPr>
          <p:cNvPr id="6" name="Espace réservé du pied de page 4">
            <a:extLst>
              <a:ext uri="{FF2B5EF4-FFF2-40B4-BE49-F238E27FC236}">
                <a16:creationId xmlns:a16="http://schemas.microsoft.com/office/drawing/2014/main" id="{8551E8E8-A61C-42E0-B01A-BCEA18695C2E}"/>
              </a:ext>
            </a:extLst>
          </p:cNvPr>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a:extLst>
              <a:ext uri="{FF2B5EF4-FFF2-40B4-BE49-F238E27FC236}">
                <a16:creationId xmlns:a16="http://schemas.microsoft.com/office/drawing/2014/main" id="{846E1382-B3DF-4DBD-9F5A-830084D14929}"/>
              </a:ext>
            </a:extLst>
          </p:cNvPr>
          <p:cNvSpPr>
            <a:spLocks noGrp="1"/>
          </p:cNvSpPr>
          <p:nvPr>
            <p:ph type="sldNum" sz="quarter" idx="12"/>
          </p:nvPr>
        </p:nvSpPr>
        <p:spPr/>
        <p:txBody>
          <a:bodyPr/>
          <a:lstStyle>
            <a:lvl1pPr>
              <a:defRPr/>
            </a:lvl1pPr>
          </a:lstStyle>
          <a:p>
            <a:pPr>
              <a:defRPr/>
            </a:pPr>
            <a:fld id="{6339FDCD-434D-47E2-8FA5-0E9F4C8F147C}" type="slidenum">
              <a:rPr lang="fr-FR"/>
              <a:pPr>
                <a:defRPr/>
              </a:pPr>
              <a:t>‹N°›</a:t>
            </a:fld>
            <a:endParaRPr lang="fr-FR"/>
          </a:p>
        </p:txBody>
      </p:sp>
    </p:spTree>
    <p:extLst>
      <p:ext uri="{BB962C8B-B14F-4D97-AF65-F5344CB8AC3E}">
        <p14:creationId xmlns:p14="http://schemas.microsoft.com/office/powerpoint/2010/main" val="28171840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lvl1pPr marL="228600" indent="-228600">
              <a:buFont typeface="Wingdings" panose="05000000000000000000" pitchFamily="2" charset="2"/>
              <a:buChar char=""/>
              <a:defRPr/>
            </a:lvl1pPr>
            <a:lvl2pPr marL="685800" indent="-228600">
              <a:buFont typeface="Wingdings" panose="05000000000000000000" pitchFamily="2" charset="2"/>
              <a:buChar char="§"/>
              <a:defRPr/>
            </a:lvl2pPr>
            <a:lvl3pPr marL="1143000" indent="-228600">
              <a:buFont typeface="Arial" panose="020B0604020202020204" pitchFamily="34" charset="0"/>
              <a:buChar char="-"/>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819D8B2B-5F8D-4D0F-8AA1-0B1C1B012B2E}"/>
              </a:ext>
            </a:extLst>
          </p:cNvPr>
          <p:cNvSpPr>
            <a:spLocks noGrp="1"/>
          </p:cNvSpPr>
          <p:nvPr>
            <p:ph type="dt" sz="half" idx="10"/>
          </p:nvPr>
        </p:nvSpPr>
        <p:spPr/>
        <p:txBody>
          <a:bodyPr/>
          <a:lstStyle>
            <a:lvl1pPr>
              <a:defRPr/>
            </a:lvl1pPr>
          </a:lstStyle>
          <a:p>
            <a:pPr>
              <a:defRPr/>
            </a:pPr>
            <a:fld id="{06B2C78B-EF8E-4E68-B0D7-C7A13DA863BB}" type="datetimeFigureOut">
              <a:rPr lang="fr-FR"/>
              <a:pPr>
                <a:defRPr/>
              </a:pPr>
              <a:t>02/04/2020</a:t>
            </a:fld>
            <a:endParaRPr lang="fr-FR"/>
          </a:p>
        </p:txBody>
      </p:sp>
      <p:sp>
        <p:nvSpPr>
          <p:cNvPr id="5" name="Espace réservé du pied de page 4">
            <a:extLst>
              <a:ext uri="{FF2B5EF4-FFF2-40B4-BE49-F238E27FC236}">
                <a16:creationId xmlns:a16="http://schemas.microsoft.com/office/drawing/2014/main" id="{B5E62ED4-1E2E-4206-B1E1-5A4FFB164BB9}"/>
              </a:ext>
            </a:extLst>
          </p:cNvPr>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a:extLst>
              <a:ext uri="{FF2B5EF4-FFF2-40B4-BE49-F238E27FC236}">
                <a16:creationId xmlns:a16="http://schemas.microsoft.com/office/drawing/2014/main" id="{74986B4A-4F6B-4421-A6C8-F5ED5C3C0850}"/>
              </a:ext>
            </a:extLst>
          </p:cNvPr>
          <p:cNvSpPr>
            <a:spLocks noGrp="1"/>
          </p:cNvSpPr>
          <p:nvPr>
            <p:ph type="sldNum" sz="quarter" idx="12"/>
          </p:nvPr>
        </p:nvSpPr>
        <p:spPr/>
        <p:txBody>
          <a:bodyPr/>
          <a:lstStyle>
            <a:lvl1pPr>
              <a:defRPr/>
            </a:lvl1pPr>
          </a:lstStyle>
          <a:p>
            <a:pPr>
              <a:defRPr/>
            </a:pPr>
            <a:fld id="{6E4C29F6-C04E-4800-BDDD-8E0464A8B178}" type="slidenum">
              <a:rPr lang="fr-FR"/>
              <a:pPr>
                <a:defRPr/>
              </a:pPr>
              <a:t>‹N°›</a:t>
            </a:fld>
            <a:endParaRPr lang="fr-FR"/>
          </a:p>
        </p:txBody>
      </p:sp>
    </p:spTree>
    <p:extLst>
      <p:ext uri="{BB962C8B-B14F-4D97-AF65-F5344CB8AC3E}">
        <p14:creationId xmlns:p14="http://schemas.microsoft.com/office/powerpoint/2010/main" val="107773141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altLang="fr-FR" noProof="0"/>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3">
            <a:extLst>
              <a:ext uri="{FF2B5EF4-FFF2-40B4-BE49-F238E27FC236}">
                <a16:creationId xmlns:a16="http://schemas.microsoft.com/office/drawing/2014/main" id="{35F4BC61-0B69-48DD-870C-1B2B87CBBE75}"/>
              </a:ext>
            </a:extLst>
          </p:cNvPr>
          <p:cNvSpPr>
            <a:spLocks noGrp="1"/>
          </p:cNvSpPr>
          <p:nvPr>
            <p:ph type="dt" sz="half" idx="10"/>
          </p:nvPr>
        </p:nvSpPr>
        <p:spPr/>
        <p:txBody>
          <a:bodyPr/>
          <a:lstStyle>
            <a:lvl1pPr>
              <a:defRPr/>
            </a:lvl1pPr>
          </a:lstStyle>
          <a:p>
            <a:pPr>
              <a:defRPr/>
            </a:pPr>
            <a:fld id="{F958B582-8DC5-46B2-B46A-6893B8F7F6F3}" type="datetime1">
              <a:rPr lang="fr-FR" smtClean="0"/>
              <a:t>02/04/2020</a:t>
            </a:fld>
            <a:endParaRPr lang="fr-FR"/>
          </a:p>
        </p:txBody>
      </p:sp>
      <p:sp>
        <p:nvSpPr>
          <p:cNvPr id="6" name="Espace réservé du pied de page 4">
            <a:extLst>
              <a:ext uri="{FF2B5EF4-FFF2-40B4-BE49-F238E27FC236}">
                <a16:creationId xmlns:a16="http://schemas.microsoft.com/office/drawing/2014/main" id="{C20E2BD3-596B-4E02-9884-9156EA8621B2}"/>
              </a:ext>
            </a:extLst>
          </p:cNvPr>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a:extLst>
              <a:ext uri="{FF2B5EF4-FFF2-40B4-BE49-F238E27FC236}">
                <a16:creationId xmlns:a16="http://schemas.microsoft.com/office/drawing/2014/main" id="{F9275683-D67C-40E5-BCBB-D7BB99419C29}"/>
              </a:ext>
            </a:extLst>
          </p:cNvPr>
          <p:cNvSpPr>
            <a:spLocks noGrp="1"/>
          </p:cNvSpPr>
          <p:nvPr>
            <p:ph type="sldNum" sz="quarter" idx="12"/>
          </p:nvPr>
        </p:nvSpPr>
        <p:spPr/>
        <p:txBody>
          <a:bodyPr/>
          <a:lstStyle>
            <a:lvl1pPr>
              <a:defRPr/>
            </a:lvl1pPr>
          </a:lstStyle>
          <a:p>
            <a:pPr>
              <a:defRPr/>
            </a:pPr>
            <a:fld id="{063AA005-07E7-4465-A2F1-4C4D036A8530}" type="slidenum">
              <a:rPr lang="fr-FR"/>
              <a:pPr>
                <a:defRPr/>
              </a:pPr>
              <a:t>‹N°›</a:t>
            </a:fld>
            <a:endParaRPr lang="fr-FR"/>
          </a:p>
        </p:txBody>
      </p:sp>
    </p:spTree>
    <p:extLst>
      <p:ext uri="{BB962C8B-B14F-4D97-AF65-F5344CB8AC3E}">
        <p14:creationId xmlns:p14="http://schemas.microsoft.com/office/powerpoint/2010/main" val="340750781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lvl1pPr marL="228600" indent="-228600">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defRPr lang="fr-FR" altLang="fr-FR" sz="2000" kern="1200" dirty="0">
                <a:solidFill>
                  <a:schemeClr val="tx1"/>
                </a:solidFill>
                <a:latin typeface="Arial" panose="020B0604020202020204" pitchFamily="34" charset="0"/>
                <a:ea typeface="+mn-ea"/>
                <a:cs typeface="Arial" panose="020B0604020202020204" pitchFamily="34" charset="0"/>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C0A869BF-140F-4786-A88B-D6F82CC88C02}"/>
              </a:ext>
            </a:extLst>
          </p:cNvPr>
          <p:cNvSpPr>
            <a:spLocks noGrp="1"/>
          </p:cNvSpPr>
          <p:nvPr>
            <p:ph type="dt" sz="half" idx="10"/>
          </p:nvPr>
        </p:nvSpPr>
        <p:spPr/>
        <p:txBody>
          <a:bodyPr/>
          <a:lstStyle>
            <a:lvl1pPr>
              <a:defRPr/>
            </a:lvl1pPr>
          </a:lstStyle>
          <a:p>
            <a:pPr>
              <a:defRPr/>
            </a:pPr>
            <a:fld id="{F30B6DB8-D696-49A2-8094-D2CEBE75356D}" type="datetime1">
              <a:rPr lang="fr-FR" smtClean="0"/>
              <a:t>02/04/2020</a:t>
            </a:fld>
            <a:endParaRPr lang="fr-FR"/>
          </a:p>
        </p:txBody>
      </p:sp>
      <p:sp>
        <p:nvSpPr>
          <p:cNvPr id="5" name="Espace réservé du pied de page 4">
            <a:extLst>
              <a:ext uri="{FF2B5EF4-FFF2-40B4-BE49-F238E27FC236}">
                <a16:creationId xmlns:a16="http://schemas.microsoft.com/office/drawing/2014/main" id="{527E84BB-7129-4A77-A190-C19271D3A792}"/>
              </a:ext>
            </a:extLst>
          </p:cNvPr>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a:extLst>
              <a:ext uri="{FF2B5EF4-FFF2-40B4-BE49-F238E27FC236}">
                <a16:creationId xmlns:a16="http://schemas.microsoft.com/office/drawing/2014/main" id="{C9CB0593-F466-440E-989F-18417037613D}"/>
              </a:ext>
            </a:extLst>
          </p:cNvPr>
          <p:cNvSpPr>
            <a:spLocks noGrp="1"/>
          </p:cNvSpPr>
          <p:nvPr>
            <p:ph type="sldNum" sz="quarter" idx="12"/>
          </p:nvPr>
        </p:nvSpPr>
        <p:spPr/>
        <p:txBody>
          <a:bodyPr/>
          <a:lstStyle>
            <a:lvl1pPr>
              <a:defRPr/>
            </a:lvl1pPr>
          </a:lstStyle>
          <a:p>
            <a:pPr>
              <a:defRPr/>
            </a:pPr>
            <a:fld id="{815C7591-095F-4BD3-8C09-593A1D385698}" type="slidenum">
              <a:rPr lang="fr-FR"/>
              <a:pPr>
                <a:defRPr/>
              </a:pPr>
              <a:t>‹N°›</a:t>
            </a:fld>
            <a:endParaRPr lang="fr-FR"/>
          </a:p>
        </p:txBody>
      </p:sp>
    </p:spTree>
    <p:extLst>
      <p:ext uri="{BB962C8B-B14F-4D97-AF65-F5344CB8AC3E}">
        <p14:creationId xmlns:p14="http://schemas.microsoft.com/office/powerpoint/2010/main" val="39483768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lvl1pPr marL="228600" indent="-228600">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buFont typeface="Arial" panose="020B0604020202020204" pitchFamily="34" charset="0"/>
              <a:buChar char="-"/>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0E92DEA4-7FCA-4113-8893-F854522AD8EE}"/>
              </a:ext>
            </a:extLst>
          </p:cNvPr>
          <p:cNvSpPr>
            <a:spLocks noGrp="1"/>
          </p:cNvSpPr>
          <p:nvPr>
            <p:ph type="dt" sz="half" idx="10"/>
          </p:nvPr>
        </p:nvSpPr>
        <p:spPr/>
        <p:txBody>
          <a:bodyPr/>
          <a:lstStyle>
            <a:lvl1pPr>
              <a:defRPr/>
            </a:lvl1pPr>
          </a:lstStyle>
          <a:p>
            <a:pPr>
              <a:defRPr/>
            </a:pPr>
            <a:fld id="{3F43096B-BB3D-4EDC-BA41-64A7E8B9079D}" type="datetime1">
              <a:rPr lang="fr-FR" smtClean="0"/>
              <a:t>02/04/2020</a:t>
            </a:fld>
            <a:endParaRPr lang="fr-FR"/>
          </a:p>
        </p:txBody>
      </p:sp>
      <p:sp>
        <p:nvSpPr>
          <p:cNvPr id="5" name="Espace réservé du pied de page 4">
            <a:extLst>
              <a:ext uri="{FF2B5EF4-FFF2-40B4-BE49-F238E27FC236}">
                <a16:creationId xmlns:a16="http://schemas.microsoft.com/office/drawing/2014/main" id="{0BD3E167-3D99-40E2-BBF8-951FC571CD81}"/>
              </a:ext>
            </a:extLst>
          </p:cNvPr>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a:extLst>
              <a:ext uri="{FF2B5EF4-FFF2-40B4-BE49-F238E27FC236}">
                <a16:creationId xmlns:a16="http://schemas.microsoft.com/office/drawing/2014/main" id="{9251FB1A-E34A-48EA-9F1D-3FE8B2133A43}"/>
              </a:ext>
            </a:extLst>
          </p:cNvPr>
          <p:cNvSpPr>
            <a:spLocks noGrp="1"/>
          </p:cNvSpPr>
          <p:nvPr>
            <p:ph type="sldNum" sz="quarter" idx="12"/>
          </p:nvPr>
        </p:nvSpPr>
        <p:spPr/>
        <p:txBody>
          <a:bodyPr/>
          <a:lstStyle>
            <a:lvl1pPr>
              <a:defRPr/>
            </a:lvl1pPr>
          </a:lstStyle>
          <a:p>
            <a:pPr>
              <a:defRPr/>
            </a:pPr>
            <a:fld id="{D434BAB0-2328-4F16-9BB4-21E9AA3DDE31}" type="slidenum">
              <a:rPr lang="fr-FR"/>
              <a:pPr>
                <a:defRPr/>
              </a:pPr>
              <a:t>‹N°›</a:t>
            </a:fld>
            <a:endParaRPr lang="fr-FR"/>
          </a:p>
        </p:txBody>
      </p:sp>
    </p:spTree>
    <p:extLst>
      <p:ext uri="{BB962C8B-B14F-4D97-AF65-F5344CB8AC3E}">
        <p14:creationId xmlns:p14="http://schemas.microsoft.com/office/powerpoint/2010/main" val="22638144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C03CFC85-EF14-450B-8448-34EDD518EB02}"/>
              </a:ext>
            </a:extLst>
          </p:cNvPr>
          <p:cNvSpPr>
            <a:spLocks noGrp="1"/>
          </p:cNvSpPr>
          <p:nvPr>
            <p:ph type="dt" sz="half" idx="10"/>
          </p:nvPr>
        </p:nvSpPr>
        <p:spPr/>
        <p:txBody>
          <a:bodyPr/>
          <a:lstStyle>
            <a:lvl1pPr>
              <a:defRPr/>
            </a:lvl1pPr>
          </a:lstStyle>
          <a:p>
            <a:pPr>
              <a:defRPr/>
            </a:pPr>
            <a:fld id="{91FC5539-49DF-4F8E-A294-17F267D11BB5}" type="datetimeFigureOut">
              <a:rPr lang="fr-FR"/>
              <a:pPr>
                <a:defRPr/>
              </a:pPr>
              <a:t>02/04/2020</a:t>
            </a:fld>
            <a:endParaRPr lang="fr-FR"/>
          </a:p>
        </p:txBody>
      </p:sp>
      <p:sp>
        <p:nvSpPr>
          <p:cNvPr id="5" name="Espace réservé du pied de page 4">
            <a:extLst>
              <a:ext uri="{FF2B5EF4-FFF2-40B4-BE49-F238E27FC236}">
                <a16:creationId xmlns:a16="http://schemas.microsoft.com/office/drawing/2014/main" id="{A504AD4A-8B68-4F5E-B67A-B0348AAB5176}"/>
              </a:ext>
            </a:extLst>
          </p:cNvPr>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a:extLst>
              <a:ext uri="{FF2B5EF4-FFF2-40B4-BE49-F238E27FC236}">
                <a16:creationId xmlns:a16="http://schemas.microsoft.com/office/drawing/2014/main" id="{2A4423EA-4955-4F0E-A23B-C63139CD8507}"/>
              </a:ext>
            </a:extLst>
          </p:cNvPr>
          <p:cNvSpPr>
            <a:spLocks noGrp="1"/>
          </p:cNvSpPr>
          <p:nvPr>
            <p:ph type="sldNum" sz="quarter" idx="12"/>
          </p:nvPr>
        </p:nvSpPr>
        <p:spPr/>
        <p:txBody>
          <a:bodyPr/>
          <a:lstStyle>
            <a:lvl1pPr>
              <a:defRPr/>
            </a:lvl1pPr>
          </a:lstStyle>
          <a:p>
            <a:pPr>
              <a:defRPr/>
            </a:pPr>
            <a:fld id="{E94C2F4A-24DE-42B5-9882-F18788340E71}" type="slidenum">
              <a:rPr lang="fr-FR"/>
              <a:pPr>
                <a:defRPr/>
              </a:pPr>
              <a:t>‹N°›</a:t>
            </a:fld>
            <a:endParaRPr lang="fr-FR"/>
          </a:p>
        </p:txBody>
      </p:sp>
    </p:spTree>
    <p:extLst>
      <p:ext uri="{BB962C8B-B14F-4D97-AF65-F5344CB8AC3E}">
        <p14:creationId xmlns:p14="http://schemas.microsoft.com/office/powerpoint/2010/main" val="18782910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lvl1pPr marL="228600" indent="-228600">
              <a:buSzPct val="85000"/>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buFont typeface="Arial" panose="020B0604020202020204" pitchFamily="34" charset="0"/>
              <a:buChar char="-"/>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u contenu 3"/>
          <p:cNvSpPr>
            <a:spLocks noGrp="1"/>
          </p:cNvSpPr>
          <p:nvPr>
            <p:ph sz="half" idx="2"/>
          </p:nvPr>
        </p:nvSpPr>
        <p:spPr>
          <a:xfrm>
            <a:off x="6172200" y="1825625"/>
            <a:ext cx="5181600" cy="4351338"/>
          </a:xfrm>
        </p:spPr>
        <p:txBody>
          <a:bodyPr/>
          <a:lstStyle>
            <a:lvl1pPr marL="228600" indent="-228600">
              <a:buSzPct val="85000"/>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buFont typeface="Arial" panose="020B0604020202020204" pitchFamily="34" charset="0"/>
              <a:buChar char="-"/>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5" name="Espace réservé de la date 3">
            <a:extLst>
              <a:ext uri="{FF2B5EF4-FFF2-40B4-BE49-F238E27FC236}">
                <a16:creationId xmlns:a16="http://schemas.microsoft.com/office/drawing/2014/main" id="{C481FB9D-864B-423D-8CC1-C7396AC9DD12}"/>
              </a:ext>
            </a:extLst>
          </p:cNvPr>
          <p:cNvSpPr>
            <a:spLocks noGrp="1"/>
          </p:cNvSpPr>
          <p:nvPr>
            <p:ph type="dt" sz="half" idx="10"/>
          </p:nvPr>
        </p:nvSpPr>
        <p:spPr/>
        <p:txBody>
          <a:bodyPr/>
          <a:lstStyle>
            <a:lvl1pPr>
              <a:defRPr/>
            </a:lvl1pPr>
          </a:lstStyle>
          <a:p>
            <a:pPr>
              <a:defRPr/>
            </a:pPr>
            <a:fld id="{A54C3E3B-4FAC-4BBD-85C5-DF26FFBA9F6C}" type="datetimeFigureOut">
              <a:rPr lang="fr-FR"/>
              <a:pPr>
                <a:defRPr/>
              </a:pPr>
              <a:t>02/04/2020</a:t>
            </a:fld>
            <a:endParaRPr lang="fr-FR"/>
          </a:p>
        </p:txBody>
      </p:sp>
      <p:sp>
        <p:nvSpPr>
          <p:cNvPr id="6" name="Espace réservé du pied de page 4">
            <a:extLst>
              <a:ext uri="{FF2B5EF4-FFF2-40B4-BE49-F238E27FC236}">
                <a16:creationId xmlns:a16="http://schemas.microsoft.com/office/drawing/2014/main" id="{F26AC412-6A61-47F4-903D-DD92484CBB64}"/>
              </a:ext>
            </a:extLst>
          </p:cNvPr>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a:extLst>
              <a:ext uri="{FF2B5EF4-FFF2-40B4-BE49-F238E27FC236}">
                <a16:creationId xmlns:a16="http://schemas.microsoft.com/office/drawing/2014/main" id="{8A3B7B73-E6A8-41EA-AA5E-61AF27D124DF}"/>
              </a:ext>
            </a:extLst>
          </p:cNvPr>
          <p:cNvSpPr>
            <a:spLocks noGrp="1"/>
          </p:cNvSpPr>
          <p:nvPr>
            <p:ph type="sldNum" sz="quarter" idx="12"/>
          </p:nvPr>
        </p:nvSpPr>
        <p:spPr/>
        <p:txBody>
          <a:bodyPr/>
          <a:lstStyle>
            <a:lvl1pPr>
              <a:defRPr/>
            </a:lvl1pPr>
          </a:lstStyle>
          <a:p>
            <a:pPr>
              <a:defRPr/>
            </a:pPr>
            <a:fld id="{19457956-6EDB-4B2C-B75C-6EA4E48FD346}" type="slidenum">
              <a:rPr lang="fr-FR"/>
              <a:pPr>
                <a:defRPr/>
              </a:pPr>
              <a:t>‹N°›</a:t>
            </a:fld>
            <a:endParaRPr lang="fr-FR"/>
          </a:p>
        </p:txBody>
      </p:sp>
    </p:spTree>
    <p:extLst>
      <p:ext uri="{BB962C8B-B14F-4D97-AF65-F5344CB8AC3E}">
        <p14:creationId xmlns:p14="http://schemas.microsoft.com/office/powerpoint/2010/main" val="41572504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lvl1pPr marL="228600" indent="-228600">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buFont typeface="Arial" panose="020B0604020202020204" pitchFamily="34" charset="0"/>
              <a:buChar char="-"/>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lvl1pPr marL="228600" indent="-228600">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buFont typeface="Arial" panose="020B0604020202020204" pitchFamily="34" charset="0"/>
              <a:buChar char="-"/>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7" name="Espace réservé de la date 3">
            <a:extLst>
              <a:ext uri="{FF2B5EF4-FFF2-40B4-BE49-F238E27FC236}">
                <a16:creationId xmlns:a16="http://schemas.microsoft.com/office/drawing/2014/main" id="{B9CD5182-F548-4A3F-8CF1-DEC209BFDA0E}"/>
              </a:ext>
            </a:extLst>
          </p:cNvPr>
          <p:cNvSpPr>
            <a:spLocks noGrp="1"/>
          </p:cNvSpPr>
          <p:nvPr>
            <p:ph type="dt" sz="half" idx="10"/>
          </p:nvPr>
        </p:nvSpPr>
        <p:spPr/>
        <p:txBody>
          <a:bodyPr/>
          <a:lstStyle>
            <a:lvl1pPr>
              <a:defRPr/>
            </a:lvl1pPr>
          </a:lstStyle>
          <a:p>
            <a:pPr>
              <a:defRPr/>
            </a:pPr>
            <a:fld id="{A9D1E13C-35E2-4FFA-BC05-28D359F21704}" type="datetimeFigureOut">
              <a:rPr lang="fr-FR"/>
              <a:pPr>
                <a:defRPr/>
              </a:pPr>
              <a:t>02/04/2020</a:t>
            </a:fld>
            <a:endParaRPr lang="fr-FR"/>
          </a:p>
        </p:txBody>
      </p:sp>
      <p:sp>
        <p:nvSpPr>
          <p:cNvPr id="8" name="Espace réservé du pied de page 4">
            <a:extLst>
              <a:ext uri="{FF2B5EF4-FFF2-40B4-BE49-F238E27FC236}">
                <a16:creationId xmlns:a16="http://schemas.microsoft.com/office/drawing/2014/main" id="{9AC0E094-DB58-4184-B407-1D39A5AD6B2A}"/>
              </a:ext>
            </a:extLst>
          </p:cNvPr>
          <p:cNvSpPr>
            <a:spLocks noGrp="1"/>
          </p:cNvSpPr>
          <p:nvPr>
            <p:ph type="ftr" sz="quarter" idx="11"/>
          </p:nvPr>
        </p:nvSpPr>
        <p:spPr/>
        <p:txBody>
          <a:bodyPr/>
          <a:lstStyle>
            <a:lvl1pPr>
              <a:defRPr/>
            </a:lvl1pPr>
          </a:lstStyle>
          <a:p>
            <a:pPr>
              <a:defRPr/>
            </a:pPr>
            <a:endParaRPr lang="fr-FR"/>
          </a:p>
        </p:txBody>
      </p:sp>
      <p:sp>
        <p:nvSpPr>
          <p:cNvPr id="9" name="Espace réservé du numéro de diapositive 5">
            <a:extLst>
              <a:ext uri="{FF2B5EF4-FFF2-40B4-BE49-F238E27FC236}">
                <a16:creationId xmlns:a16="http://schemas.microsoft.com/office/drawing/2014/main" id="{26B3B365-4BE0-4069-91FF-50F4B9062C1D}"/>
              </a:ext>
            </a:extLst>
          </p:cNvPr>
          <p:cNvSpPr>
            <a:spLocks noGrp="1"/>
          </p:cNvSpPr>
          <p:nvPr>
            <p:ph type="sldNum" sz="quarter" idx="12"/>
          </p:nvPr>
        </p:nvSpPr>
        <p:spPr/>
        <p:txBody>
          <a:bodyPr/>
          <a:lstStyle>
            <a:lvl1pPr>
              <a:defRPr/>
            </a:lvl1pPr>
          </a:lstStyle>
          <a:p>
            <a:pPr>
              <a:defRPr/>
            </a:pPr>
            <a:fld id="{08021371-0571-4CBA-A452-CA05DC4994AF}" type="slidenum">
              <a:rPr lang="fr-FR"/>
              <a:pPr>
                <a:defRPr/>
              </a:pPr>
              <a:t>‹N°›</a:t>
            </a:fld>
            <a:endParaRPr lang="fr-FR"/>
          </a:p>
        </p:txBody>
      </p:sp>
    </p:spTree>
    <p:extLst>
      <p:ext uri="{BB962C8B-B14F-4D97-AF65-F5344CB8AC3E}">
        <p14:creationId xmlns:p14="http://schemas.microsoft.com/office/powerpoint/2010/main" val="11017832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3">
            <a:extLst>
              <a:ext uri="{FF2B5EF4-FFF2-40B4-BE49-F238E27FC236}">
                <a16:creationId xmlns:a16="http://schemas.microsoft.com/office/drawing/2014/main" id="{4D8E7B7A-5938-4E50-B5B0-3EB61B2A1E18}"/>
              </a:ext>
            </a:extLst>
          </p:cNvPr>
          <p:cNvSpPr>
            <a:spLocks noGrp="1"/>
          </p:cNvSpPr>
          <p:nvPr>
            <p:ph type="dt" sz="half" idx="10"/>
          </p:nvPr>
        </p:nvSpPr>
        <p:spPr/>
        <p:txBody>
          <a:bodyPr/>
          <a:lstStyle>
            <a:lvl1pPr>
              <a:defRPr/>
            </a:lvl1pPr>
          </a:lstStyle>
          <a:p>
            <a:pPr>
              <a:defRPr/>
            </a:pPr>
            <a:fld id="{0322BAB9-C2E9-42DB-B46B-B058539EC13B}" type="datetimeFigureOut">
              <a:rPr lang="fr-FR"/>
              <a:pPr>
                <a:defRPr/>
              </a:pPr>
              <a:t>02/04/2020</a:t>
            </a:fld>
            <a:endParaRPr lang="fr-FR"/>
          </a:p>
        </p:txBody>
      </p:sp>
      <p:sp>
        <p:nvSpPr>
          <p:cNvPr id="4" name="Espace réservé du pied de page 4">
            <a:extLst>
              <a:ext uri="{FF2B5EF4-FFF2-40B4-BE49-F238E27FC236}">
                <a16:creationId xmlns:a16="http://schemas.microsoft.com/office/drawing/2014/main" id="{18E51AD8-71DF-4C58-BBB5-CCD011376C8C}"/>
              </a:ext>
            </a:extLst>
          </p:cNvPr>
          <p:cNvSpPr>
            <a:spLocks noGrp="1"/>
          </p:cNvSpPr>
          <p:nvPr>
            <p:ph type="ftr" sz="quarter" idx="11"/>
          </p:nvPr>
        </p:nvSpPr>
        <p:spPr/>
        <p:txBody>
          <a:bodyPr/>
          <a:lstStyle>
            <a:lvl1pPr>
              <a:defRPr/>
            </a:lvl1pPr>
          </a:lstStyle>
          <a:p>
            <a:pPr>
              <a:defRPr/>
            </a:pPr>
            <a:endParaRPr lang="fr-FR"/>
          </a:p>
        </p:txBody>
      </p:sp>
      <p:sp>
        <p:nvSpPr>
          <p:cNvPr id="5" name="Espace réservé du numéro de diapositive 5">
            <a:extLst>
              <a:ext uri="{FF2B5EF4-FFF2-40B4-BE49-F238E27FC236}">
                <a16:creationId xmlns:a16="http://schemas.microsoft.com/office/drawing/2014/main" id="{026D507A-4869-452F-A977-D9668C6A3329}"/>
              </a:ext>
            </a:extLst>
          </p:cNvPr>
          <p:cNvSpPr>
            <a:spLocks noGrp="1"/>
          </p:cNvSpPr>
          <p:nvPr>
            <p:ph type="sldNum" sz="quarter" idx="12"/>
          </p:nvPr>
        </p:nvSpPr>
        <p:spPr/>
        <p:txBody>
          <a:bodyPr/>
          <a:lstStyle>
            <a:lvl1pPr>
              <a:defRPr/>
            </a:lvl1pPr>
          </a:lstStyle>
          <a:p>
            <a:pPr>
              <a:defRPr/>
            </a:pPr>
            <a:fld id="{1F45B032-F385-477D-9767-0E5654D4F1DC}" type="slidenum">
              <a:rPr lang="fr-FR"/>
              <a:pPr>
                <a:defRPr/>
              </a:pPr>
              <a:t>‹N°›</a:t>
            </a:fld>
            <a:endParaRPr lang="fr-FR"/>
          </a:p>
        </p:txBody>
      </p:sp>
    </p:spTree>
    <p:extLst>
      <p:ext uri="{BB962C8B-B14F-4D97-AF65-F5344CB8AC3E}">
        <p14:creationId xmlns:p14="http://schemas.microsoft.com/office/powerpoint/2010/main" val="32427997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a:extLst>
              <a:ext uri="{FF2B5EF4-FFF2-40B4-BE49-F238E27FC236}">
                <a16:creationId xmlns:a16="http://schemas.microsoft.com/office/drawing/2014/main" id="{F32C8B15-7F4F-46B8-AA54-49B5DD0E1488}"/>
              </a:ext>
            </a:extLst>
          </p:cNvPr>
          <p:cNvSpPr>
            <a:spLocks noGrp="1"/>
          </p:cNvSpPr>
          <p:nvPr>
            <p:ph type="dt" sz="half" idx="10"/>
          </p:nvPr>
        </p:nvSpPr>
        <p:spPr/>
        <p:txBody>
          <a:bodyPr/>
          <a:lstStyle>
            <a:lvl1pPr>
              <a:defRPr/>
            </a:lvl1pPr>
          </a:lstStyle>
          <a:p>
            <a:pPr>
              <a:defRPr/>
            </a:pPr>
            <a:fld id="{2B7493C9-CB77-4805-9721-6CB367C49377}" type="datetimeFigureOut">
              <a:rPr lang="fr-FR"/>
              <a:pPr>
                <a:defRPr/>
              </a:pPr>
              <a:t>02/04/2020</a:t>
            </a:fld>
            <a:endParaRPr lang="fr-FR"/>
          </a:p>
        </p:txBody>
      </p:sp>
      <p:sp>
        <p:nvSpPr>
          <p:cNvPr id="3" name="Espace réservé du pied de page 4">
            <a:extLst>
              <a:ext uri="{FF2B5EF4-FFF2-40B4-BE49-F238E27FC236}">
                <a16:creationId xmlns:a16="http://schemas.microsoft.com/office/drawing/2014/main" id="{93123E51-2ED4-4AF4-BBC7-AA454A575133}"/>
              </a:ext>
            </a:extLst>
          </p:cNvPr>
          <p:cNvSpPr>
            <a:spLocks noGrp="1"/>
          </p:cNvSpPr>
          <p:nvPr>
            <p:ph type="ftr" sz="quarter" idx="11"/>
          </p:nvPr>
        </p:nvSpPr>
        <p:spPr/>
        <p:txBody>
          <a:bodyPr/>
          <a:lstStyle>
            <a:lvl1pPr>
              <a:defRPr/>
            </a:lvl1pPr>
          </a:lstStyle>
          <a:p>
            <a:pPr>
              <a:defRPr/>
            </a:pPr>
            <a:endParaRPr lang="fr-FR"/>
          </a:p>
        </p:txBody>
      </p:sp>
      <p:sp>
        <p:nvSpPr>
          <p:cNvPr id="4" name="Espace réservé du numéro de diapositive 5">
            <a:extLst>
              <a:ext uri="{FF2B5EF4-FFF2-40B4-BE49-F238E27FC236}">
                <a16:creationId xmlns:a16="http://schemas.microsoft.com/office/drawing/2014/main" id="{F9661A4A-C192-4E86-BF14-6F2726D46B9B}"/>
              </a:ext>
            </a:extLst>
          </p:cNvPr>
          <p:cNvSpPr>
            <a:spLocks noGrp="1"/>
          </p:cNvSpPr>
          <p:nvPr>
            <p:ph type="sldNum" sz="quarter" idx="12"/>
          </p:nvPr>
        </p:nvSpPr>
        <p:spPr/>
        <p:txBody>
          <a:bodyPr/>
          <a:lstStyle>
            <a:lvl1pPr>
              <a:defRPr/>
            </a:lvl1pPr>
          </a:lstStyle>
          <a:p>
            <a:pPr>
              <a:defRPr/>
            </a:pPr>
            <a:fld id="{2CD25453-C933-4BDD-B7EE-4F1658DA5BAA}" type="slidenum">
              <a:rPr lang="fr-FR"/>
              <a:pPr>
                <a:defRPr/>
              </a:pPr>
              <a:t>‹N°›</a:t>
            </a:fld>
            <a:endParaRPr lang="fr-FR"/>
          </a:p>
        </p:txBody>
      </p:sp>
    </p:spTree>
    <p:extLst>
      <p:ext uri="{BB962C8B-B14F-4D97-AF65-F5344CB8AC3E}">
        <p14:creationId xmlns:p14="http://schemas.microsoft.com/office/powerpoint/2010/main" val="6946647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marL="228600" indent="-228600">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defRPr lang="fr-FR" altLang="fr-FR" sz="2000" kern="1200" dirty="0">
                <a:solidFill>
                  <a:schemeClr val="tx1"/>
                </a:solidFill>
                <a:latin typeface="Arial" panose="020B0604020202020204" pitchFamily="34" charset="0"/>
                <a:ea typeface="+mn-ea"/>
                <a:cs typeface="Arial" panose="020B0604020202020204" pitchFamily="34" charset="0"/>
              </a:defRPr>
            </a:lvl3pPr>
            <a:lvl4pPr marL="1600200" indent="-228600">
              <a:defRPr lang="fr-FR" altLang="fr-FR" kern="1200" dirty="0">
                <a:solidFill>
                  <a:schemeClr val="tx1"/>
                </a:solidFill>
                <a:latin typeface="Arial" panose="020B0604020202020204" pitchFamily="34" charset="0"/>
                <a:ea typeface="+mn-ea"/>
                <a:cs typeface="Arial" panose="020B0604020202020204" pitchFamily="34" charset="0"/>
              </a:defRPr>
            </a:lvl4pPr>
            <a:lvl5pPr marL="2057400" indent="-228600">
              <a:defRPr lang="fr-FR" altLang="fr-FR" kern="1200" dirty="0">
                <a:solidFill>
                  <a:schemeClr val="tx1"/>
                </a:solidFill>
                <a:latin typeface="Arial" panose="020B0604020202020204" pitchFamily="34" charset="0"/>
                <a:ea typeface="+mn-ea"/>
                <a:cs typeface="Arial" panose="020B0604020202020204" pitchFamily="34" charset="0"/>
              </a:defRPr>
            </a:lvl5pPr>
            <a:lvl6pPr>
              <a:defRPr sz="2000"/>
            </a:lvl6pPr>
            <a:lvl7pPr>
              <a:defRPr sz="2000"/>
            </a:lvl7pPr>
            <a:lvl8pPr>
              <a:defRPr sz="2000"/>
            </a:lvl8pPr>
            <a:lvl9pPr>
              <a:defRPr sz="2000"/>
            </a:lvl9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3">
            <a:extLst>
              <a:ext uri="{FF2B5EF4-FFF2-40B4-BE49-F238E27FC236}">
                <a16:creationId xmlns:a16="http://schemas.microsoft.com/office/drawing/2014/main" id="{D8829B28-0DC5-4CA7-B83B-07B576AB7F5C}"/>
              </a:ext>
            </a:extLst>
          </p:cNvPr>
          <p:cNvSpPr>
            <a:spLocks noGrp="1"/>
          </p:cNvSpPr>
          <p:nvPr>
            <p:ph type="dt" sz="half" idx="10"/>
          </p:nvPr>
        </p:nvSpPr>
        <p:spPr/>
        <p:txBody>
          <a:bodyPr/>
          <a:lstStyle>
            <a:lvl1pPr>
              <a:defRPr/>
            </a:lvl1pPr>
          </a:lstStyle>
          <a:p>
            <a:pPr>
              <a:defRPr/>
            </a:pPr>
            <a:fld id="{34838CF5-8253-401B-A4F7-88C87B90984C}" type="datetimeFigureOut">
              <a:rPr lang="fr-FR"/>
              <a:pPr>
                <a:defRPr/>
              </a:pPr>
              <a:t>02/04/2020</a:t>
            </a:fld>
            <a:endParaRPr lang="fr-FR"/>
          </a:p>
        </p:txBody>
      </p:sp>
      <p:sp>
        <p:nvSpPr>
          <p:cNvPr id="6" name="Espace réservé du pied de page 4">
            <a:extLst>
              <a:ext uri="{FF2B5EF4-FFF2-40B4-BE49-F238E27FC236}">
                <a16:creationId xmlns:a16="http://schemas.microsoft.com/office/drawing/2014/main" id="{8551E8E8-A61C-42E0-B01A-BCEA18695C2E}"/>
              </a:ext>
            </a:extLst>
          </p:cNvPr>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a:extLst>
              <a:ext uri="{FF2B5EF4-FFF2-40B4-BE49-F238E27FC236}">
                <a16:creationId xmlns:a16="http://schemas.microsoft.com/office/drawing/2014/main" id="{846E1382-B3DF-4DBD-9F5A-830084D14929}"/>
              </a:ext>
            </a:extLst>
          </p:cNvPr>
          <p:cNvSpPr>
            <a:spLocks noGrp="1"/>
          </p:cNvSpPr>
          <p:nvPr>
            <p:ph type="sldNum" sz="quarter" idx="12"/>
          </p:nvPr>
        </p:nvSpPr>
        <p:spPr/>
        <p:txBody>
          <a:bodyPr/>
          <a:lstStyle>
            <a:lvl1pPr>
              <a:defRPr/>
            </a:lvl1pPr>
          </a:lstStyle>
          <a:p>
            <a:pPr>
              <a:defRPr/>
            </a:pPr>
            <a:fld id="{6339FDCD-434D-47E2-8FA5-0E9F4C8F147C}" type="slidenum">
              <a:rPr lang="fr-FR"/>
              <a:pPr>
                <a:defRPr/>
              </a:pPr>
              <a:t>‹N°›</a:t>
            </a:fld>
            <a:endParaRPr lang="fr-FR"/>
          </a:p>
        </p:txBody>
      </p:sp>
    </p:spTree>
    <p:extLst>
      <p:ext uri="{BB962C8B-B14F-4D97-AF65-F5344CB8AC3E}">
        <p14:creationId xmlns:p14="http://schemas.microsoft.com/office/powerpoint/2010/main" val="24118264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altLang="fr-FR" noProof="0"/>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3">
            <a:extLst>
              <a:ext uri="{FF2B5EF4-FFF2-40B4-BE49-F238E27FC236}">
                <a16:creationId xmlns:a16="http://schemas.microsoft.com/office/drawing/2014/main" id="{35F4BC61-0B69-48DD-870C-1B2B87CBBE75}"/>
              </a:ext>
            </a:extLst>
          </p:cNvPr>
          <p:cNvSpPr>
            <a:spLocks noGrp="1"/>
          </p:cNvSpPr>
          <p:nvPr>
            <p:ph type="dt" sz="half" idx="10"/>
          </p:nvPr>
        </p:nvSpPr>
        <p:spPr/>
        <p:txBody>
          <a:bodyPr/>
          <a:lstStyle>
            <a:lvl1pPr>
              <a:defRPr/>
            </a:lvl1pPr>
          </a:lstStyle>
          <a:p>
            <a:pPr>
              <a:defRPr/>
            </a:pPr>
            <a:fld id="{C70087A2-5D24-4175-B9C4-6986950AB636}" type="datetimeFigureOut">
              <a:rPr lang="fr-FR"/>
              <a:pPr>
                <a:defRPr/>
              </a:pPr>
              <a:t>02/04/2020</a:t>
            </a:fld>
            <a:endParaRPr lang="fr-FR"/>
          </a:p>
        </p:txBody>
      </p:sp>
      <p:sp>
        <p:nvSpPr>
          <p:cNvPr id="6" name="Espace réservé du pied de page 4">
            <a:extLst>
              <a:ext uri="{FF2B5EF4-FFF2-40B4-BE49-F238E27FC236}">
                <a16:creationId xmlns:a16="http://schemas.microsoft.com/office/drawing/2014/main" id="{C20E2BD3-596B-4E02-9884-9156EA8621B2}"/>
              </a:ext>
            </a:extLst>
          </p:cNvPr>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a:extLst>
              <a:ext uri="{FF2B5EF4-FFF2-40B4-BE49-F238E27FC236}">
                <a16:creationId xmlns:a16="http://schemas.microsoft.com/office/drawing/2014/main" id="{F9275683-D67C-40E5-BCBB-D7BB99419C29}"/>
              </a:ext>
            </a:extLst>
          </p:cNvPr>
          <p:cNvSpPr>
            <a:spLocks noGrp="1"/>
          </p:cNvSpPr>
          <p:nvPr>
            <p:ph type="sldNum" sz="quarter" idx="12"/>
          </p:nvPr>
        </p:nvSpPr>
        <p:spPr/>
        <p:txBody>
          <a:bodyPr/>
          <a:lstStyle>
            <a:lvl1pPr>
              <a:defRPr/>
            </a:lvl1pPr>
          </a:lstStyle>
          <a:p>
            <a:pPr>
              <a:defRPr/>
            </a:pPr>
            <a:fld id="{063AA005-07E7-4465-A2F1-4C4D036A8530}" type="slidenum">
              <a:rPr lang="fr-FR"/>
              <a:pPr>
                <a:defRPr/>
              </a:pPr>
              <a:t>‹N°›</a:t>
            </a:fld>
            <a:endParaRPr lang="fr-FR"/>
          </a:p>
        </p:txBody>
      </p:sp>
    </p:spTree>
    <p:extLst>
      <p:ext uri="{BB962C8B-B14F-4D97-AF65-F5344CB8AC3E}">
        <p14:creationId xmlns:p14="http://schemas.microsoft.com/office/powerpoint/2010/main" val="3336370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Espace réservé du titre 1">
            <a:extLst>
              <a:ext uri="{FF2B5EF4-FFF2-40B4-BE49-F238E27FC236}">
                <a16:creationId xmlns:a16="http://schemas.microsoft.com/office/drawing/2014/main" id="{A5DA86C6-74A9-4464-8906-E7E1EC147663}"/>
              </a:ext>
            </a:extLst>
          </p:cNvPr>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altLang="fr-FR"/>
              <a:t>Modifiez le style du titre</a:t>
            </a:r>
          </a:p>
        </p:txBody>
      </p:sp>
      <p:sp>
        <p:nvSpPr>
          <p:cNvPr id="1027" name="Espace réservé du texte 2">
            <a:extLst>
              <a:ext uri="{FF2B5EF4-FFF2-40B4-BE49-F238E27FC236}">
                <a16:creationId xmlns:a16="http://schemas.microsoft.com/office/drawing/2014/main" id="{98ACB846-9147-4FDF-B3FA-88F10D9215FA}"/>
              </a:ext>
            </a:extLst>
          </p:cNvPr>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fr-FR"/>
              <a:t>Cliquez pour modifier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p>
        </p:txBody>
      </p:sp>
      <p:sp>
        <p:nvSpPr>
          <p:cNvPr id="4" name="Espace réservé de la date 3">
            <a:extLst>
              <a:ext uri="{FF2B5EF4-FFF2-40B4-BE49-F238E27FC236}">
                <a16:creationId xmlns:a16="http://schemas.microsoft.com/office/drawing/2014/main" id="{ED89FD11-845A-413F-8FC8-EED47D1A88A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A8F0D161-D972-4893-80FD-41DEC28EDA09}" type="datetimeFigureOut">
              <a:rPr lang="fr-FR"/>
              <a:pPr>
                <a:defRPr/>
              </a:pPr>
              <a:t>02/04/2020</a:t>
            </a:fld>
            <a:endParaRPr lang="fr-FR"/>
          </a:p>
        </p:txBody>
      </p:sp>
      <p:sp>
        <p:nvSpPr>
          <p:cNvPr id="5" name="Espace réservé du pied de page 4">
            <a:extLst>
              <a:ext uri="{FF2B5EF4-FFF2-40B4-BE49-F238E27FC236}">
                <a16:creationId xmlns:a16="http://schemas.microsoft.com/office/drawing/2014/main" id="{0166BD6B-B0F7-44EE-856A-C8F2932CB2D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fr-FR"/>
          </a:p>
        </p:txBody>
      </p:sp>
      <p:sp>
        <p:nvSpPr>
          <p:cNvPr id="6" name="Espace réservé du numéro de diapositive 5">
            <a:extLst>
              <a:ext uri="{FF2B5EF4-FFF2-40B4-BE49-F238E27FC236}">
                <a16:creationId xmlns:a16="http://schemas.microsoft.com/office/drawing/2014/main" id="{5CDAB617-6231-41DD-9A32-D8A274096FA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tx1">
                    <a:tint val="75000"/>
                  </a:schemeClr>
                </a:solidFill>
                <a:latin typeface="+mn-lt"/>
              </a:defRPr>
            </a:lvl1pPr>
          </a:lstStyle>
          <a:p>
            <a:pPr>
              <a:defRPr/>
            </a:pPr>
            <a:fld id="{07ECC807-6EBB-4AF0-BF0D-FCEFCD20FEAB}" type="slidenum">
              <a:rPr lang="fr-FR"/>
              <a:pPr>
                <a:defRPr/>
              </a:pPr>
              <a:t>‹N°›</a:t>
            </a:fld>
            <a:endParaRPr lang="fr-FR"/>
          </a:p>
        </p:txBody>
      </p:sp>
      <p:pic>
        <p:nvPicPr>
          <p:cNvPr id="9" name="Picture 8" descr="A screenshot of a cell phone&#10;&#10;Description automatically generated">
            <a:extLst>
              <a:ext uri="{FF2B5EF4-FFF2-40B4-BE49-F238E27FC236}">
                <a16:creationId xmlns:a16="http://schemas.microsoft.com/office/drawing/2014/main" id="{58E6689A-6D30-4CA3-A6F1-379394375401}"/>
              </a:ext>
            </a:extLst>
          </p:cNvPr>
          <p:cNvPicPr>
            <a:picLocks noChangeAspect="1"/>
          </p:cNvPicPr>
          <p:nvPr userDrawn="1"/>
        </p:nvPicPr>
        <p:blipFill rotWithShape="1">
          <a:blip r:embed="rId13" cstate="print">
            <a:extLst>
              <a:ext uri="{28A0092B-C50C-407E-A947-70E740481C1C}">
                <a14:useLocalDpi xmlns:a14="http://schemas.microsoft.com/office/drawing/2010/main"/>
              </a:ext>
            </a:extLst>
          </a:blip>
          <a:srcRect/>
          <a:stretch/>
        </p:blipFill>
        <p:spPr>
          <a:xfrm>
            <a:off x="10611451" y="40957"/>
            <a:ext cx="1484697" cy="640080"/>
          </a:xfrm>
          <a:prstGeom prst="rect">
            <a:avLst/>
          </a:prstGeom>
        </p:spPr>
      </p:pic>
    </p:spTree>
  </p:cSld>
  <p:clrMap bg1="lt1" tx1="dk1" bg2="lt2" tx2="dk2" accent1="accent1" accent2="accent2" accent3="accent3" accent4="accent4" accent5="accent5" accent6="accent6" hlink="hlink" folHlink="folHlink"/>
  <p:sldLayoutIdLst>
    <p:sldLayoutId id="2147483731"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Lst>
  <p:txStyles>
    <p:titleStyle>
      <a:lvl1pPr algn="l" rtl="0" eaLnBrk="0" fontAlgn="base" hangingPunct="0">
        <a:lnSpc>
          <a:spcPct val="90000"/>
        </a:lnSpc>
        <a:spcBef>
          <a:spcPct val="0"/>
        </a:spcBef>
        <a:spcAft>
          <a:spcPct val="0"/>
        </a:spcAft>
        <a:defRPr sz="4000" b="1" kern="1200">
          <a:solidFill>
            <a:srgbClr val="00457C"/>
          </a:solidFill>
          <a:latin typeface="Arial" panose="020B0604020202020204" pitchFamily="34" charset="0"/>
          <a:ea typeface="+mj-ea"/>
          <a:cs typeface="Arial" panose="020B0604020202020204" pitchFamily="34" charset="0"/>
        </a:defRPr>
      </a:lvl1pPr>
      <a:lvl2pPr algn="l" rtl="0" eaLnBrk="0" fontAlgn="base" hangingPunct="0">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2pPr>
      <a:lvl3pPr algn="l" rtl="0" eaLnBrk="0" fontAlgn="base" hangingPunct="0">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3pPr>
      <a:lvl4pPr algn="l" rtl="0" eaLnBrk="0" fontAlgn="base" hangingPunct="0">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4pPr>
      <a:lvl5pPr algn="l" rtl="0" eaLnBrk="0" fontAlgn="base" hangingPunct="0">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5pPr>
      <a:lvl6pPr marL="457200" algn="l" rtl="0" fontAlgn="base">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6pPr>
      <a:lvl7pPr marL="914400" algn="l" rtl="0" fontAlgn="base">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7pPr>
      <a:lvl8pPr marL="1371600" algn="l" rtl="0" fontAlgn="base">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8pPr>
      <a:lvl9pPr marL="1828800" algn="l" rtl="0" fontAlgn="base">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9pPr>
    </p:titleStyle>
    <p:bodyStyle>
      <a:lvl1pPr marL="228600" indent="-228600" algn="l" rtl="0" eaLnBrk="0" fontAlgn="base" hangingPunct="0">
        <a:lnSpc>
          <a:spcPct val="90000"/>
        </a:lnSpc>
        <a:spcBef>
          <a:spcPts val="1000"/>
        </a:spcBef>
        <a:spcAft>
          <a:spcPct val="0"/>
        </a:spcAft>
        <a:buSzPct val="85000"/>
        <a:buFont typeface="Arial" panose="020B0604020202020204" pitchFamily="34" charset="0"/>
        <a:buChar char="•"/>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lang="fr-FR" altLang="fr-FR" sz="2000" kern="1200" dirty="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lang="fr-FR" altLang="fr-FR" kern="1200" dirty="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lang="fr-FR" altLang="fr-FR" kern="1200" dirty="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Espace réservé du titre 1">
            <a:extLst>
              <a:ext uri="{FF2B5EF4-FFF2-40B4-BE49-F238E27FC236}">
                <a16:creationId xmlns:a16="http://schemas.microsoft.com/office/drawing/2014/main" id="{A5DA86C6-74A9-4464-8906-E7E1EC147663}"/>
              </a:ext>
            </a:extLst>
          </p:cNvPr>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altLang="fr-FR"/>
              <a:t>Modifiez le style du titre</a:t>
            </a:r>
          </a:p>
        </p:txBody>
      </p:sp>
      <p:sp>
        <p:nvSpPr>
          <p:cNvPr id="1027" name="Espace réservé du texte 2">
            <a:extLst>
              <a:ext uri="{FF2B5EF4-FFF2-40B4-BE49-F238E27FC236}">
                <a16:creationId xmlns:a16="http://schemas.microsoft.com/office/drawing/2014/main" id="{98ACB846-9147-4FDF-B3FA-88F10D9215FA}"/>
              </a:ext>
            </a:extLst>
          </p:cNvPr>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fr-FR"/>
              <a:t>Cliquez pour modifier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p>
        </p:txBody>
      </p:sp>
      <p:sp>
        <p:nvSpPr>
          <p:cNvPr id="4" name="Espace réservé de la date 3">
            <a:extLst>
              <a:ext uri="{FF2B5EF4-FFF2-40B4-BE49-F238E27FC236}">
                <a16:creationId xmlns:a16="http://schemas.microsoft.com/office/drawing/2014/main" id="{ED89FD11-845A-413F-8FC8-EED47D1A88A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8E23F918-19F4-48BB-8C4C-75D84FC003B8}" type="datetime1">
              <a:rPr lang="fr-FR" smtClean="0"/>
              <a:t>02/04/2020</a:t>
            </a:fld>
            <a:endParaRPr lang="fr-FR"/>
          </a:p>
        </p:txBody>
      </p:sp>
      <p:sp>
        <p:nvSpPr>
          <p:cNvPr id="5" name="Espace réservé du pied de page 4">
            <a:extLst>
              <a:ext uri="{FF2B5EF4-FFF2-40B4-BE49-F238E27FC236}">
                <a16:creationId xmlns:a16="http://schemas.microsoft.com/office/drawing/2014/main" id="{0166BD6B-B0F7-44EE-856A-C8F2932CB2D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fr-FR"/>
          </a:p>
        </p:txBody>
      </p:sp>
      <p:sp>
        <p:nvSpPr>
          <p:cNvPr id="6" name="Espace réservé du numéro de diapositive 5">
            <a:extLst>
              <a:ext uri="{FF2B5EF4-FFF2-40B4-BE49-F238E27FC236}">
                <a16:creationId xmlns:a16="http://schemas.microsoft.com/office/drawing/2014/main" id="{5CDAB617-6231-41DD-9A32-D8A274096FA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tx1">
                    <a:tint val="75000"/>
                  </a:schemeClr>
                </a:solidFill>
                <a:latin typeface="+mn-lt"/>
              </a:defRPr>
            </a:lvl1pPr>
          </a:lstStyle>
          <a:p>
            <a:pPr>
              <a:defRPr/>
            </a:pPr>
            <a:fld id="{07ECC807-6EBB-4AF0-BF0D-FCEFCD20FEAB}" type="slidenum">
              <a:rPr lang="fr-FR"/>
              <a:pPr>
                <a:defRPr/>
              </a:pPr>
              <a:t>‹N°›</a:t>
            </a:fld>
            <a:endParaRPr lang="fr-FR"/>
          </a:p>
        </p:txBody>
      </p:sp>
      <p:pic>
        <p:nvPicPr>
          <p:cNvPr id="9" name="Picture 8" descr="A screenshot of a cell phone&#10;&#10;Description automatically generated">
            <a:extLst>
              <a:ext uri="{FF2B5EF4-FFF2-40B4-BE49-F238E27FC236}">
                <a16:creationId xmlns:a16="http://schemas.microsoft.com/office/drawing/2014/main" id="{58E6689A-6D30-4CA3-A6F1-379394375401}"/>
              </a:ext>
            </a:extLst>
          </p:cNvPr>
          <p:cNvPicPr>
            <a:picLocks noChangeAspect="1"/>
          </p:cNvPicPr>
          <p:nvPr userDrawn="1"/>
        </p:nvPicPr>
        <p:blipFill rotWithShape="1">
          <a:blip r:embed="rId13" cstate="print">
            <a:extLst>
              <a:ext uri="{28A0092B-C50C-407E-A947-70E740481C1C}">
                <a14:useLocalDpi xmlns:a14="http://schemas.microsoft.com/office/drawing/2010/main"/>
              </a:ext>
            </a:extLst>
          </a:blip>
          <a:srcRect/>
          <a:stretch/>
        </p:blipFill>
        <p:spPr>
          <a:xfrm>
            <a:off x="10611451" y="40957"/>
            <a:ext cx="1484697" cy="640080"/>
          </a:xfrm>
          <a:prstGeom prst="rect">
            <a:avLst/>
          </a:prstGeom>
        </p:spPr>
      </p:pic>
    </p:spTree>
    <p:extLst>
      <p:ext uri="{BB962C8B-B14F-4D97-AF65-F5344CB8AC3E}">
        <p14:creationId xmlns:p14="http://schemas.microsoft.com/office/powerpoint/2010/main" val="2523866396"/>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ftr="0" dt="0"/>
  <p:txStyles>
    <p:titleStyle>
      <a:lvl1pPr algn="l" rtl="0" eaLnBrk="0" fontAlgn="base" hangingPunct="0">
        <a:lnSpc>
          <a:spcPct val="90000"/>
        </a:lnSpc>
        <a:spcBef>
          <a:spcPct val="0"/>
        </a:spcBef>
        <a:spcAft>
          <a:spcPct val="0"/>
        </a:spcAft>
        <a:defRPr sz="4000" b="1" kern="1200">
          <a:solidFill>
            <a:srgbClr val="00457C"/>
          </a:solidFill>
          <a:latin typeface="Arial" panose="020B0604020202020204" pitchFamily="34" charset="0"/>
          <a:ea typeface="+mj-ea"/>
          <a:cs typeface="Arial" panose="020B0604020202020204" pitchFamily="34" charset="0"/>
        </a:defRPr>
      </a:lvl1pPr>
      <a:lvl2pPr algn="l" rtl="0" eaLnBrk="0" fontAlgn="base" hangingPunct="0">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2pPr>
      <a:lvl3pPr algn="l" rtl="0" eaLnBrk="0" fontAlgn="base" hangingPunct="0">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3pPr>
      <a:lvl4pPr algn="l" rtl="0" eaLnBrk="0" fontAlgn="base" hangingPunct="0">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4pPr>
      <a:lvl5pPr algn="l" rtl="0" eaLnBrk="0" fontAlgn="base" hangingPunct="0">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5pPr>
      <a:lvl6pPr marL="457200" algn="l" rtl="0" fontAlgn="base">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6pPr>
      <a:lvl7pPr marL="914400" algn="l" rtl="0" fontAlgn="base">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7pPr>
      <a:lvl8pPr marL="1371600" algn="l" rtl="0" fontAlgn="base">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8pPr>
      <a:lvl9pPr marL="1828800" algn="l" rtl="0" fontAlgn="base">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9pPr>
    </p:titleStyle>
    <p:bodyStyle>
      <a:lvl1pPr marL="228600" indent="-228600" algn="l" rtl="0" eaLnBrk="0" fontAlgn="base" hangingPunct="0">
        <a:lnSpc>
          <a:spcPct val="90000"/>
        </a:lnSpc>
        <a:spcBef>
          <a:spcPts val="1000"/>
        </a:spcBef>
        <a:spcAft>
          <a:spcPct val="0"/>
        </a:spcAft>
        <a:buSzPct val="85000"/>
        <a:buFont typeface="Arial" panose="020B0604020202020204" pitchFamily="34" charset="0"/>
        <a:buChar char="•"/>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lang="fr-FR" altLang="fr-FR" sz="2000" kern="1200" dirty="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lang="fr-FR" altLang="fr-FR" kern="1200" dirty="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lang="fr-FR" altLang="fr-FR" kern="1200" dirty="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hyperlink" Target="mailto:malcolm.kemp@barnett-waddingham.co.uk" TargetMode="External"/><Relationship Id="rId2" Type="http://schemas.openxmlformats.org/officeDocument/2006/relationships/image" Target="../media/image3.jp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hyperlink" Target="https://www.actuarialcolloquium2020.com/" TargetMode="External"/><Relationship Id="rId4" Type="http://schemas.openxmlformats.org/officeDocument/2006/relationships/hyperlink" Target="mailto:malcolm.kemp@nematrian.com"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jpg"/><Relationship Id="rId1" Type="http://schemas.openxmlformats.org/officeDocument/2006/relationships/slideLayout" Target="../slideLayouts/slideLayout1.xml"/><Relationship Id="rId5" Type="http://schemas.openxmlformats.org/officeDocument/2006/relationships/image" Target="../media/image6.jp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hyperlink" Target="http://www.nematrian.com/Docs/TheEuropeanSafeAssetDebate20190930.pdf" TargetMode="External"/><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40000"/>
            <a:lum/>
          </a:blip>
          <a:srcRect/>
          <a:stretch>
            <a:fillRect t="-6000" b="-6000"/>
          </a:stretch>
        </a:blipFill>
        <a:effectLst/>
      </p:bgPr>
    </p:bg>
    <p:spTree>
      <p:nvGrpSpPr>
        <p:cNvPr id="1" name=""/>
        <p:cNvGrpSpPr/>
        <p:nvPr/>
      </p:nvGrpSpPr>
      <p:grpSpPr>
        <a:xfrm>
          <a:off x="0" y="0"/>
          <a:ext cx="0" cy="0"/>
          <a:chOff x="0" y="0"/>
          <a:chExt cx="0" cy="0"/>
        </a:xfrm>
      </p:grpSpPr>
      <p:sp>
        <p:nvSpPr>
          <p:cNvPr id="4100" name="ZoneTexte 5">
            <a:extLst>
              <a:ext uri="{FF2B5EF4-FFF2-40B4-BE49-F238E27FC236}">
                <a16:creationId xmlns:a16="http://schemas.microsoft.com/office/drawing/2014/main" id="{F00A1025-FDFB-47F3-8B82-A0DBD3A44AA6}"/>
              </a:ext>
            </a:extLst>
          </p:cNvPr>
          <p:cNvSpPr txBox="1">
            <a:spLocks noChangeArrowheads="1"/>
          </p:cNvSpPr>
          <p:nvPr/>
        </p:nvSpPr>
        <p:spPr bwMode="auto">
          <a:xfrm>
            <a:off x="289404" y="1896844"/>
            <a:ext cx="1090136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SzPct val="85000"/>
              <a:buFont typeface="Arial" panose="020B0604020202020204" pitchFamily="34" charset="0"/>
              <a:buChar char="•"/>
              <a:defRPr sz="2800">
                <a:solidFill>
                  <a:schemeClr val="tx1"/>
                </a:solidFill>
                <a:latin typeface="Arial" panose="020B0604020202020204" pitchFamily="34" charset="0"/>
                <a:cs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9pPr>
          </a:lstStyle>
          <a:p>
            <a:pPr eaLnBrk="1" hangingPunct="1">
              <a:lnSpc>
                <a:spcPct val="100000"/>
              </a:lnSpc>
              <a:spcBef>
                <a:spcPct val="0"/>
              </a:spcBef>
              <a:buSzTx/>
              <a:buFontTx/>
              <a:buNone/>
            </a:pPr>
            <a:r>
              <a:rPr lang="en-US" altLang="fr-FR" sz="3600" b="1" dirty="0">
                <a:solidFill>
                  <a:srgbClr val="C00000"/>
                </a:solidFill>
                <a:latin typeface="Roboto" panose="02000000000000000000" pitchFamily="2" charset="0"/>
                <a:ea typeface="Roboto" panose="02000000000000000000" pitchFamily="2" charset="0"/>
              </a:rPr>
              <a:t>The European Safe Asset Debate</a:t>
            </a:r>
          </a:p>
        </p:txBody>
      </p:sp>
      <p:sp>
        <p:nvSpPr>
          <p:cNvPr id="4101" name="Inhaltsplatzhalter 15">
            <a:extLst>
              <a:ext uri="{FF2B5EF4-FFF2-40B4-BE49-F238E27FC236}">
                <a16:creationId xmlns:a16="http://schemas.microsoft.com/office/drawing/2014/main" id="{892830A4-B737-494A-9055-14DEFE9D8CF1}"/>
              </a:ext>
            </a:extLst>
          </p:cNvPr>
          <p:cNvSpPr txBox="1">
            <a:spLocks noChangeArrowheads="1"/>
          </p:cNvSpPr>
          <p:nvPr/>
        </p:nvSpPr>
        <p:spPr bwMode="auto">
          <a:xfrm>
            <a:off x="447675" y="4314825"/>
            <a:ext cx="6924675" cy="233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SzPct val="85000"/>
              <a:buFont typeface="Arial" panose="020B0604020202020204" pitchFamily="34" charset="0"/>
              <a:buChar char="•"/>
              <a:defRPr sz="2800">
                <a:solidFill>
                  <a:schemeClr val="tx1"/>
                </a:solidFill>
                <a:latin typeface="Arial" panose="020B0604020202020204" pitchFamily="34" charset="0"/>
                <a:cs typeface="Arial" panose="020B060402020202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9pPr>
          </a:lstStyle>
          <a:p>
            <a:pPr eaLnBrk="1" hangingPunct="1">
              <a:buSzTx/>
              <a:buNone/>
            </a:pPr>
            <a:r>
              <a:rPr lang="en-US" altLang="fr-FR" sz="2400" b="1" dirty="0">
                <a:latin typeface="Calibri" panose="020F0502020204030204" pitchFamily="34" charset="0"/>
              </a:rPr>
              <a:t>Malcolm Kemp</a:t>
            </a:r>
          </a:p>
          <a:p>
            <a:pPr eaLnBrk="1" hangingPunct="1">
              <a:buSzTx/>
              <a:buFont typeface="Arial" panose="020B0604020202020204" pitchFamily="34" charset="0"/>
              <a:buNone/>
            </a:pPr>
            <a:endParaRPr lang="en-US" altLang="fr-FR" sz="2400" dirty="0">
              <a:latin typeface="Calibri" panose="020F0502020204030204" pitchFamily="34" charset="0"/>
            </a:endParaRPr>
          </a:p>
          <a:p>
            <a:pPr eaLnBrk="1" hangingPunct="1">
              <a:buSzTx/>
              <a:buFont typeface="Arial" panose="020B0604020202020204" pitchFamily="34" charset="0"/>
              <a:buNone/>
            </a:pPr>
            <a:r>
              <a:rPr lang="en-US" altLang="fr-FR" sz="2400" b="1" dirty="0">
                <a:latin typeface="Calibri" panose="020F0502020204030204" pitchFamily="34" charset="0"/>
              </a:rPr>
              <a:t>May 11</a:t>
            </a:r>
            <a:r>
              <a:rPr lang="en-US" altLang="fr-FR" sz="2400" b="1" baseline="30000" dirty="0">
                <a:latin typeface="Calibri" panose="020F0502020204030204" pitchFamily="34" charset="0"/>
              </a:rPr>
              <a:t>th</a:t>
            </a:r>
            <a:r>
              <a:rPr lang="en-US" altLang="fr-FR" sz="2400" b="1" dirty="0">
                <a:latin typeface="Calibri" panose="020F0502020204030204" pitchFamily="34" charset="0"/>
              </a:rPr>
              <a:t> – May 15</a:t>
            </a:r>
            <a:r>
              <a:rPr lang="en-US" altLang="fr-FR" sz="2400" b="1" baseline="30000" dirty="0">
                <a:latin typeface="Calibri" panose="020F0502020204030204" pitchFamily="34" charset="0"/>
              </a:rPr>
              <a:t>th</a:t>
            </a:r>
            <a:r>
              <a:rPr lang="en-US" altLang="fr-FR" sz="2400" b="1" dirty="0">
                <a:latin typeface="Calibri" panose="020F0502020204030204" pitchFamily="34" charset="0"/>
              </a:rPr>
              <a:t> 2020 </a:t>
            </a:r>
          </a:p>
        </p:txBody>
      </p:sp>
      <p:pic>
        <p:nvPicPr>
          <p:cNvPr id="4" name="Picture 3" descr="A close up of a logo&#10;&#10;Description automatically generated">
            <a:extLst>
              <a:ext uri="{FF2B5EF4-FFF2-40B4-BE49-F238E27FC236}">
                <a16:creationId xmlns:a16="http://schemas.microsoft.com/office/drawing/2014/main" id="{E9C361AA-C299-43B0-B886-A1D8BEC73ED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78219" y="318013"/>
            <a:ext cx="3829687" cy="137585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close up of a logo&#10;&#10;Description automatically generated">
            <a:extLst>
              <a:ext uri="{FF2B5EF4-FFF2-40B4-BE49-F238E27FC236}">
                <a16:creationId xmlns:a16="http://schemas.microsoft.com/office/drawing/2014/main" id="{C92E691D-C8C1-4809-94AA-14AD017A9A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85005" y="193982"/>
            <a:ext cx="2331498" cy="837612"/>
          </a:xfrm>
          <a:prstGeom prst="rect">
            <a:avLst/>
          </a:prstGeom>
        </p:spPr>
      </p:pic>
      <p:sp>
        <p:nvSpPr>
          <p:cNvPr id="3" name="Title 1">
            <a:extLst>
              <a:ext uri="{FF2B5EF4-FFF2-40B4-BE49-F238E27FC236}">
                <a16:creationId xmlns:a16="http://schemas.microsoft.com/office/drawing/2014/main" id="{85D172C4-27B1-4159-AB3F-9403106A3D3F}"/>
              </a:ext>
            </a:extLst>
          </p:cNvPr>
          <p:cNvSpPr>
            <a:spLocks noGrp="1"/>
          </p:cNvSpPr>
          <p:nvPr>
            <p:ph type="title"/>
          </p:nvPr>
        </p:nvSpPr>
        <p:spPr>
          <a:xfrm>
            <a:off x="838200" y="365125"/>
            <a:ext cx="10515600" cy="1325563"/>
          </a:xfrm>
        </p:spPr>
        <p:txBody>
          <a:bodyPr/>
          <a:lstStyle/>
          <a:p>
            <a:r>
              <a:rPr lang="en-GB" dirty="0"/>
              <a:t>Tranche solutions</a:t>
            </a:r>
          </a:p>
        </p:txBody>
      </p:sp>
      <p:sp>
        <p:nvSpPr>
          <p:cNvPr id="5" name="Content Placeholder 2">
            <a:extLst>
              <a:ext uri="{FF2B5EF4-FFF2-40B4-BE49-F238E27FC236}">
                <a16:creationId xmlns:a16="http://schemas.microsoft.com/office/drawing/2014/main" id="{3462DA44-7F49-4AD0-B304-C960D0DA31C0}"/>
              </a:ext>
            </a:extLst>
          </p:cNvPr>
          <p:cNvSpPr>
            <a:spLocks noGrp="1"/>
          </p:cNvSpPr>
          <p:nvPr>
            <p:ph idx="1"/>
          </p:nvPr>
        </p:nvSpPr>
        <p:spPr>
          <a:xfrm>
            <a:off x="838200" y="1825625"/>
            <a:ext cx="10515600" cy="4351338"/>
          </a:xfrm>
        </p:spPr>
        <p:txBody>
          <a:bodyPr/>
          <a:lstStyle/>
          <a:p>
            <a:r>
              <a:rPr lang="en-US" dirty="0"/>
              <a:t>Most researched alternative involves Sovereign Bond Backed Securities (SBBS), previously called </a:t>
            </a:r>
            <a:r>
              <a:rPr lang="en-US" dirty="0" err="1"/>
              <a:t>ESBies</a:t>
            </a:r>
            <a:endParaRPr lang="en-US" dirty="0"/>
          </a:p>
          <a:p>
            <a:pPr lvl="1"/>
            <a:r>
              <a:rPr lang="en-US" dirty="0"/>
              <a:t>Special purpose vehicle holds a portfolio of debt issued by different sovereigns, funding their purchase by issuing debt of different priorities</a:t>
            </a:r>
          </a:p>
          <a:p>
            <a:pPr lvl="1"/>
            <a:r>
              <a:rPr lang="en-US" dirty="0"/>
              <a:t>Its senior paper would be designed to meet criteria for being a “safe asset”</a:t>
            </a:r>
          </a:p>
          <a:p>
            <a:r>
              <a:rPr lang="en-US" dirty="0"/>
              <a:t>Although more recently other variants have been explored by some policymakers</a:t>
            </a:r>
          </a:p>
          <a:p>
            <a:pPr lvl="1"/>
            <a:r>
              <a:rPr lang="en-US" dirty="0"/>
              <a:t>E.g. governments might issue different debt instruments carrying different priorities if that government runs into difficulties</a:t>
            </a:r>
          </a:p>
        </p:txBody>
      </p:sp>
    </p:spTree>
    <p:extLst>
      <p:ext uri="{BB962C8B-B14F-4D97-AF65-F5344CB8AC3E}">
        <p14:creationId xmlns:p14="http://schemas.microsoft.com/office/powerpoint/2010/main" val="18399209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9A6AD8-E905-45B3-86DD-A93227868FCB}"/>
              </a:ext>
            </a:extLst>
          </p:cNvPr>
          <p:cNvSpPr>
            <a:spLocks noGrp="1"/>
          </p:cNvSpPr>
          <p:nvPr>
            <p:ph type="title"/>
          </p:nvPr>
        </p:nvSpPr>
        <p:spPr/>
        <p:txBody>
          <a:bodyPr/>
          <a:lstStyle/>
          <a:p>
            <a:r>
              <a:rPr lang="en-GB" dirty="0"/>
              <a:t>Sovereign Bond Back Securities (SBBS)</a:t>
            </a:r>
          </a:p>
        </p:txBody>
      </p:sp>
      <p:sp>
        <p:nvSpPr>
          <p:cNvPr id="3" name="Content Placeholder 2">
            <a:extLst>
              <a:ext uri="{FF2B5EF4-FFF2-40B4-BE49-F238E27FC236}">
                <a16:creationId xmlns:a16="http://schemas.microsoft.com/office/drawing/2014/main" id="{95704EC0-A10B-4AD9-9114-519AE15310D5}"/>
              </a:ext>
            </a:extLst>
          </p:cNvPr>
          <p:cNvSpPr>
            <a:spLocks noGrp="1"/>
          </p:cNvSpPr>
          <p:nvPr>
            <p:ph idx="1"/>
          </p:nvPr>
        </p:nvSpPr>
        <p:spPr>
          <a:xfrm>
            <a:off x="838200" y="1825625"/>
            <a:ext cx="5257800" cy="4351338"/>
          </a:xfrm>
        </p:spPr>
        <p:txBody>
          <a:bodyPr/>
          <a:lstStyle/>
          <a:p>
            <a:r>
              <a:rPr lang="en-US" dirty="0"/>
              <a:t>Tranche concept is same as for </a:t>
            </a:r>
            <a:r>
              <a:rPr lang="en-US" dirty="0" err="1"/>
              <a:t>Collateralised</a:t>
            </a:r>
            <a:r>
              <a:rPr lang="en-US" dirty="0"/>
              <a:t> Debt Obligations (CDOs),  </a:t>
            </a:r>
            <a:r>
              <a:rPr lang="en-US" dirty="0" err="1"/>
              <a:t>Collateralised</a:t>
            </a:r>
            <a:r>
              <a:rPr lang="en-US" dirty="0"/>
              <a:t> Loan Obligations (CLOs) and some </a:t>
            </a:r>
            <a:r>
              <a:rPr lang="en-US" dirty="0" err="1"/>
              <a:t>securitisations</a:t>
            </a:r>
            <a:endParaRPr lang="en-US" dirty="0"/>
          </a:p>
          <a:p>
            <a:r>
              <a:rPr lang="en-US" dirty="0"/>
              <a:t>Greater conflicts of interest impacting junior tranche?</a:t>
            </a:r>
          </a:p>
        </p:txBody>
      </p:sp>
      <p:sp>
        <p:nvSpPr>
          <p:cNvPr id="4" name="Slide Number Placeholder 3">
            <a:extLst>
              <a:ext uri="{FF2B5EF4-FFF2-40B4-BE49-F238E27FC236}">
                <a16:creationId xmlns:a16="http://schemas.microsoft.com/office/drawing/2014/main" id="{1C37D60A-26A7-44D4-806A-D412168A2B99}"/>
              </a:ext>
            </a:extLst>
          </p:cNvPr>
          <p:cNvSpPr>
            <a:spLocks noGrp="1"/>
          </p:cNvSpPr>
          <p:nvPr>
            <p:ph type="sldNum" sz="quarter" idx="4294967295"/>
          </p:nvPr>
        </p:nvSpPr>
        <p:spPr>
          <a:xfrm>
            <a:off x="8610600" y="6356350"/>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E4C29F6-C04E-4800-BDDD-8E0464A8B178}" type="slidenum">
              <a:rPr kumimoji="0" lang="fr-F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fr-F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grpSp>
        <p:nvGrpSpPr>
          <p:cNvPr id="5" name="Group 4">
            <a:extLst>
              <a:ext uri="{FF2B5EF4-FFF2-40B4-BE49-F238E27FC236}">
                <a16:creationId xmlns:a16="http://schemas.microsoft.com/office/drawing/2014/main" id="{E9144770-11C0-4B8D-B441-BEFC8F2FA0BE}"/>
              </a:ext>
            </a:extLst>
          </p:cNvPr>
          <p:cNvGrpSpPr/>
          <p:nvPr/>
        </p:nvGrpSpPr>
        <p:grpSpPr>
          <a:xfrm>
            <a:off x="7510846" y="1503268"/>
            <a:ext cx="3342304" cy="2431483"/>
            <a:chOff x="4055779" y="1910536"/>
            <a:chExt cx="3342304" cy="2910712"/>
          </a:xfrm>
        </p:grpSpPr>
        <p:grpSp>
          <p:nvGrpSpPr>
            <p:cNvPr id="6" name="Group 5">
              <a:extLst>
                <a:ext uri="{FF2B5EF4-FFF2-40B4-BE49-F238E27FC236}">
                  <a16:creationId xmlns:a16="http://schemas.microsoft.com/office/drawing/2014/main" id="{331BE8E0-AD4C-4FD2-80E7-DF918470F578}"/>
                </a:ext>
              </a:extLst>
            </p:cNvPr>
            <p:cNvGrpSpPr/>
            <p:nvPr/>
          </p:nvGrpSpPr>
          <p:grpSpPr>
            <a:xfrm>
              <a:off x="4055779" y="1910536"/>
              <a:ext cx="3342304" cy="2910712"/>
              <a:chOff x="3627154" y="1875610"/>
              <a:chExt cx="3342304" cy="2910712"/>
            </a:xfrm>
          </p:grpSpPr>
          <p:sp>
            <p:nvSpPr>
              <p:cNvPr id="9" name="Rectangle 8">
                <a:extLst>
                  <a:ext uri="{FF2B5EF4-FFF2-40B4-BE49-F238E27FC236}">
                    <a16:creationId xmlns:a16="http://schemas.microsoft.com/office/drawing/2014/main" id="{50D9FF93-742C-40B5-B7DD-FF008B997928}"/>
                  </a:ext>
                </a:extLst>
              </p:cNvPr>
              <p:cNvSpPr/>
              <p:nvPr/>
            </p:nvSpPr>
            <p:spPr>
              <a:xfrm>
                <a:off x="3627154" y="2428868"/>
                <a:ext cx="1492512" cy="235745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74963118-E5C3-4B0C-896A-B873C4C10926}"/>
                  </a:ext>
                </a:extLst>
              </p:cNvPr>
              <p:cNvSpPr/>
              <p:nvPr/>
            </p:nvSpPr>
            <p:spPr>
              <a:xfrm>
                <a:off x="5421597" y="2428868"/>
                <a:ext cx="1547860" cy="235745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B593DDC7-081C-4791-9142-2189384BBADB}"/>
                  </a:ext>
                </a:extLst>
              </p:cNvPr>
              <p:cNvSpPr txBox="1"/>
              <p:nvPr/>
            </p:nvSpPr>
            <p:spPr>
              <a:xfrm>
                <a:off x="3834062" y="1875610"/>
                <a:ext cx="1048685" cy="537583"/>
              </a:xfrm>
              <a:prstGeom prst="rect">
                <a:avLst/>
              </a:prstGeom>
              <a:noFill/>
            </p:spPr>
            <p:txBody>
              <a:bodyPr wrap="non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Assets held in</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SBBS</a:t>
                </a:r>
              </a:p>
            </p:txBody>
          </p:sp>
          <p:sp>
            <p:nvSpPr>
              <p:cNvPr id="12" name="TextBox 11">
                <a:extLst>
                  <a:ext uri="{FF2B5EF4-FFF2-40B4-BE49-F238E27FC236}">
                    <a16:creationId xmlns:a16="http://schemas.microsoft.com/office/drawing/2014/main" id="{DB825952-9D04-4CB5-9832-AB00C7A53D9E}"/>
                  </a:ext>
                </a:extLst>
              </p:cNvPr>
              <p:cNvSpPr txBox="1"/>
              <p:nvPr/>
            </p:nvSpPr>
            <p:spPr>
              <a:xfrm>
                <a:off x="5657878" y="1880711"/>
                <a:ext cx="1099981" cy="537583"/>
              </a:xfrm>
              <a:prstGeom prst="rect">
                <a:avLst/>
              </a:prstGeom>
              <a:noFill/>
            </p:spPr>
            <p:txBody>
              <a:bodyPr wrap="non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Debt issued by</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SBBS</a:t>
                </a:r>
              </a:p>
            </p:txBody>
          </p:sp>
          <p:cxnSp>
            <p:nvCxnSpPr>
              <p:cNvPr id="13" name="Straight Connector 12">
                <a:extLst>
                  <a:ext uri="{FF2B5EF4-FFF2-40B4-BE49-F238E27FC236}">
                    <a16:creationId xmlns:a16="http://schemas.microsoft.com/office/drawing/2014/main" id="{DAFBF7BD-8D36-470B-880F-B50DCB703F42}"/>
                  </a:ext>
                </a:extLst>
              </p:cNvPr>
              <p:cNvCxnSpPr>
                <a:cxnSpLocks/>
              </p:cNvCxnSpPr>
              <p:nvPr/>
            </p:nvCxnSpPr>
            <p:spPr>
              <a:xfrm>
                <a:off x="5124450" y="3479012"/>
                <a:ext cx="29714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4646ECD5-530F-45FF-898B-B67E356E59E6}"/>
                  </a:ext>
                </a:extLst>
              </p:cNvPr>
              <p:cNvCxnSpPr>
                <a:cxnSpLocks/>
              </p:cNvCxnSpPr>
              <p:nvPr/>
            </p:nvCxnSpPr>
            <p:spPr>
              <a:xfrm>
                <a:off x="5421597" y="3001960"/>
                <a:ext cx="1547861"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FB225907-8CA1-4F2D-B267-DA3B5AF65F36}"/>
                  </a:ext>
                </a:extLst>
              </p:cNvPr>
              <p:cNvCxnSpPr>
                <a:cxnSpLocks/>
                <a:stCxn id="10" idx="1"/>
                <a:endCxn id="10" idx="3"/>
              </p:cNvCxnSpPr>
              <p:nvPr/>
            </p:nvCxnSpPr>
            <p:spPr>
              <a:xfrm>
                <a:off x="5421597" y="3607595"/>
                <a:ext cx="1547860"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5751E8B5-779A-405C-A00F-1E716BD35DD3}"/>
                  </a:ext>
                </a:extLst>
              </p:cNvPr>
              <p:cNvSpPr txBox="1"/>
              <p:nvPr/>
            </p:nvSpPr>
            <p:spPr>
              <a:xfrm>
                <a:off x="5677114" y="3978422"/>
                <a:ext cx="1090363" cy="322550"/>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Equity tranche</a:t>
                </a:r>
              </a:p>
            </p:txBody>
          </p:sp>
          <p:sp>
            <p:nvSpPr>
              <p:cNvPr id="17" name="TextBox 16">
                <a:extLst>
                  <a:ext uri="{FF2B5EF4-FFF2-40B4-BE49-F238E27FC236}">
                    <a16:creationId xmlns:a16="http://schemas.microsoft.com/office/drawing/2014/main" id="{F91F7486-C7CE-4F08-B1CC-340B123EF64E}"/>
                  </a:ext>
                </a:extLst>
              </p:cNvPr>
              <p:cNvSpPr txBox="1"/>
              <p:nvPr/>
            </p:nvSpPr>
            <p:spPr>
              <a:xfrm>
                <a:off x="3743325" y="2848069"/>
                <a:ext cx="1230160" cy="1182683"/>
              </a:xfrm>
              <a:prstGeom prst="rect">
                <a:avLst/>
              </a:prstGeom>
              <a:noFill/>
            </p:spPr>
            <p:txBody>
              <a:bodyPr wrap="squar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Member state sovereign debt (so need to specify in what proportions)</a:t>
                </a:r>
              </a:p>
            </p:txBody>
          </p:sp>
        </p:grpSp>
        <p:sp>
          <p:nvSpPr>
            <p:cNvPr id="7" name="TextBox 6">
              <a:extLst>
                <a:ext uri="{FF2B5EF4-FFF2-40B4-BE49-F238E27FC236}">
                  <a16:creationId xmlns:a16="http://schemas.microsoft.com/office/drawing/2014/main" id="{0033489F-157A-4C4A-8A3C-CE90C6148E6E}"/>
                </a:ext>
              </a:extLst>
            </p:cNvPr>
            <p:cNvSpPr txBox="1"/>
            <p:nvPr/>
          </p:nvSpPr>
          <p:spPr>
            <a:xfrm>
              <a:off x="6105739" y="2598612"/>
              <a:ext cx="1080745" cy="322550"/>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Senior tranche</a:t>
              </a:r>
            </a:p>
          </p:txBody>
        </p:sp>
        <p:sp>
          <p:nvSpPr>
            <p:cNvPr id="8" name="TextBox 7">
              <a:extLst>
                <a:ext uri="{FF2B5EF4-FFF2-40B4-BE49-F238E27FC236}">
                  <a16:creationId xmlns:a16="http://schemas.microsoft.com/office/drawing/2014/main" id="{D283DE38-CAE7-452D-878F-146A3D51016C}"/>
                </a:ext>
              </a:extLst>
            </p:cNvPr>
            <p:cNvSpPr txBox="1"/>
            <p:nvPr/>
          </p:nvSpPr>
          <p:spPr>
            <a:xfrm>
              <a:off x="5967880" y="3145552"/>
              <a:ext cx="1356462" cy="322550"/>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Mezzanine tranche</a:t>
              </a:r>
            </a:p>
          </p:txBody>
        </p:sp>
      </p:grpSp>
      <p:grpSp>
        <p:nvGrpSpPr>
          <p:cNvPr id="18" name="Group 17">
            <a:extLst>
              <a:ext uri="{FF2B5EF4-FFF2-40B4-BE49-F238E27FC236}">
                <a16:creationId xmlns:a16="http://schemas.microsoft.com/office/drawing/2014/main" id="{77289F17-F9A3-47A0-8EB9-6399339CD2FA}"/>
              </a:ext>
            </a:extLst>
          </p:cNvPr>
          <p:cNvGrpSpPr/>
          <p:nvPr/>
        </p:nvGrpSpPr>
        <p:grpSpPr>
          <a:xfrm>
            <a:off x="7306416" y="4045894"/>
            <a:ext cx="3700597" cy="2234767"/>
            <a:chOff x="2008472" y="2308204"/>
            <a:chExt cx="5057405" cy="3394138"/>
          </a:xfrm>
        </p:grpSpPr>
        <p:sp>
          <p:nvSpPr>
            <p:cNvPr id="19" name="TextBox 18">
              <a:extLst>
                <a:ext uri="{FF2B5EF4-FFF2-40B4-BE49-F238E27FC236}">
                  <a16:creationId xmlns:a16="http://schemas.microsoft.com/office/drawing/2014/main" id="{E0CFD60E-043E-4483-A52A-75FA2D316713}"/>
                </a:ext>
              </a:extLst>
            </p:cNvPr>
            <p:cNvSpPr txBox="1"/>
            <p:nvPr/>
          </p:nvSpPr>
          <p:spPr>
            <a:xfrm>
              <a:off x="2008472" y="2308204"/>
              <a:ext cx="1128668" cy="414212"/>
            </a:xfrm>
            <a:prstGeom prst="rect">
              <a:avLst/>
            </a:prstGeom>
            <a:noFill/>
          </p:spPr>
          <p:txBody>
            <a:bodyPr wrap="non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Redemption</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proceeds</a:t>
              </a:r>
            </a:p>
          </p:txBody>
        </p:sp>
        <p:sp>
          <p:nvSpPr>
            <p:cNvPr id="20" name="TextBox 19">
              <a:extLst>
                <a:ext uri="{FF2B5EF4-FFF2-40B4-BE49-F238E27FC236}">
                  <a16:creationId xmlns:a16="http://schemas.microsoft.com/office/drawing/2014/main" id="{014801CD-1E0F-4153-A6B1-AC3C4E69FB8F}"/>
                </a:ext>
              </a:extLst>
            </p:cNvPr>
            <p:cNvSpPr txBox="1"/>
            <p:nvPr/>
          </p:nvSpPr>
          <p:spPr>
            <a:xfrm>
              <a:off x="5387334" y="4970062"/>
              <a:ext cx="1678543" cy="414213"/>
            </a:xfrm>
            <a:prstGeom prst="rect">
              <a:avLst/>
            </a:prstGeom>
            <a:noFill/>
          </p:spPr>
          <p:txBody>
            <a:bodyPr wrap="non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Fraction of portfolio</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that defaults</a:t>
              </a:r>
            </a:p>
          </p:txBody>
        </p:sp>
        <p:grpSp>
          <p:nvGrpSpPr>
            <p:cNvPr id="21" name="Group 20">
              <a:extLst>
                <a:ext uri="{FF2B5EF4-FFF2-40B4-BE49-F238E27FC236}">
                  <a16:creationId xmlns:a16="http://schemas.microsoft.com/office/drawing/2014/main" id="{EBE81A87-9AC9-4C45-9978-EE58FC31540E}"/>
                </a:ext>
              </a:extLst>
            </p:cNvPr>
            <p:cNvGrpSpPr/>
            <p:nvPr/>
          </p:nvGrpSpPr>
          <p:grpSpPr>
            <a:xfrm>
              <a:off x="2571736" y="2780928"/>
              <a:ext cx="2792352" cy="2434816"/>
              <a:chOff x="2571736" y="2071678"/>
              <a:chExt cx="4143404" cy="3144066"/>
            </a:xfrm>
          </p:grpSpPr>
          <p:cxnSp>
            <p:nvCxnSpPr>
              <p:cNvPr id="29" name="Straight Arrow Connector 28">
                <a:extLst>
                  <a:ext uri="{FF2B5EF4-FFF2-40B4-BE49-F238E27FC236}">
                    <a16:creationId xmlns:a16="http://schemas.microsoft.com/office/drawing/2014/main" id="{3D9472DA-ECE0-41B7-A86B-FEFD5DEEFF33}"/>
                  </a:ext>
                </a:extLst>
              </p:cNvPr>
              <p:cNvCxnSpPr/>
              <p:nvPr/>
            </p:nvCxnSpPr>
            <p:spPr>
              <a:xfrm rot="5400000" flipH="1" flipV="1">
                <a:off x="1072332" y="3571082"/>
                <a:ext cx="3000396"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FCB33E25-4D45-48DB-8BD7-59F4ED665735}"/>
                  </a:ext>
                </a:extLst>
              </p:cNvPr>
              <p:cNvCxnSpPr/>
              <p:nvPr/>
            </p:nvCxnSpPr>
            <p:spPr>
              <a:xfrm>
                <a:off x="2571736" y="5072074"/>
                <a:ext cx="4143404"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BB9E9635-65F3-4B0B-8FE7-ABA6D1687FA3}"/>
                  </a:ext>
                </a:extLst>
              </p:cNvPr>
              <p:cNvCxnSpPr/>
              <p:nvPr/>
            </p:nvCxnSpPr>
            <p:spPr>
              <a:xfrm>
                <a:off x="2571736" y="2643182"/>
                <a:ext cx="4000528" cy="9286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CE29F99B-4833-4F88-9D23-3F9C33A7768C}"/>
                  </a:ext>
                </a:extLst>
              </p:cNvPr>
              <p:cNvCxnSpPr/>
              <p:nvPr/>
            </p:nvCxnSpPr>
            <p:spPr>
              <a:xfrm>
                <a:off x="2571736" y="2643182"/>
                <a:ext cx="1214446" cy="1588"/>
              </a:xfrm>
              <a:prstGeom prst="line">
                <a:avLst/>
              </a:prstGeom>
              <a:ln>
                <a:solidFill>
                  <a:schemeClr val="tx1">
                    <a:lumMod val="50000"/>
                    <a:lumOff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398B0F08-52E3-4C3D-AF0B-B2560C3ED65B}"/>
                  </a:ext>
                </a:extLst>
              </p:cNvPr>
              <p:cNvCxnSpPr/>
              <p:nvPr/>
            </p:nvCxnSpPr>
            <p:spPr>
              <a:xfrm rot="5400000">
                <a:off x="3642512" y="5072074"/>
                <a:ext cx="286546" cy="7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D7ACA09D-B986-4331-AFFA-74CCD29187DA}"/>
                  </a:ext>
                </a:extLst>
              </p:cNvPr>
              <p:cNvCxnSpPr/>
              <p:nvPr/>
            </p:nvCxnSpPr>
            <p:spPr>
              <a:xfrm rot="16200000" flipH="1">
                <a:off x="3178959" y="3250405"/>
                <a:ext cx="2428892" cy="1214446"/>
              </a:xfrm>
              <a:prstGeom prst="line">
                <a:avLst/>
              </a:prstGeom>
              <a:ln>
                <a:solidFill>
                  <a:schemeClr val="tx1">
                    <a:lumMod val="50000"/>
                    <a:lumOff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19FA4E12-8A5A-4453-97C2-6C9672EB2884}"/>
                  </a:ext>
                </a:extLst>
              </p:cNvPr>
              <p:cNvCxnSpPr/>
              <p:nvPr/>
            </p:nvCxnSpPr>
            <p:spPr>
              <a:xfrm rot="5400000">
                <a:off x="4857752" y="5072074"/>
                <a:ext cx="286546" cy="7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2" name="TextBox 21">
              <a:extLst>
                <a:ext uri="{FF2B5EF4-FFF2-40B4-BE49-F238E27FC236}">
                  <a16:creationId xmlns:a16="http://schemas.microsoft.com/office/drawing/2014/main" id="{6B169D1B-E257-41B4-84C9-30CBBBD0CE3E}"/>
                </a:ext>
              </a:extLst>
            </p:cNvPr>
            <p:cNvSpPr txBox="1"/>
            <p:nvPr/>
          </p:nvSpPr>
          <p:spPr>
            <a:xfrm>
              <a:off x="3187882" y="5281638"/>
              <a:ext cx="403535" cy="420703"/>
            </a:xfrm>
            <a:prstGeom prst="rect">
              <a:avLst/>
            </a:prstGeom>
            <a:noFill/>
          </p:spPr>
          <p:txBody>
            <a:bodyPr wrap="non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A</a:t>
              </a:r>
            </a:p>
          </p:txBody>
        </p:sp>
        <p:sp>
          <p:nvSpPr>
            <p:cNvPr id="23" name="TextBox 22">
              <a:extLst>
                <a:ext uri="{FF2B5EF4-FFF2-40B4-BE49-F238E27FC236}">
                  <a16:creationId xmlns:a16="http://schemas.microsoft.com/office/drawing/2014/main" id="{9AAFFBD1-2957-4CFE-804C-529C76E2613F}"/>
                </a:ext>
              </a:extLst>
            </p:cNvPr>
            <p:cNvSpPr txBox="1"/>
            <p:nvPr/>
          </p:nvSpPr>
          <p:spPr>
            <a:xfrm>
              <a:off x="4959303" y="4108905"/>
              <a:ext cx="1833067" cy="607682"/>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A = attachment point</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D = detachment point</a:t>
              </a:r>
            </a:p>
          </p:txBody>
        </p:sp>
        <p:cxnSp>
          <p:nvCxnSpPr>
            <p:cNvPr id="24" name="Straight Connector 23">
              <a:extLst>
                <a:ext uri="{FF2B5EF4-FFF2-40B4-BE49-F238E27FC236}">
                  <a16:creationId xmlns:a16="http://schemas.microsoft.com/office/drawing/2014/main" id="{2DDADF30-8935-419D-8A7E-54AF42F3BED8}"/>
                </a:ext>
              </a:extLst>
            </p:cNvPr>
            <p:cNvCxnSpPr/>
            <p:nvPr/>
          </p:nvCxnSpPr>
          <p:spPr>
            <a:xfrm>
              <a:off x="4383067" y="3001158"/>
              <a:ext cx="57150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45505EFC-72CC-47F8-B0D7-A1AE2AEC0C96}"/>
                </a:ext>
              </a:extLst>
            </p:cNvPr>
            <p:cNvSpPr txBox="1"/>
            <p:nvPr/>
          </p:nvSpPr>
          <p:spPr>
            <a:xfrm>
              <a:off x="4959303" y="2813901"/>
              <a:ext cx="1689498" cy="254900"/>
            </a:xfrm>
            <a:prstGeom prst="rect">
              <a:avLst/>
            </a:prstGeom>
            <a:noFill/>
          </p:spPr>
          <p:txBody>
            <a:bodyPr wrap="non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Underlying portfolio</a:t>
              </a:r>
            </a:p>
          </p:txBody>
        </p:sp>
        <p:cxnSp>
          <p:nvCxnSpPr>
            <p:cNvPr id="26" name="Straight Connector 25">
              <a:extLst>
                <a:ext uri="{FF2B5EF4-FFF2-40B4-BE49-F238E27FC236}">
                  <a16:creationId xmlns:a16="http://schemas.microsoft.com/office/drawing/2014/main" id="{51524E9D-D70F-46B6-A0E2-EF91D7DF8D3C}"/>
                </a:ext>
              </a:extLst>
            </p:cNvPr>
            <p:cNvCxnSpPr/>
            <p:nvPr/>
          </p:nvCxnSpPr>
          <p:spPr>
            <a:xfrm>
              <a:off x="4387799" y="3264837"/>
              <a:ext cx="571504" cy="1588"/>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94304A0F-76AB-4D6C-97A9-F0B7438BA7FE}"/>
                </a:ext>
              </a:extLst>
            </p:cNvPr>
            <p:cNvSpPr txBox="1"/>
            <p:nvPr/>
          </p:nvSpPr>
          <p:spPr>
            <a:xfrm>
              <a:off x="4833307" y="3075731"/>
              <a:ext cx="1516062" cy="254900"/>
            </a:xfrm>
            <a:prstGeom prst="rect">
              <a:avLst/>
            </a:prstGeom>
            <a:noFill/>
          </p:spPr>
          <p:txBody>
            <a:bodyPr wrap="squar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SBBS tranche</a:t>
              </a:r>
            </a:p>
          </p:txBody>
        </p:sp>
        <p:sp>
          <p:nvSpPr>
            <p:cNvPr id="28" name="TextBox 27">
              <a:extLst>
                <a:ext uri="{FF2B5EF4-FFF2-40B4-BE49-F238E27FC236}">
                  <a16:creationId xmlns:a16="http://schemas.microsoft.com/office/drawing/2014/main" id="{EB05A653-52CF-41C4-8AA5-6531FD6206B7}"/>
                </a:ext>
              </a:extLst>
            </p:cNvPr>
            <p:cNvSpPr txBox="1"/>
            <p:nvPr/>
          </p:nvSpPr>
          <p:spPr>
            <a:xfrm>
              <a:off x="4006865" y="5281639"/>
              <a:ext cx="403535" cy="420703"/>
            </a:xfrm>
            <a:prstGeom prst="rect">
              <a:avLst/>
            </a:prstGeom>
            <a:noFill/>
          </p:spPr>
          <p:txBody>
            <a:bodyPr wrap="non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D</a:t>
              </a:r>
            </a:p>
          </p:txBody>
        </p:sp>
      </p:grpSp>
      <p:sp>
        <p:nvSpPr>
          <p:cNvPr id="36" name="TextBox 35">
            <a:extLst>
              <a:ext uri="{FF2B5EF4-FFF2-40B4-BE49-F238E27FC236}">
                <a16:creationId xmlns:a16="http://schemas.microsoft.com/office/drawing/2014/main" id="{3A5D3A9E-1B79-44CA-92D0-31FB831932FB}"/>
              </a:ext>
            </a:extLst>
          </p:cNvPr>
          <p:cNvSpPr txBox="1"/>
          <p:nvPr/>
        </p:nvSpPr>
        <p:spPr>
          <a:xfrm>
            <a:off x="7040699" y="6346101"/>
            <a:ext cx="4232031" cy="400110"/>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Source: adapted from Kemp (2017). </a:t>
            </a:r>
            <a:r>
              <a:rPr kumimoji="0" lang="en-US" sz="10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Systemic Risk: A Practitioner’s Guide to Measurement, Management and Analysis</a:t>
            </a:r>
            <a:r>
              <a:rPr kumimoji="0" lang="en-US"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endPar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8600504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close up of a logo&#10;&#10;Description automatically generated">
            <a:extLst>
              <a:ext uri="{FF2B5EF4-FFF2-40B4-BE49-F238E27FC236}">
                <a16:creationId xmlns:a16="http://schemas.microsoft.com/office/drawing/2014/main" id="{C92E691D-C8C1-4809-94AA-14AD017A9A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85005" y="193982"/>
            <a:ext cx="2331498" cy="837612"/>
          </a:xfrm>
          <a:prstGeom prst="rect">
            <a:avLst/>
          </a:prstGeom>
        </p:spPr>
      </p:pic>
      <p:sp>
        <p:nvSpPr>
          <p:cNvPr id="3" name="Title 1">
            <a:extLst>
              <a:ext uri="{FF2B5EF4-FFF2-40B4-BE49-F238E27FC236}">
                <a16:creationId xmlns:a16="http://schemas.microsoft.com/office/drawing/2014/main" id="{97A6C3C2-911A-4502-830E-2AD3CB6A5FA9}"/>
              </a:ext>
            </a:extLst>
          </p:cNvPr>
          <p:cNvSpPr>
            <a:spLocks noGrp="1"/>
          </p:cNvSpPr>
          <p:nvPr>
            <p:ph type="title"/>
          </p:nvPr>
        </p:nvSpPr>
        <p:spPr>
          <a:xfrm>
            <a:off x="838200" y="365125"/>
            <a:ext cx="8749683" cy="1325563"/>
          </a:xfrm>
        </p:spPr>
        <p:txBody>
          <a:bodyPr/>
          <a:lstStyle/>
          <a:p>
            <a:r>
              <a:rPr lang="en-GB" dirty="0"/>
              <a:t>Worries of holders of junior tranches?</a:t>
            </a:r>
          </a:p>
        </p:txBody>
      </p:sp>
      <p:sp>
        <p:nvSpPr>
          <p:cNvPr id="5" name="Content Placeholder 2">
            <a:extLst>
              <a:ext uri="{FF2B5EF4-FFF2-40B4-BE49-F238E27FC236}">
                <a16:creationId xmlns:a16="http://schemas.microsoft.com/office/drawing/2014/main" id="{286F8ED2-A33C-4A06-B328-01DE4E93517C}"/>
              </a:ext>
            </a:extLst>
          </p:cNvPr>
          <p:cNvSpPr>
            <a:spLocks noGrp="1"/>
          </p:cNvSpPr>
          <p:nvPr>
            <p:ph idx="1"/>
          </p:nvPr>
        </p:nvSpPr>
        <p:spPr>
          <a:xfrm>
            <a:off x="838200" y="1825625"/>
            <a:ext cx="10685016" cy="4351338"/>
          </a:xfrm>
        </p:spPr>
        <p:txBody>
          <a:bodyPr/>
          <a:lstStyle/>
          <a:p>
            <a:r>
              <a:rPr lang="en-US" dirty="0"/>
              <a:t>What would actually happen if the sovereign defaulted?</a:t>
            </a:r>
          </a:p>
          <a:p>
            <a:r>
              <a:rPr lang="en-US" dirty="0"/>
              <a:t>Holders of junior tranche may think there is a lack of commonality of interest with holders of other tranches</a:t>
            </a:r>
          </a:p>
          <a:p>
            <a:pPr lvl="1"/>
            <a:r>
              <a:rPr lang="en-US" dirty="0"/>
              <a:t>And that a sovereign default might be structured to </a:t>
            </a:r>
            <a:r>
              <a:rPr lang="en-US" dirty="0" err="1"/>
              <a:t>penalise</a:t>
            </a:r>
            <a:r>
              <a:rPr lang="en-US" dirty="0"/>
              <a:t> them the most</a:t>
            </a:r>
          </a:p>
          <a:p>
            <a:r>
              <a:rPr lang="en-US" dirty="0"/>
              <a:t>Investors in such tranches may demand a yield premium to compensate for incentive misalignment and extra complexity, legal risks etc. involved, rendering the structure uneconomic</a:t>
            </a:r>
          </a:p>
        </p:txBody>
      </p:sp>
    </p:spTree>
    <p:extLst>
      <p:ext uri="{BB962C8B-B14F-4D97-AF65-F5344CB8AC3E}">
        <p14:creationId xmlns:p14="http://schemas.microsoft.com/office/powerpoint/2010/main" val="39641562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close up of a logo&#10;&#10;Description automatically generated">
            <a:extLst>
              <a:ext uri="{FF2B5EF4-FFF2-40B4-BE49-F238E27FC236}">
                <a16:creationId xmlns:a16="http://schemas.microsoft.com/office/drawing/2014/main" id="{C92E691D-C8C1-4809-94AA-14AD017A9A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85005" y="193982"/>
            <a:ext cx="2331498" cy="837612"/>
          </a:xfrm>
          <a:prstGeom prst="rect">
            <a:avLst/>
          </a:prstGeom>
        </p:spPr>
      </p:pic>
      <p:sp>
        <p:nvSpPr>
          <p:cNvPr id="3" name="Title 1">
            <a:extLst>
              <a:ext uri="{FF2B5EF4-FFF2-40B4-BE49-F238E27FC236}">
                <a16:creationId xmlns:a16="http://schemas.microsoft.com/office/drawing/2014/main" id="{90784976-8B43-4374-B6C1-413039E2AC4A}"/>
              </a:ext>
            </a:extLst>
          </p:cNvPr>
          <p:cNvSpPr>
            <a:spLocks noGrp="1"/>
          </p:cNvSpPr>
          <p:nvPr>
            <p:ph type="title"/>
          </p:nvPr>
        </p:nvSpPr>
        <p:spPr>
          <a:xfrm>
            <a:off x="838200" y="365125"/>
            <a:ext cx="10515600" cy="1325563"/>
          </a:xfrm>
        </p:spPr>
        <p:txBody>
          <a:bodyPr/>
          <a:lstStyle/>
          <a:p>
            <a:r>
              <a:rPr lang="en-GB" dirty="0"/>
              <a:t>Alternatives include</a:t>
            </a:r>
          </a:p>
        </p:txBody>
      </p:sp>
      <p:graphicFrame>
        <p:nvGraphicFramePr>
          <p:cNvPr id="5" name="Table 7">
            <a:extLst>
              <a:ext uri="{FF2B5EF4-FFF2-40B4-BE49-F238E27FC236}">
                <a16:creationId xmlns:a16="http://schemas.microsoft.com/office/drawing/2014/main" id="{0310C2FB-4E8F-4A2E-B8EC-2D7007E7BD48}"/>
              </a:ext>
            </a:extLst>
          </p:cNvPr>
          <p:cNvGraphicFramePr>
            <a:graphicFrameLocks noGrp="1"/>
          </p:cNvGraphicFramePr>
          <p:nvPr/>
        </p:nvGraphicFramePr>
        <p:xfrm>
          <a:off x="685800" y="1397000"/>
          <a:ext cx="10855712" cy="4477513"/>
        </p:xfrm>
        <a:graphic>
          <a:graphicData uri="http://schemas.openxmlformats.org/drawingml/2006/table">
            <a:tbl>
              <a:tblPr firstRow="1" bandRow="1">
                <a:tableStyleId>{5C22544A-7EE6-4342-B048-85BDC9FD1C3A}</a:tableStyleId>
              </a:tblPr>
              <a:tblGrid>
                <a:gridCol w="938711">
                  <a:extLst>
                    <a:ext uri="{9D8B030D-6E8A-4147-A177-3AD203B41FA5}">
                      <a16:colId xmlns:a16="http://schemas.microsoft.com/office/drawing/2014/main" val="3046986765"/>
                    </a:ext>
                  </a:extLst>
                </a:gridCol>
                <a:gridCol w="2089653">
                  <a:extLst>
                    <a:ext uri="{9D8B030D-6E8A-4147-A177-3AD203B41FA5}">
                      <a16:colId xmlns:a16="http://schemas.microsoft.com/office/drawing/2014/main" val="3395687169"/>
                    </a:ext>
                  </a:extLst>
                </a:gridCol>
                <a:gridCol w="3913674">
                  <a:extLst>
                    <a:ext uri="{9D8B030D-6E8A-4147-A177-3AD203B41FA5}">
                      <a16:colId xmlns:a16="http://schemas.microsoft.com/office/drawing/2014/main" val="1145865883"/>
                    </a:ext>
                  </a:extLst>
                </a:gridCol>
                <a:gridCol w="3913674">
                  <a:extLst>
                    <a:ext uri="{9D8B030D-6E8A-4147-A177-3AD203B41FA5}">
                      <a16:colId xmlns:a16="http://schemas.microsoft.com/office/drawing/2014/main" val="1894835909"/>
                    </a:ext>
                  </a:extLst>
                </a:gridCol>
              </a:tblGrid>
              <a:tr h="407253">
                <a:tc>
                  <a:txBody>
                    <a:bodyPr/>
                    <a:lstStyle/>
                    <a:p>
                      <a:endParaRPr lang="en-GB"/>
                    </a:p>
                  </a:txBody>
                  <a:tcPr/>
                </a:tc>
                <a:tc>
                  <a:txBody>
                    <a:bodyPr/>
                    <a:lstStyle/>
                    <a:p>
                      <a:endParaRPr lang="en-GB"/>
                    </a:p>
                  </a:txBody>
                  <a:tcPr/>
                </a:tc>
                <a:tc gridSpan="2">
                  <a:txBody>
                    <a:bodyPr/>
                    <a:lstStyle/>
                    <a:p>
                      <a:pPr algn="ctr"/>
                      <a:r>
                        <a:rPr lang="en-GB" sz="2000" b="1" kern="1200" dirty="0">
                          <a:solidFill>
                            <a:schemeClr val="lt1"/>
                          </a:solidFill>
                          <a:effectLst/>
                          <a:latin typeface="+mn-lt"/>
                          <a:ea typeface="+mn-ea"/>
                          <a:cs typeface="+mn-cs"/>
                        </a:rPr>
                        <a:t>Order of seniority and diversification</a:t>
                      </a:r>
                      <a:endParaRPr lang="en-GB" sz="2000" dirty="0"/>
                    </a:p>
                  </a:txBody>
                  <a:tcPr/>
                </a:tc>
                <a:tc hMerge="1">
                  <a:txBody>
                    <a:bodyPr/>
                    <a:lstStyle/>
                    <a:p>
                      <a:endParaRPr lang="en-GB" dirty="0"/>
                    </a:p>
                  </a:txBody>
                  <a:tcPr/>
                </a:tc>
                <a:extLst>
                  <a:ext uri="{0D108BD9-81ED-4DB2-BD59-A6C34878D82A}">
                    <a16:rowId xmlns:a16="http://schemas.microsoft.com/office/drawing/2014/main" val="2089020104"/>
                  </a:ext>
                </a:extLst>
              </a:tr>
              <a:tr h="702930">
                <a:tc>
                  <a:txBody>
                    <a:bodyPr/>
                    <a:lstStyle/>
                    <a:p>
                      <a:endParaRPr lang="en-GB"/>
                    </a:p>
                  </a:txBody>
                  <a:tcPr/>
                </a:tc>
                <a:tc>
                  <a:txBody>
                    <a:bodyPr/>
                    <a:lstStyle/>
                    <a:p>
                      <a:endParaRPr lang="en-GB"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2000" b="1" dirty="0"/>
                        <a:t>Seniority first, then diversification</a:t>
                      </a:r>
                    </a:p>
                  </a:txBody>
                  <a:tcPr/>
                </a:tc>
                <a:tc>
                  <a:txBody>
                    <a:bodyPr/>
                    <a:lstStyle/>
                    <a:p>
                      <a:r>
                        <a:rPr lang="en-GB" sz="2000" b="1" dirty="0"/>
                        <a:t>Diversification first, then seniority</a:t>
                      </a:r>
                    </a:p>
                  </a:txBody>
                  <a:tcPr/>
                </a:tc>
                <a:extLst>
                  <a:ext uri="{0D108BD9-81ED-4DB2-BD59-A6C34878D82A}">
                    <a16:rowId xmlns:a16="http://schemas.microsoft.com/office/drawing/2014/main" val="4033974496"/>
                  </a:ext>
                </a:extLst>
              </a:tr>
              <a:tr h="1355650">
                <a:tc rowSpan="2">
                  <a:txBody>
                    <a:bodyPr/>
                    <a:lstStyle/>
                    <a:p>
                      <a:pPr algn="ctr"/>
                      <a:r>
                        <a:rPr lang="en-GB" sz="2000" b="1" dirty="0"/>
                        <a:t>Seniority</a:t>
                      </a:r>
                    </a:p>
                  </a:txBody>
                  <a:tcPr vert="vert270" anchor="ctr"/>
                </a:tc>
                <a:tc>
                  <a:txBody>
                    <a:bodyPr/>
                    <a:lstStyle/>
                    <a:p>
                      <a:r>
                        <a:rPr lang="en-GB" sz="2000" b="1" kern="1200" dirty="0">
                          <a:solidFill>
                            <a:schemeClr val="dk1"/>
                          </a:solidFill>
                          <a:effectLst/>
                          <a:latin typeface="+mn-lt"/>
                          <a:ea typeface="+mn-ea"/>
                          <a:cs typeface="+mn-cs"/>
                        </a:rPr>
                        <a:t>… at the level of the debt instrument</a:t>
                      </a:r>
                      <a:endParaRPr lang="en-GB" sz="2000"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800" b="1" i="1" kern="1200" dirty="0">
                          <a:solidFill>
                            <a:schemeClr val="dk1"/>
                          </a:solidFill>
                          <a:effectLst/>
                          <a:latin typeface="+mn-lt"/>
                          <a:ea typeface="+mn-ea"/>
                          <a:cs typeface="+mn-cs"/>
                        </a:rPr>
                        <a:t>National </a:t>
                      </a:r>
                      <a:r>
                        <a:rPr lang="en-GB" sz="1800" b="1" i="1" kern="1200" dirty="0" err="1">
                          <a:solidFill>
                            <a:schemeClr val="dk1"/>
                          </a:solidFill>
                          <a:effectLst/>
                          <a:latin typeface="+mn-lt"/>
                          <a:ea typeface="+mn-ea"/>
                          <a:cs typeface="+mn-cs"/>
                        </a:rPr>
                        <a:t>tranching</a:t>
                      </a:r>
                      <a:r>
                        <a:rPr lang="en-GB" sz="1800" kern="1200" dirty="0">
                          <a:solidFill>
                            <a:schemeClr val="dk1"/>
                          </a:solidFill>
                          <a:effectLst/>
                          <a:latin typeface="+mn-lt"/>
                          <a:ea typeface="+mn-ea"/>
                          <a:cs typeface="+mn-cs"/>
                        </a:rPr>
                        <a:t>: Safe assets as senior tranche of national sovereign debt. Subsequently, diversification of senior tranches on bank balance sheets</a:t>
                      </a:r>
                    </a:p>
                  </a:txBody>
                  <a:tcPr/>
                </a:tc>
                <a:tc>
                  <a:txBody>
                    <a:bodyPr/>
                    <a:lstStyle/>
                    <a:p>
                      <a:r>
                        <a:rPr lang="en-GB" sz="1800" b="1" i="1" kern="1200" dirty="0">
                          <a:solidFill>
                            <a:schemeClr val="dk1"/>
                          </a:solidFill>
                          <a:effectLst/>
                          <a:latin typeface="+mn-lt"/>
                          <a:ea typeface="+mn-ea"/>
                          <a:cs typeface="+mn-cs"/>
                        </a:rPr>
                        <a:t>SBBS</a:t>
                      </a:r>
                      <a:r>
                        <a:rPr lang="en-GB" sz="1800" kern="1200" dirty="0">
                          <a:solidFill>
                            <a:schemeClr val="dk1"/>
                          </a:solidFill>
                          <a:effectLst/>
                          <a:latin typeface="+mn-lt"/>
                          <a:ea typeface="+mn-ea"/>
                          <a:cs typeface="+mn-cs"/>
                        </a:rPr>
                        <a:t>: Safe assets as a senior security backed by a diversified portfolio of sovereign debt bought at market prices</a:t>
                      </a:r>
                      <a:endParaRPr lang="en-GB" sz="1800" dirty="0"/>
                    </a:p>
                  </a:txBody>
                  <a:tcPr/>
                </a:tc>
                <a:extLst>
                  <a:ext uri="{0D108BD9-81ED-4DB2-BD59-A6C34878D82A}">
                    <a16:rowId xmlns:a16="http://schemas.microsoft.com/office/drawing/2014/main" val="3300707788"/>
                  </a:ext>
                </a:extLst>
              </a:tr>
              <a:tr h="1857743">
                <a:tc vMerge="1">
                  <a:txBody>
                    <a:bodyPr/>
                    <a:lstStyle/>
                    <a:p>
                      <a:endParaRPr lang="en-GB" dirty="0"/>
                    </a:p>
                  </a:txBody>
                  <a:tcPr/>
                </a:tc>
                <a:tc>
                  <a:txBody>
                    <a:bodyPr/>
                    <a:lstStyle/>
                    <a:p>
                      <a:r>
                        <a:rPr lang="en-GB" sz="2000" b="1" kern="1200" dirty="0">
                          <a:solidFill>
                            <a:schemeClr val="dk1"/>
                          </a:solidFill>
                          <a:effectLst/>
                          <a:latin typeface="+mn-lt"/>
                          <a:ea typeface="+mn-ea"/>
                          <a:cs typeface="+mn-cs"/>
                        </a:rPr>
                        <a:t>… at the level of the issuer</a:t>
                      </a:r>
                      <a:endParaRPr lang="en-GB" sz="2000" dirty="0"/>
                    </a:p>
                  </a:txBody>
                  <a:tcPr/>
                </a:tc>
                <a:tc>
                  <a:txBody>
                    <a:bodyPr/>
                    <a:lstStyle/>
                    <a:p>
                      <a:r>
                        <a:rPr lang="en-GB" sz="1800" b="1" i="1" kern="1200" dirty="0">
                          <a:solidFill>
                            <a:schemeClr val="dk1"/>
                          </a:solidFill>
                          <a:effectLst/>
                          <a:latin typeface="+mn-lt"/>
                          <a:ea typeface="+mn-ea"/>
                          <a:cs typeface="+mn-cs"/>
                        </a:rPr>
                        <a:t>E-bonds</a:t>
                      </a:r>
                      <a:r>
                        <a:rPr lang="en-GB" sz="1800" kern="1200" dirty="0">
                          <a:solidFill>
                            <a:schemeClr val="dk1"/>
                          </a:solidFill>
                          <a:effectLst/>
                          <a:latin typeface="+mn-lt"/>
                          <a:ea typeface="+mn-ea"/>
                          <a:cs typeface="+mn-cs"/>
                        </a:rPr>
                        <a:t>: issued by a senior intermediary that buys national sovereign bonds at face value and passes on funding costs</a:t>
                      </a:r>
                    </a:p>
                    <a:p>
                      <a:r>
                        <a:rPr lang="en-GB" sz="1800" kern="1200" dirty="0">
                          <a:solidFill>
                            <a:schemeClr val="dk1"/>
                          </a:solidFill>
                          <a:effectLst/>
                          <a:latin typeface="+mn-lt"/>
                          <a:ea typeface="+mn-ea"/>
                          <a:cs typeface="+mn-cs"/>
                        </a:rPr>
                        <a:t> </a:t>
                      </a:r>
                    </a:p>
                    <a:p>
                      <a:r>
                        <a:rPr lang="en-GB" sz="1800" b="1" i="1" kern="1200" dirty="0">
                          <a:solidFill>
                            <a:schemeClr val="dk1"/>
                          </a:solidFill>
                          <a:effectLst/>
                          <a:latin typeface="+mn-lt"/>
                          <a:ea typeface="+mn-ea"/>
                          <a:cs typeface="+mn-cs"/>
                        </a:rPr>
                        <a:t>Debt issued by a euro area budget authority</a:t>
                      </a:r>
                      <a:endParaRPr lang="en-GB" sz="1800" dirty="0"/>
                    </a:p>
                  </a:txBody>
                  <a:tcPr/>
                </a:tc>
                <a:tc>
                  <a:txBody>
                    <a:bodyPr/>
                    <a:lstStyle/>
                    <a:p>
                      <a:endParaRPr lang="en-GB" sz="1800" dirty="0"/>
                    </a:p>
                  </a:txBody>
                  <a:tcPr/>
                </a:tc>
                <a:extLst>
                  <a:ext uri="{0D108BD9-81ED-4DB2-BD59-A6C34878D82A}">
                    <a16:rowId xmlns:a16="http://schemas.microsoft.com/office/drawing/2014/main" val="2742010790"/>
                  </a:ext>
                </a:extLst>
              </a:tr>
            </a:tbl>
          </a:graphicData>
        </a:graphic>
      </p:graphicFrame>
    </p:spTree>
    <p:extLst>
      <p:ext uri="{BB962C8B-B14F-4D97-AF65-F5344CB8AC3E}">
        <p14:creationId xmlns:p14="http://schemas.microsoft.com/office/powerpoint/2010/main" val="26705948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close up of a logo&#10;&#10;Description automatically generated">
            <a:extLst>
              <a:ext uri="{FF2B5EF4-FFF2-40B4-BE49-F238E27FC236}">
                <a16:creationId xmlns:a16="http://schemas.microsoft.com/office/drawing/2014/main" id="{C92E691D-C8C1-4809-94AA-14AD017A9A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85005" y="193982"/>
            <a:ext cx="2331498" cy="837612"/>
          </a:xfrm>
          <a:prstGeom prst="rect">
            <a:avLst/>
          </a:prstGeom>
        </p:spPr>
      </p:pic>
      <p:sp>
        <p:nvSpPr>
          <p:cNvPr id="3" name="Title 1">
            <a:extLst>
              <a:ext uri="{FF2B5EF4-FFF2-40B4-BE49-F238E27FC236}">
                <a16:creationId xmlns:a16="http://schemas.microsoft.com/office/drawing/2014/main" id="{7F6E37BA-4D70-4EA8-A10B-4BC967806517}"/>
              </a:ext>
            </a:extLst>
          </p:cNvPr>
          <p:cNvSpPr>
            <a:spLocks noGrp="1"/>
          </p:cNvSpPr>
          <p:nvPr>
            <p:ph type="title"/>
          </p:nvPr>
        </p:nvSpPr>
        <p:spPr>
          <a:xfrm>
            <a:off x="838200" y="365125"/>
            <a:ext cx="9788371" cy="1325563"/>
          </a:xfrm>
        </p:spPr>
        <p:txBody>
          <a:bodyPr/>
          <a:lstStyle/>
          <a:p>
            <a:r>
              <a:rPr lang="en-GB" dirty="0"/>
              <a:t>Some comments on the four approaches</a:t>
            </a:r>
          </a:p>
        </p:txBody>
      </p:sp>
      <p:sp>
        <p:nvSpPr>
          <p:cNvPr id="5" name="Content Placeholder 2">
            <a:extLst>
              <a:ext uri="{FF2B5EF4-FFF2-40B4-BE49-F238E27FC236}">
                <a16:creationId xmlns:a16="http://schemas.microsoft.com/office/drawing/2014/main" id="{E2126448-9C8B-411E-BF93-085656542459}"/>
              </a:ext>
            </a:extLst>
          </p:cNvPr>
          <p:cNvSpPr>
            <a:spLocks noGrp="1"/>
          </p:cNvSpPr>
          <p:nvPr>
            <p:ph idx="1"/>
          </p:nvPr>
        </p:nvSpPr>
        <p:spPr>
          <a:xfrm>
            <a:off x="838200" y="1825625"/>
            <a:ext cx="10515600" cy="4351338"/>
          </a:xfrm>
        </p:spPr>
        <p:txBody>
          <a:bodyPr/>
          <a:lstStyle/>
          <a:p>
            <a:r>
              <a:rPr lang="en-US" sz="2400" b="1" i="1" dirty="0">
                <a:solidFill>
                  <a:srgbClr val="7030A0"/>
                </a:solidFill>
              </a:rPr>
              <a:t>SBBS</a:t>
            </a:r>
            <a:r>
              <a:rPr lang="en-US" sz="2400" dirty="0"/>
              <a:t>: Most researched but depends on certain regulatory changes and on enough investors being willing to buy the junior tranches. How would they view the incentives involved?</a:t>
            </a:r>
          </a:p>
          <a:p>
            <a:r>
              <a:rPr lang="en-US" sz="2400" b="1" i="1" dirty="0">
                <a:solidFill>
                  <a:srgbClr val="7030A0"/>
                </a:solidFill>
              </a:rPr>
              <a:t>E-bonds</a:t>
            </a:r>
            <a:r>
              <a:rPr lang="en-US" sz="2400" dirty="0"/>
              <a:t>: To some extent already exist, e.g. ESM, given its implicit priority creditor status, but would this status remain robust </a:t>
            </a:r>
            <a:r>
              <a:rPr lang="en-US" sz="2400"/>
              <a:t>in a permanent </a:t>
            </a:r>
            <a:r>
              <a:rPr lang="en-US" sz="2400" dirty="0"/>
              <a:t>non-crisis context?</a:t>
            </a:r>
          </a:p>
          <a:p>
            <a:r>
              <a:rPr lang="en-US" sz="2400" b="1" i="1" dirty="0">
                <a:solidFill>
                  <a:srgbClr val="7030A0"/>
                </a:solidFill>
              </a:rPr>
              <a:t>National </a:t>
            </a:r>
            <a:r>
              <a:rPr lang="en-US" sz="2400" b="1" i="1" dirty="0" err="1">
                <a:solidFill>
                  <a:srgbClr val="7030A0"/>
                </a:solidFill>
              </a:rPr>
              <a:t>tranching</a:t>
            </a:r>
            <a:r>
              <a:rPr lang="en-US" sz="2400" dirty="0"/>
              <a:t>: in theory just another way of financing government debt, but in practice also sensitive to investor sentiment on incentive misalignment? Might also fragment liquidity?</a:t>
            </a:r>
          </a:p>
          <a:p>
            <a:r>
              <a:rPr lang="en-US" sz="2400" b="1" i="1" dirty="0">
                <a:solidFill>
                  <a:srgbClr val="7030A0"/>
                </a:solidFill>
              </a:rPr>
              <a:t>Debt issued by euro area budget authority (or Sovereign wealth fund)</a:t>
            </a:r>
            <a:r>
              <a:rPr lang="en-US" sz="2400" dirty="0"/>
              <a:t>: Potentially politically challenging?</a:t>
            </a:r>
          </a:p>
          <a:p>
            <a:endParaRPr lang="en-GB" dirty="0"/>
          </a:p>
        </p:txBody>
      </p:sp>
    </p:spTree>
    <p:extLst>
      <p:ext uri="{BB962C8B-B14F-4D97-AF65-F5344CB8AC3E}">
        <p14:creationId xmlns:p14="http://schemas.microsoft.com/office/powerpoint/2010/main" val="39571793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close up of a logo&#10;&#10;Description automatically generated">
            <a:extLst>
              <a:ext uri="{FF2B5EF4-FFF2-40B4-BE49-F238E27FC236}">
                <a16:creationId xmlns:a16="http://schemas.microsoft.com/office/drawing/2014/main" id="{C92E691D-C8C1-4809-94AA-14AD017A9A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85005" y="193982"/>
            <a:ext cx="2331498" cy="837612"/>
          </a:xfrm>
          <a:prstGeom prst="rect">
            <a:avLst/>
          </a:prstGeom>
        </p:spPr>
      </p:pic>
      <p:sp>
        <p:nvSpPr>
          <p:cNvPr id="3" name="Title 1">
            <a:extLst>
              <a:ext uri="{FF2B5EF4-FFF2-40B4-BE49-F238E27FC236}">
                <a16:creationId xmlns:a16="http://schemas.microsoft.com/office/drawing/2014/main" id="{E5262756-9117-47B4-99E6-EBB212FD5F66}"/>
              </a:ext>
            </a:extLst>
          </p:cNvPr>
          <p:cNvSpPr>
            <a:spLocks noGrp="1"/>
          </p:cNvSpPr>
          <p:nvPr>
            <p:ph type="title"/>
          </p:nvPr>
        </p:nvSpPr>
        <p:spPr>
          <a:xfrm>
            <a:off x="838200" y="365125"/>
            <a:ext cx="10515600" cy="1325563"/>
          </a:xfrm>
        </p:spPr>
        <p:txBody>
          <a:bodyPr/>
          <a:lstStyle/>
          <a:p>
            <a:r>
              <a:rPr lang="en-GB" dirty="0"/>
              <a:t>Quantifying the economic benefits</a:t>
            </a:r>
          </a:p>
        </p:txBody>
      </p:sp>
      <p:sp>
        <p:nvSpPr>
          <p:cNvPr id="5" name="Content Placeholder 2">
            <a:extLst>
              <a:ext uri="{FF2B5EF4-FFF2-40B4-BE49-F238E27FC236}">
                <a16:creationId xmlns:a16="http://schemas.microsoft.com/office/drawing/2014/main" id="{BF273B58-80BA-4D25-A048-DA3EBD2DF110}"/>
              </a:ext>
            </a:extLst>
          </p:cNvPr>
          <p:cNvSpPr>
            <a:spLocks noGrp="1"/>
          </p:cNvSpPr>
          <p:nvPr>
            <p:ph idx="1"/>
          </p:nvPr>
        </p:nvSpPr>
        <p:spPr>
          <a:xfrm>
            <a:off x="838200" y="1825625"/>
            <a:ext cx="6995532" cy="4351338"/>
          </a:xfrm>
        </p:spPr>
        <p:txBody>
          <a:bodyPr/>
          <a:lstStyle/>
          <a:p>
            <a:r>
              <a:rPr lang="en-US" sz="2400" dirty="0"/>
              <a:t>Most derivatives and securities lending transactions </a:t>
            </a:r>
            <a:r>
              <a:rPr lang="en-US" sz="2400" dirty="0" err="1"/>
              <a:t>collateralised</a:t>
            </a:r>
            <a:r>
              <a:rPr lang="en-US" sz="2400" dirty="0"/>
              <a:t> by cash. Already have central safe asset issuer, i.e. ECB alongside relevant member state central banks</a:t>
            </a:r>
          </a:p>
          <a:p>
            <a:r>
              <a:rPr lang="en-US" sz="2400" dirty="0"/>
              <a:t>For longer durations, likely tapering of marginal benefit as amount issued rises</a:t>
            </a:r>
          </a:p>
          <a:p>
            <a:pPr lvl="1"/>
            <a:r>
              <a:rPr lang="en-US" sz="2000" dirty="0"/>
              <a:t>C.f. If liquidity key element then Estes (2016) noted that c. 68% of total daily volume in US treasuries was then accounted for by the less than 2% of total stock formed by the then 6 on-the-run Treasury bonds</a:t>
            </a:r>
          </a:p>
          <a:p>
            <a:r>
              <a:rPr lang="en-US" sz="2400" dirty="0"/>
              <a:t>Difficult to quantify the benefits arising from contribution to more political agendas (e.g. Banking Union and Capital Markets Union)</a:t>
            </a:r>
          </a:p>
          <a:p>
            <a:endParaRPr lang="en-GB" dirty="0"/>
          </a:p>
        </p:txBody>
      </p:sp>
      <p:graphicFrame>
        <p:nvGraphicFramePr>
          <p:cNvPr id="6" name="Chart 5">
            <a:extLst>
              <a:ext uri="{FF2B5EF4-FFF2-40B4-BE49-F238E27FC236}">
                <a16:creationId xmlns:a16="http://schemas.microsoft.com/office/drawing/2014/main" id="{25ACBBD7-FDD0-4A61-9580-46C20E3332E5}"/>
              </a:ext>
            </a:extLst>
          </p:cNvPr>
          <p:cNvGraphicFramePr/>
          <p:nvPr/>
        </p:nvGraphicFramePr>
        <p:xfrm>
          <a:off x="8090023" y="2455838"/>
          <a:ext cx="3784354" cy="270764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6893925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close up of a logo&#10;&#10;Description automatically generated">
            <a:extLst>
              <a:ext uri="{FF2B5EF4-FFF2-40B4-BE49-F238E27FC236}">
                <a16:creationId xmlns:a16="http://schemas.microsoft.com/office/drawing/2014/main" id="{C92E691D-C8C1-4809-94AA-14AD017A9A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85005" y="193982"/>
            <a:ext cx="2331498" cy="837612"/>
          </a:xfrm>
          <a:prstGeom prst="rect">
            <a:avLst/>
          </a:prstGeom>
        </p:spPr>
      </p:pic>
      <p:sp>
        <p:nvSpPr>
          <p:cNvPr id="3" name="Title 1">
            <a:extLst>
              <a:ext uri="{FF2B5EF4-FFF2-40B4-BE49-F238E27FC236}">
                <a16:creationId xmlns:a16="http://schemas.microsoft.com/office/drawing/2014/main" id="{0DAB2DCD-D239-4CAA-82B7-BEF4AFA20D05}"/>
              </a:ext>
            </a:extLst>
          </p:cNvPr>
          <p:cNvSpPr>
            <a:spLocks noGrp="1"/>
          </p:cNvSpPr>
          <p:nvPr>
            <p:ph type="title"/>
          </p:nvPr>
        </p:nvSpPr>
        <p:spPr>
          <a:xfrm>
            <a:off x="838200" y="365125"/>
            <a:ext cx="10515600" cy="1325563"/>
          </a:xfrm>
        </p:spPr>
        <p:txBody>
          <a:bodyPr/>
          <a:lstStyle/>
          <a:p>
            <a:r>
              <a:rPr lang="en-GB" dirty="0"/>
              <a:t>Other issues</a:t>
            </a:r>
          </a:p>
        </p:txBody>
      </p:sp>
      <p:sp>
        <p:nvSpPr>
          <p:cNvPr id="5" name="Content Placeholder 2">
            <a:extLst>
              <a:ext uri="{FF2B5EF4-FFF2-40B4-BE49-F238E27FC236}">
                <a16:creationId xmlns:a16="http://schemas.microsoft.com/office/drawing/2014/main" id="{D4E3414B-D1F8-4066-A7E7-A41563E1784E}"/>
              </a:ext>
            </a:extLst>
          </p:cNvPr>
          <p:cNvSpPr>
            <a:spLocks noGrp="1"/>
          </p:cNvSpPr>
          <p:nvPr>
            <p:ph idx="1"/>
          </p:nvPr>
        </p:nvSpPr>
        <p:spPr>
          <a:xfrm>
            <a:off x="838200" y="1825625"/>
            <a:ext cx="10515600" cy="4351338"/>
          </a:xfrm>
        </p:spPr>
        <p:txBody>
          <a:bodyPr/>
          <a:lstStyle/>
          <a:p>
            <a:r>
              <a:rPr lang="en-GB" dirty="0"/>
              <a:t>Suppose such instruments were issued, but did not work as intended?</a:t>
            </a:r>
          </a:p>
          <a:p>
            <a:pPr lvl="1"/>
            <a:r>
              <a:rPr lang="en-GB" dirty="0"/>
              <a:t>Scope for mis-selling?</a:t>
            </a:r>
          </a:p>
          <a:p>
            <a:pPr lvl="1"/>
            <a:r>
              <a:rPr lang="en-GB" dirty="0"/>
              <a:t>CDOs / CLOs and split capital trusts have all proved a minefield in the past?</a:t>
            </a:r>
          </a:p>
          <a:p>
            <a:pPr lvl="1"/>
            <a:r>
              <a:rPr lang="en-GB" dirty="0"/>
              <a:t>Unequal splitting of burden might be hard to justify in the court of public opinion or in law courts?</a:t>
            </a:r>
          </a:p>
          <a:p>
            <a:r>
              <a:rPr lang="en-GB" dirty="0"/>
              <a:t>Your views?</a:t>
            </a:r>
          </a:p>
        </p:txBody>
      </p:sp>
    </p:spTree>
    <p:extLst>
      <p:ext uri="{BB962C8B-B14F-4D97-AF65-F5344CB8AC3E}">
        <p14:creationId xmlns:p14="http://schemas.microsoft.com/office/powerpoint/2010/main" val="1896729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close up of a logo&#10;&#10;Description automatically generated">
            <a:extLst>
              <a:ext uri="{FF2B5EF4-FFF2-40B4-BE49-F238E27FC236}">
                <a16:creationId xmlns:a16="http://schemas.microsoft.com/office/drawing/2014/main" id="{C92E691D-C8C1-4809-94AA-14AD017A9A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85005" y="193982"/>
            <a:ext cx="2331498" cy="837612"/>
          </a:xfrm>
          <a:prstGeom prst="rect">
            <a:avLst/>
          </a:prstGeom>
        </p:spPr>
      </p:pic>
      <p:sp>
        <p:nvSpPr>
          <p:cNvPr id="3" name="Title 1">
            <a:extLst>
              <a:ext uri="{FF2B5EF4-FFF2-40B4-BE49-F238E27FC236}">
                <a16:creationId xmlns:a16="http://schemas.microsoft.com/office/drawing/2014/main" id="{5FF9E88A-8338-4219-A360-F449F601846F}"/>
              </a:ext>
            </a:extLst>
          </p:cNvPr>
          <p:cNvSpPr>
            <a:spLocks noGrp="1"/>
          </p:cNvSpPr>
          <p:nvPr>
            <p:ph type="title"/>
          </p:nvPr>
        </p:nvSpPr>
        <p:spPr>
          <a:xfrm>
            <a:off x="838200" y="365125"/>
            <a:ext cx="10515600" cy="1325563"/>
          </a:xfrm>
        </p:spPr>
        <p:txBody>
          <a:bodyPr/>
          <a:lstStyle/>
          <a:p>
            <a:r>
              <a:rPr lang="en-GB" dirty="0"/>
              <a:t>Summary</a:t>
            </a:r>
          </a:p>
        </p:txBody>
      </p:sp>
      <p:sp>
        <p:nvSpPr>
          <p:cNvPr id="5" name="Content Placeholder 2">
            <a:extLst>
              <a:ext uri="{FF2B5EF4-FFF2-40B4-BE49-F238E27FC236}">
                <a16:creationId xmlns:a16="http://schemas.microsoft.com/office/drawing/2014/main" id="{BBE446CB-96C3-47F4-A3AA-CFF291C070A9}"/>
              </a:ext>
            </a:extLst>
          </p:cNvPr>
          <p:cNvSpPr>
            <a:spLocks noGrp="1"/>
          </p:cNvSpPr>
          <p:nvPr>
            <p:ph idx="1"/>
          </p:nvPr>
        </p:nvSpPr>
        <p:spPr>
          <a:xfrm>
            <a:off x="838200" y="1825625"/>
            <a:ext cx="10515600" cy="4351338"/>
          </a:xfrm>
        </p:spPr>
        <p:txBody>
          <a:bodyPr/>
          <a:lstStyle/>
          <a:p>
            <a:r>
              <a:rPr lang="en-GB" b="1" dirty="0">
                <a:solidFill>
                  <a:srgbClr val="7030A0"/>
                </a:solidFill>
              </a:rPr>
              <a:t>Are there enough (European, i.e. eurozone) safe assets to support development of European capital markets and financial stability?</a:t>
            </a:r>
          </a:p>
          <a:p>
            <a:pPr lvl="1"/>
            <a:r>
              <a:rPr lang="en-GB" dirty="0"/>
              <a:t>Economic and political challenges, and diminishing marginal returns to society</a:t>
            </a:r>
          </a:p>
          <a:p>
            <a:r>
              <a:rPr lang="en-GB" b="1" dirty="0" err="1">
                <a:solidFill>
                  <a:srgbClr val="7030A0"/>
                </a:solidFill>
              </a:rPr>
              <a:t>Tranched</a:t>
            </a:r>
            <a:r>
              <a:rPr lang="en-GB" b="1" dirty="0">
                <a:solidFill>
                  <a:srgbClr val="7030A0"/>
                </a:solidFill>
              </a:rPr>
              <a:t> structures or other forms of claim prioritisation might assist</a:t>
            </a:r>
          </a:p>
          <a:p>
            <a:pPr lvl="1"/>
            <a:r>
              <a:rPr lang="en-GB" dirty="0"/>
              <a:t>Limited liability introduces differently prioritised claims in the event of corporate failure and has proved very useful to society</a:t>
            </a:r>
          </a:p>
          <a:p>
            <a:r>
              <a:rPr lang="en-GB" b="1" dirty="0">
                <a:solidFill>
                  <a:srgbClr val="7030A0"/>
                </a:solidFill>
              </a:rPr>
              <a:t>Your views?</a:t>
            </a:r>
          </a:p>
        </p:txBody>
      </p:sp>
    </p:spTree>
    <p:extLst>
      <p:ext uri="{BB962C8B-B14F-4D97-AF65-F5344CB8AC3E}">
        <p14:creationId xmlns:p14="http://schemas.microsoft.com/office/powerpoint/2010/main" val="12550192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33000"/>
            <a:lum/>
          </a:blip>
          <a:srcRect/>
          <a:stretch>
            <a:fillRect t="-6000" b="-6000"/>
          </a:stretch>
        </a:blipFill>
        <a:effectLst/>
      </p:bgPr>
    </p:bg>
    <p:spTree>
      <p:nvGrpSpPr>
        <p:cNvPr id="1" name=""/>
        <p:cNvGrpSpPr/>
        <p:nvPr/>
      </p:nvGrpSpPr>
      <p:grpSpPr>
        <a:xfrm>
          <a:off x="0" y="0"/>
          <a:ext cx="0" cy="0"/>
          <a:chOff x="0" y="0"/>
          <a:chExt cx="0" cy="0"/>
        </a:xfrm>
      </p:grpSpPr>
      <p:sp>
        <p:nvSpPr>
          <p:cNvPr id="13" name="Titel 1">
            <a:extLst>
              <a:ext uri="{FF2B5EF4-FFF2-40B4-BE49-F238E27FC236}">
                <a16:creationId xmlns:a16="http://schemas.microsoft.com/office/drawing/2014/main" id="{1F8D7533-5EAF-4719-8498-3E30BC2C760B}"/>
              </a:ext>
            </a:extLst>
          </p:cNvPr>
          <p:cNvSpPr txBox="1">
            <a:spLocks/>
          </p:cNvSpPr>
          <p:nvPr/>
        </p:nvSpPr>
        <p:spPr>
          <a:xfrm>
            <a:off x="330200" y="657225"/>
            <a:ext cx="6943725" cy="622300"/>
          </a:xfrm>
          <a:prstGeom prst="rect">
            <a:avLst/>
          </a:prstGeom>
        </p:spPr>
        <p:txBody>
          <a:bodyPr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fontAlgn="auto">
              <a:spcAft>
                <a:spcPts val="0"/>
              </a:spcAft>
              <a:defRPr/>
            </a:pPr>
            <a:r>
              <a:rPr lang="en-US" sz="3600" b="1" dirty="0">
                <a:solidFill>
                  <a:srgbClr val="C00000"/>
                </a:solidFill>
                <a:latin typeface="Roboto" panose="02000000000000000000" pitchFamily="2" charset="0"/>
                <a:ea typeface="Roboto" panose="02000000000000000000" pitchFamily="2" charset="0"/>
                <a:cs typeface="+mn-cs"/>
              </a:rPr>
              <a:t>Thank you for your attention</a:t>
            </a:r>
          </a:p>
        </p:txBody>
      </p:sp>
      <p:sp>
        <p:nvSpPr>
          <p:cNvPr id="7171" name="ZoneTexte 4">
            <a:extLst>
              <a:ext uri="{FF2B5EF4-FFF2-40B4-BE49-F238E27FC236}">
                <a16:creationId xmlns:a16="http://schemas.microsoft.com/office/drawing/2014/main" id="{F79FFA13-DD30-430D-9BF7-6CE7D7BC31AA}"/>
              </a:ext>
            </a:extLst>
          </p:cNvPr>
          <p:cNvSpPr txBox="1">
            <a:spLocks noChangeArrowheads="1"/>
          </p:cNvSpPr>
          <p:nvPr/>
        </p:nvSpPr>
        <p:spPr bwMode="auto">
          <a:xfrm>
            <a:off x="330200" y="1849438"/>
            <a:ext cx="11231563"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SzPct val="85000"/>
              <a:buFont typeface="Arial" panose="020B0604020202020204" pitchFamily="34" charset="0"/>
              <a:buChar char="•"/>
              <a:defRPr sz="2800">
                <a:solidFill>
                  <a:schemeClr val="tx1"/>
                </a:solidFill>
                <a:latin typeface="Arial" panose="020B0604020202020204" pitchFamily="34" charset="0"/>
                <a:cs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9pPr>
          </a:lstStyle>
          <a:p>
            <a:pPr eaLnBrk="1" hangingPunct="1">
              <a:lnSpc>
                <a:spcPct val="100000"/>
              </a:lnSpc>
              <a:spcBef>
                <a:spcPct val="0"/>
              </a:spcBef>
              <a:buSzTx/>
              <a:buFontTx/>
              <a:buNone/>
            </a:pPr>
            <a:r>
              <a:rPr lang="fr-FR" altLang="fr-FR" sz="1800" dirty="0">
                <a:latin typeface="Roboto" panose="02000000000000000000" pitchFamily="2" charset="0"/>
                <a:ea typeface="Roboto" panose="02000000000000000000" pitchFamily="2" charset="0"/>
                <a:cs typeface="Aharoni" panose="020B0604020202020204" pitchFamily="2" charset="-79"/>
              </a:rPr>
              <a:t>Contact </a:t>
            </a:r>
            <a:r>
              <a:rPr lang="fr-FR" altLang="fr-FR" sz="1800" dirty="0" err="1">
                <a:latin typeface="Roboto" panose="02000000000000000000" pitchFamily="2" charset="0"/>
                <a:ea typeface="Roboto" panose="02000000000000000000" pitchFamily="2" charset="0"/>
                <a:cs typeface="Aharoni" panose="020B0604020202020204" pitchFamily="2" charset="-79"/>
              </a:rPr>
              <a:t>details</a:t>
            </a:r>
            <a:r>
              <a:rPr lang="fr-FR" altLang="fr-FR" sz="1800" dirty="0">
                <a:latin typeface="Roboto" panose="02000000000000000000" pitchFamily="2" charset="0"/>
                <a:ea typeface="Roboto" panose="02000000000000000000" pitchFamily="2" charset="0"/>
                <a:cs typeface="Aharoni" panose="020B0604020202020204" pitchFamily="2" charset="-79"/>
              </a:rPr>
              <a:t> :</a:t>
            </a:r>
          </a:p>
          <a:p>
            <a:pPr eaLnBrk="1" hangingPunct="1">
              <a:lnSpc>
                <a:spcPct val="100000"/>
              </a:lnSpc>
              <a:spcBef>
                <a:spcPct val="0"/>
              </a:spcBef>
              <a:buSzTx/>
              <a:buFontTx/>
              <a:buNone/>
            </a:pPr>
            <a:endParaRPr lang="fr-FR" altLang="fr-FR" sz="1800" dirty="0">
              <a:latin typeface="Roboto" panose="02000000000000000000" pitchFamily="2" charset="0"/>
              <a:ea typeface="Roboto" panose="02000000000000000000" pitchFamily="2" charset="0"/>
              <a:cs typeface="Aharoni" panose="020B0604020202020204" pitchFamily="2" charset="-79"/>
            </a:endParaRPr>
          </a:p>
          <a:p>
            <a:pPr eaLnBrk="1" hangingPunct="1">
              <a:lnSpc>
                <a:spcPct val="100000"/>
              </a:lnSpc>
              <a:spcBef>
                <a:spcPct val="0"/>
              </a:spcBef>
              <a:buSzTx/>
              <a:buFontTx/>
              <a:buNone/>
            </a:pPr>
            <a:r>
              <a:rPr lang="fr-FR" altLang="fr-FR" sz="1800" b="1" dirty="0">
                <a:latin typeface="Verdana" panose="020B0604030504040204" pitchFamily="34" charset="0"/>
                <a:ea typeface="Verdana" panose="020B0604030504040204" pitchFamily="34" charset="0"/>
                <a:cs typeface="Aharoni" panose="020B0604020202020204" pitchFamily="2" charset="-79"/>
              </a:rPr>
              <a:t>Malcolm Kemp</a:t>
            </a:r>
          </a:p>
          <a:p>
            <a:pPr eaLnBrk="1" hangingPunct="1">
              <a:lnSpc>
                <a:spcPct val="100000"/>
              </a:lnSpc>
              <a:spcBef>
                <a:spcPct val="0"/>
              </a:spcBef>
              <a:buSzTx/>
              <a:buFontTx/>
              <a:buNone/>
            </a:pPr>
            <a:endParaRPr lang="fr-FR" altLang="fr-FR" sz="1800" dirty="0">
              <a:latin typeface="Verdana" panose="020B0604030504040204" pitchFamily="34" charset="0"/>
              <a:ea typeface="Verdana" panose="020B0604030504040204" pitchFamily="34" charset="0"/>
              <a:cs typeface="Aharoni" panose="020B0604020202020204" pitchFamily="2" charset="-79"/>
            </a:endParaRPr>
          </a:p>
          <a:p>
            <a:pPr eaLnBrk="1" hangingPunct="1">
              <a:lnSpc>
                <a:spcPct val="100000"/>
              </a:lnSpc>
              <a:spcBef>
                <a:spcPct val="0"/>
              </a:spcBef>
              <a:buSzTx/>
              <a:buFontTx/>
              <a:buNone/>
            </a:pPr>
            <a:r>
              <a:rPr lang="en-US" altLang="fr-FR" sz="1800" dirty="0">
                <a:latin typeface="Verdana" panose="020B0604030504040204" pitchFamily="34" charset="0"/>
                <a:ea typeface="Verdana" panose="020B0604030504040204" pitchFamily="34" charset="0"/>
                <a:cs typeface="Aharoni" panose="020B0604020202020204" pitchFamily="2" charset="-79"/>
              </a:rPr>
              <a:t>Barnett Waddingham</a:t>
            </a:r>
          </a:p>
          <a:p>
            <a:pPr eaLnBrk="1" hangingPunct="1">
              <a:lnSpc>
                <a:spcPct val="100000"/>
              </a:lnSpc>
              <a:spcBef>
                <a:spcPct val="0"/>
              </a:spcBef>
              <a:buSzTx/>
              <a:buFontTx/>
              <a:buNone/>
            </a:pPr>
            <a:r>
              <a:rPr lang="en-US" altLang="fr-FR" sz="1800" dirty="0">
                <a:latin typeface="Verdana" panose="020B0604030504040204" pitchFamily="34" charset="0"/>
                <a:ea typeface="Verdana" panose="020B0604030504040204" pitchFamily="34" charset="0"/>
                <a:cs typeface="Aharoni" panose="020B0604020202020204" pitchFamily="2" charset="-79"/>
              </a:rPr>
              <a:t>2 London Wall Place</a:t>
            </a:r>
          </a:p>
          <a:p>
            <a:pPr eaLnBrk="1" hangingPunct="1">
              <a:lnSpc>
                <a:spcPct val="100000"/>
              </a:lnSpc>
              <a:spcBef>
                <a:spcPct val="0"/>
              </a:spcBef>
              <a:buSzTx/>
              <a:buFontTx/>
              <a:buNone/>
            </a:pPr>
            <a:r>
              <a:rPr lang="en-US" altLang="fr-FR" sz="1800" dirty="0">
                <a:latin typeface="Verdana" panose="020B0604030504040204" pitchFamily="34" charset="0"/>
                <a:ea typeface="Verdana" panose="020B0604030504040204" pitchFamily="34" charset="0"/>
                <a:cs typeface="Aharoni" panose="020B0604020202020204" pitchFamily="2" charset="-79"/>
              </a:rPr>
              <a:t>London EC2Y 5AU, UK</a:t>
            </a:r>
          </a:p>
          <a:p>
            <a:pPr eaLnBrk="1" hangingPunct="1">
              <a:lnSpc>
                <a:spcPct val="100000"/>
              </a:lnSpc>
              <a:spcBef>
                <a:spcPct val="0"/>
              </a:spcBef>
              <a:buSzTx/>
              <a:buFontTx/>
              <a:buNone/>
            </a:pPr>
            <a:endParaRPr lang="fr-FR" altLang="fr-FR" sz="1800" dirty="0">
              <a:latin typeface="Verdana" panose="020B0604030504040204" pitchFamily="34" charset="0"/>
              <a:ea typeface="Verdana" panose="020B0604030504040204" pitchFamily="34" charset="0"/>
              <a:cs typeface="Aharoni" panose="020B0604020202020204" pitchFamily="2" charset="-79"/>
            </a:endParaRPr>
          </a:p>
          <a:p>
            <a:pPr eaLnBrk="1" hangingPunct="1">
              <a:lnSpc>
                <a:spcPct val="100000"/>
              </a:lnSpc>
              <a:spcBef>
                <a:spcPct val="0"/>
              </a:spcBef>
              <a:buSzTx/>
              <a:buFontTx/>
              <a:buNone/>
            </a:pPr>
            <a:r>
              <a:rPr lang="fr-FR" altLang="fr-FR" sz="1800" dirty="0">
                <a:latin typeface="Verdana" panose="020B0604030504040204" pitchFamily="34" charset="0"/>
                <a:ea typeface="Verdana" panose="020B0604030504040204" pitchFamily="34" charset="0"/>
                <a:cs typeface="Aharoni" panose="020B0604020202020204" pitchFamily="2" charset="-79"/>
                <a:hlinkClick r:id="rId3"/>
              </a:rPr>
              <a:t>malcolm.kemp@barnett-waddingham.co.uk</a:t>
            </a:r>
            <a:r>
              <a:rPr lang="fr-FR" altLang="fr-FR" sz="1800" dirty="0">
                <a:latin typeface="Verdana" panose="020B0604030504040204" pitchFamily="34" charset="0"/>
                <a:ea typeface="Verdana" panose="020B0604030504040204" pitchFamily="34" charset="0"/>
                <a:cs typeface="Aharoni" panose="020B0604020202020204" pitchFamily="2" charset="-79"/>
              </a:rPr>
              <a:t> or </a:t>
            </a:r>
            <a:r>
              <a:rPr lang="fr-FR" altLang="fr-FR" sz="1800" dirty="0">
                <a:latin typeface="Verdana" panose="020B0604030504040204" pitchFamily="34" charset="0"/>
                <a:ea typeface="Verdana" panose="020B0604030504040204" pitchFamily="34" charset="0"/>
                <a:cs typeface="Aharoni" panose="020B0604020202020204" pitchFamily="2" charset="-79"/>
                <a:hlinkClick r:id="rId4"/>
              </a:rPr>
              <a:t>malcolm.kemp@nematrian.com</a:t>
            </a:r>
            <a:endParaRPr lang="fr-FR" altLang="fr-FR" sz="1800" dirty="0">
              <a:latin typeface="Verdana" panose="020B0604030504040204" pitchFamily="34" charset="0"/>
              <a:ea typeface="Verdana" panose="020B0604030504040204" pitchFamily="34" charset="0"/>
              <a:cs typeface="Aharoni" panose="020B0604020202020204" pitchFamily="2" charset="-79"/>
            </a:endParaRPr>
          </a:p>
          <a:p>
            <a:pPr eaLnBrk="1" hangingPunct="1">
              <a:lnSpc>
                <a:spcPct val="100000"/>
              </a:lnSpc>
              <a:spcBef>
                <a:spcPct val="0"/>
              </a:spcBef>
              <a:buSzTx/>
              <a:buFontTx/>
              <a:buNone/>
            </a:pPr>
            <a:endParaRPr lang="fr-FR" altLang="fr-FR" sz="1800" dirty="0">
              <a:latin typeface="Verdana" panose="020B0604030504040204" pitchFamily="34" charset="0"/>
              <a:ea typeface="Verdana" panose="020B0604030504040204" pitchFamily="34" charset="0"/>
              <a:cs typeface="Aharoni" panose="020B0604020202020204" pitchFamily="2" charset="-79"/>
            </a:endParaRPr>
          </a:p>
          <a:p>
            <a:pPr eaLnBrk="1" hangingPunct="1">
              <a:lnSpc>
                <a:spcPct val="100000"/>
              </a:lnSpc>
              <a:spcBef>
                <a:spcPct val="0"/>
              </a:spcBef>
              <a:buSzTx/>
              <a:buFontTx/>
              <a:buNone/>
            </a:pPr>
            <a:r>
              <a:rPr lang="fr-FR" altLang="fr-FR" sz="1800" b="1" dirty="0">
                <a:solidFill>
                  <a:srgbClr val="FF0000"/>
                </a:solidFill>
                <a:latin typeface="Verdana" panose="020B0604030504040204" pitchFamily="34" charset="0"/>
                <a:ea typeface="Verdana" panose="020B0604030504040204" pitchFamily="34" charset="0"/>
                <a:cs typeface="Aharoni" panose="020B0604020202020204" pitchFamily="2" charset="-79"/>
                <a:hlinkClick r:id="rId5"/>
              </a:rPr>
              <a:t>https://www.actuarialcolloquium2020.com/</a:t>
            </a:r>
            <a:endParaRPr lang="fr-FR" altLang="fr-FR" sz="1800" b="1" dirty="0">
              <a:solidFill>
                <a:srgbClr val="FF0000"/>
              </a:solidFill>
              <a:latin typeface="Verdana" panose="020B0604030504040204" pitchFamily="34" charset="0"/>
              <a:ea typeface="Verdana" panose="020B0604030504040204" pitchFamily="34" charset="0"/>
              <a:cs typeface="Aharoni" panose="020B0604020202020204" pitchFamily="2" charset="-79"/>
            </a:endParaRPr>
          </a:p>
          <a:p>
            <a:pPr eaLnBrk="1" hangingPunct="1">
              <a:lnSpc>
                <a:spcPct val="100000"/>
              </a:lnSpc>
              <a:spcBef>
                <a:spcPct val="0"/>
              </a:spcBef>
              <a:buSzTx/>
              <a:buFontTx/>
              <a:buNone/>
            </a:pPr>
            <a:endParaRPr lang="fr-FR" altLang="fr-FR" sz="1800" dirty="0">
              <a:latin typeface="Verdana" panose="020B0604030504040204" pitchFamily="34" charset="0"/>
              <a:ea typeface="Verdana" panose="020B0604030504040204" pitchFamily="34" charset="0"/>
              <a:cs typeface="Aharoni" panose="020B0604020202020204" pitchFamily="2" charset="-79"/>
            </a:endParaRPr>
          </a:p>
        </p:txBody>
      </p:sp>
      <p:pic>
        <p:nvPicPr>
          <p:cNvPr id="6" name="Picture 3" descr="A close up of a logo&#10;&#10;Description automatically generated">
            <a:extLst>
              <a:ext uri="{FF2B5EF4-FFF2-40B4-BE49-F238E27FC236}">
                <a16:creationId xmlns:a16="http://schemas.microsoft.com/office/drawing/2014/main" id="{969D6576-8364-4369-8561-9C2239D4B68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878219" y="318013"/>
            <a:ext cx="3829687" cy="1375850"/>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33000"/>
            <a:lum/>
          </a:blip>
          <a:srcRect/>
          <a:stretch>
            <a:fillRect t="-6000" b="-6000"/>
          </a:stretch>
        </a:blipFill>
        <a:effectLst/>
      </p:bgPr>
    </p:bg>
    <p:spTree>
      <p:nvGrpSpPr>
        <p:cNvPr id="1" name=""/>
        <p:cNvGrpSpPr/>
        <p:nvPr/>
      </p:nvGrpSpPr>
      <p:grpSpPr>
        <a:xfrm>
          <a:off x="0" y="0"/>
          <a:ext cx="0" cy="0"/>
          <a:chOff x="0" y="0"/>
          <a:chExt cx="0" cy="0"/>
        </a:xfrm>
      </p:grpSpPr>
      <p:sp>
        <p:nvSpPr>
          <p:cNvPr id="13" name="Titel 1">
            <a:extLst>
              <a:ext uri="{FF2B5EF4-FFF2-40B4-BE49-F238E27FC236}">
                <a16:creationId xmlns:a16="http://schemas.microsoft.com/office/drawing/2014/main" id="{1F8D7533-5EAF-4719-8498-3E30BC2C760B}"/>
              </a:ext>
            </a:extLst>
          </p:cNvPr>
          <p:cNvSpPr txBox="1">
            <a:spLocks/>
          </p:cNvSpPr>
          <p:nvPr/>
        </p:nvSpPr>
        <p:spPr>
          <a:xfrm>
            <a:off x="330200" y="657225"/>
            <a:ext cx="6943725" cy="622300"/>
          </a:xfrm>
          <a:prstGeom prst="rect">
            <a:avLst/>
          </a:prstGeom>
        </p:spPr>
        <p:txBody>
          <a:bodyPr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fontAlgn="auto">
              <a:spcAft>
                <a:spcPts val="0"/>
              </a:spcAft>
              <a:defRPr/>
            </a:pPr>
            <a:endParaRPr lang="en-US" sz="3600" b="1" dirty="0">
              <a:solidFill>
                <a:srgbClr val="00457C"/>
              </a:solidFill>
              <a:latin typeface="Verdana" panose="020B0604030504040204" pitchFamily="34" charset="0"/>
              <a:ea typeface="Verdana" panose="020B0604030504040204" pitchFamily="34" charset="0"/>
              <a:cs typeface="+mn-cs"/>
            </a:endParaRPr>
          </a:p>
        </p:txBody>
      </p:sp>
      <p:sp>
        <p:nvSpPr>
          <p:cNvPr id="7171" name="ZoneTexte 4">
            <a:extLst>
              <a:ext uri="{FF2B5EF4-FFF2-40B4-BE49-F238E27FC236}">
                <a16:creationId xmlns:a16="http://schemas.microsoft.com/office/drawing/2014/main" id="{F79FFA13-DD30-430D-9BF7-6CE7D7BC31AA}"/>
              </a:ext>
            </a:extLst>
          </p:cNvPr>
          <p:cNvSpPr txBox="1">
            <a:spLocks noChangeArrowheads="1"/>
          </p:cNvSpPr>
          <p:nvPr/>
        </p:nvSpPr>
        <p:spPr bwMode="auto">
          <a:xfrm>
            <a:off x="330200" y="1849438"/>
            <a:ext cx="11231563" cy="42719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SzPct val="85000"/>
              <a:buFont typeface="Arial" panose="020B0604020202020204" pitchFamily="34" charset="0"/>
              <a:buChar char="•"/>
              <a:defRPr sz="2800">
                <a:solidFill>
                  <a:schemeClr val="tx1"/>
                </a:solidFill>
                <a:latin typeface="Arial" panose="020B0604020202020204" pitchFamily="34" charset="0"/>
                <a:cs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9pPr>
          </a:lstStyle>
          <a:p>
            <a:pPr>
              <a:buNone/>
            </a:pPr>
            <a:r>
              <a:rPr lang="en-CA" sz="2000" b="1" dirty="0">
                <a:solidFill>
                  <a:srgbClr val="C00000"/>
                </a:solidFill>
              </a:rPr>
              <a:t>Disclaimer:</a:t>
            </a:r>
            <a:endParaRPr lang="en-US" sz="2000" dirty="0">
              <a:solidFill>
                <a:srgbClr val="C00000"/>
              </a:solidFill>
            </a:endParaRPr>
          </a:p>
          <a:p>
            <a:pPr algn="just">
              <a:buNone/>
            </a:pPr>
            <a:r>
              <a:rPr lang="en-CA" sz="1800" i="1" dirty="0"/>
              <a:t>The views or opinions expressed in this presentation are those of the authors and do not necessarily reflect official policies or positions of the </a:t>
            </a:r>
            <a:r>
              <a:rPr lang="en-CA" sz="1800" i="1" dirty="0" err="1"/>
              <a:t>Institut</a:t>
            </a:r>
            <a:r>
              <a:rPr lang="en-CA" sz="1800" i="1" dirty="0"/>
              <a:t> des </a:t>
            </a:r>
            <a:r>
              <a:rPr lang="en-CA" sz="1800" i="1" dirty="0" err="1"/>
              <a:t>Actuaires</a:t>
            </a:r>
            <a:r>
              <a:rPr lang="en-CA" sz="1800" i="1" dirty="0"/>
              <a:t> (IA), the International Actuarial Association (IAA) and its Sections.</a:t>
            </a:r>
            <a:endParaRPr lang="en-US" sz="1800" dirty="0"/>
          </a:p>
          <a:p>
            <a:pPr algn="just">
              <a:buNone/>
            </a:pPr>
            <a:r>
              <a:rPr lang="en-CA" sz="1800" i="1" dirty="0"/>
              <a:t>While every effort has been made to ensure the accuracy and completeness of the material, the IA, IAA and authors give no warranty in that regard and reject any responsibility or liability for any loss or damage incurred through the use of, or reliance upon, the information contained therein. Reproduction and translations are permitted with mention of the source.</a:t>
            </a:r>
            <a:r>
              <a:rPr lang="en-CA" sz="1800" dirty="0"/>
              <a:t> </a:t>
            </a:r>
            <a:endParaRPr lang="en-US" sz="1800" dirty="0"/>
          </a:p>
          <a:p>
            <a:pPr algn="just">
              <a:buNone/>
            </a:pPr>
            <a:r>
              <a:rPr lang="en-CA" sz="1800" i="1" dirty="0"/>
              <a:t>Permission is granted to make brief excerpts of the presentation for a published review. Permission is also granted to make limited numbers of copies of items in this presentation for personal, internal, classroom or other instructional use, on condition that the foregoing copyright notice is used so as to give reasonable notice of the author, the IA and the IAA's copyrights. This consent for free limited copying without prior consent of the author, IA or the IAA does not extend to making copies for general distribution, for advertising or promotional purposes, for inclusion in new collective works or for resale. </a:t>
            </a:r>
            <a:endParaRPr lang="en-US" sz="1800" dirty="0"/>
          </a:p>
          <a:p>
            <a:pPr eaLnBrk="1" hangingPunct="1">
              <a:lnSpc>
                <a:spcPct val="100000"/>
              </a:lnSpc>
              <a:spcBef>
                <a:spcPct val="0"/>
              </a:spcBef>
              <a:buSzTx/>
              <a:buFontTx/>
              <a:buNone/>
            </a:pPr>
            <a:endParaRPr lang="fr-FR" altLang="fr-FR" sz="1800" dirty="0">
              <a:latin typeface="Verdana" panose="020B0604030504040204" pitchFamily="34" charset="0"/>
              <a:ea typeface="Verdana" panose="020B0604030504040204" pitchFamily="34" charset="0"/>
              <a:cs typeface="Aharoni" panose="020B0604020202020204" pitchFamily="2" charset="-79"/>
            </a:endParaRPr>
          </a:p>
        </p:txBody>
      </p:sp>
      <p:pic>
        <p:nvPicPr>
          <p:cNvPr id="6" name="Picture 3" descr="A close up of a logo&#10;&#10;Description automatically generated">
            <a:extLst>
              <a:ext uri="{FF2B5EF4-FFF2-40B4-BE49-F238E27FC236}">
                <a16:creationId xmlns:a16="http://schemas.microsoft.com/office/drawing/2014/main" id="{D836ADC0-9885-4175-88D6-53E56CF40B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78219" y="318013"/>
            <a:ext cx="3829687" cy="1375850"/>
          </a:xfrm>
          <a:prstGeom prst="rect">
            <a:avLst/>
          </a:prstGeom>
        </p:spPr>
      </p:pic>
    </p:spTree>
    <p:extLst>
      <p:ext uri="{BB962C8B-B14F-4D97-AF65-F5344CB8AC3E}">
        <p14:creationId xmlns:p14="http://schemas.microsoft.com/office/powerpoint/2010/main" val="37374570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33000"/>
            <a:lum/>
          </a:blip>
          <a:srcRect/>
          <a:stretch>
            <a:fillRect t="-6000" b="-6000"/>
          </a:stretch>
        </a:blipFill>
        <a:effectLst/>
      </p:bgPr>
    </p:bg>
    <p:spTree>
      <p:nvGrpSpPr>
        <p:cNvPr id="1" name=""/>
        <p:cNvGrpSpPr/>
        <p:nvPr/>
      </p:nvGrpSpPr>
      <p:grpSpPr>
        <a:xfrm>
          <a:off x="0" y="0"/>
          <a:ext cx="0" cy="0"/>
          <a:chOff x="0" y="0"/>
          <a:chExt cx="0" cy="0"/>
        </a:xfrm>
      </p:grpSpPr>
      <p:sp>
        <p:nvSpPr>
          <p:cNvPr id="5" name="Titel 1">
            <a:extLst>
              <a:ext uri="{FF2B5EF4-FFF2-40B4-BE49-F238E27FC236}">
                <a16:creationId xmlns:a16="http://schemas.microsoft.com/office/drawing/2014/main" id="{9E976024-D870-47C3-BDE2-EF3B1C22B0CC}"/>
              </a:ext>
            </a:extLst>
          </p:cNvPr>
          <p:cNvSpPr txBox="1">
            <a:spLocks/>
          </p:cNvSpPr>
          <p:nvPr/>
        </p:nvSpPr>
        <p:spPr>
          <a:xfrm>
            <a:off x="330200" y="657225"/>
            <a:ext cx="6943725" cy="622300"/>
          </a:xfrm>
          <a:prstGeom prst="rect">
            <a:avLst/>
          </a:prstGeom>
        </p:spPr>
        <p:txBody>
          <a:bodyPr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fontAlgn="auto">
              <a:spcAft>
                <a:spcPts val="0"/>
              </a:spcAft>
              <a:defRPr/>
            </a:pPr>
            <a:r>
              <a:rPr lang="en-US" sz="3600" b="1" dirty="0">
                <a:solidFill>
                  <a:srgbClr val="C00000"/>
                </a:solidFill>
                <a:latin typeface="Roboto" panose="02000000000000000000" pitchFamily="2" charset="0"/>
                <a:ea typeface="Roboto" panose="02000000000000000000" pitchFamily="2" charset="0"/>
                <a:cs typeface="+mn-cs"/>
              </a:rPr>
              <a:t>About the speaker</a:t>
            </a:r>
          </a:p>
        </p:txBody>
      </p:sp>
      <p:sp>
        <p:nvSpPr>
          <p:cNvPr id="8" name="Textplatzhalter 3">
            <a:extLst>
              <a:ext uri="{FF2B5EF4-FFF2-40B4-BE49-F238E27FC236}">
                <a16:creationId xmlns:a16="http://schemas.microsoft.com/office/drawing/2014/main" id="{073B1EFB-FC39-44C7-B40D-025DCA75AD34}"/>
              </a:ext>
            </a:extLst>
          </p:cNvPr>
          <p:cNvSpPr txBox="1">
            <a:spLocks/>
          </p:cNvSpPr>
          <p:nvPr/>
        </p:nvSpPr>
        <p:spPr>
          <a:xfrm>
            <a:off x="2716907" y="2276475"/>
            <a:ext cx="6506992" cy="1633946"/>
          </a:xfrm>
          <a:prstGeom prst="rect">
            <a:avLst/>
          </a:prstGeom>
          <a:noFill/>
        </p:spPr>
        <p:txBody>
          <a:bodyPr>
            <a:normAutofit fontScale="7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auto">
              <a:spcAft>
                <a:spcPts val="0"/>
              </a:spcAft>
              <a:buNone/>
              <a:defRPr/>
            </a:pPr>
            <a:r>
              <a:rPr lang="en-US" sz="1800" b="1" dirty="0">
                <a:solidFill>
                  <a:srgbClr val="C00000"/>
                </a:solidFill>
                <a:latin typeface="Roboto" panose="02000000000000000000" pitchFamily="2" charset="0"/>
                <a:ea typeface="Roboto" panose="02000000000000000000" pitchFamily="2" charset="0"/>
              </a:rPr>
              <a:t>Malcolm Kemp</a:t>
            </a:r>
            <a:r>
              <a:rPr lang="en-US" sz="1800" dirty="0">
                <a:solidFill>
                  <a:srgbClr val="C00000"/>
                </a:solidFill>
                <a:latin typeface="Roboto" panose="02000000000000000000" pitchFamily="2" charset="0"/>
                <a:ea typeface="Roboto" panose="02000000000000000000" pitchFamily="2" charset="0"/>
              </a:rPr>
              <a:t> </a:t>
            </a:r>
          </a:p>
          <a:p>
            <a:pPr fontAlgn="auto">
              <a:spcAft>
                <a:spcPts val="0"/>
              </a:spcAft>
              <a:defRPr/>
            </a:pPr>
            <a:r>
              <a:rPr lang="en-US" sz="1800" dirty="0">
                <a:latin typeface="Verdana" panose="020B0604030504040204" pitchFamily="34" charset="0"/>
                <a:ea typeface="Verdana" panose="020B0604030504040204" pitchFamily="34" charset="0"/>
              </a:rPr>
              <a:t>Malcolm Kemp is Chairperson of the AAE Risk Management Committee, Visiting Lecturer at Imperial College Business School, member of the Advisory Scientific Committee of the European Systemic Risk Board, Associate, Barnett Waddingham and Managing Director, </a:t>
            </a:r>
            <a:r>
              <a:rPr lang="en-US" sz="1800" dirty="0" err="1">
                <a:latin typeface="Verdana" panose="020B0604030504040204" pitchFamily="34" charset="0"/>
                <a:ea typeface="Verdana" panose="020B0604030504040204" pitchFamily="34" charset="0"/>
              </a:rPr>
              <a:t>Nematrian</a:t>
            </a:r>
            <a:endParaRPr lang="en-US" sz="1800" dirty="0">
              <a:latin typeface="Verdana" panose="020B0604030504040204" pitchFamily="34" charset="0"/>
              <a:ea typeface="Verdana" panose="020B0604030504040204" pitchFamily="34" charset="0"/>
            </a:endParaRPr>
          </a:p>
          <a:p>
            <a:pPr fontAlgn="auto">
              <a:spcAft>
                <a:spcPts val="0"/>
              </a:spcAft>
              <a:defRPr/>
            </a:pPr>
            <a:r>
              <a:rPr lang="en-US" sz="1800" dirty="0">
                <a:latin typeface="Verdana" panose="020B0604030504040204" pitchFamily="34" charset="0"/>
                <a:ea typeface="Verdana" panose="020B0604030504040204" pitchFamily="34" charset="0"/>
              </a:rPr>
              <a:t>He is an internationally known expert in risk and quantitative finance, with over 30 years‘ experience in the financial services industry including senior roles in insurance and investment management</a:t>
            </a:r>
          </a:p>
        </p:txBody>
      </p:sp>
      <p:pic>
        <p:nvPicPr>
          <p:cNvPr id="11" name="Grafik 7">
            <a:extLst>
              <a:ext uri="{FF2B5EF4-FFF2-40B4-BE49-F238E27FC236}">
                <a16:creationId xmlns:a16="http://schemas.microsoft.com/office/drawing/2014/main" id="{AD4603DC-D952-4329-864F-6A4CCE54DDD6}"/>
              </a:ext>
            </a:extLst>
          </p:cNvPr>
          <p:cNvPicPr>
            <a:picLocks noChangeAspect="1"/>
          </p:cNvPicPr>
          <p:nvPr/>
        </p:nvPicPr>
        <p:blipFill>
          <a:blip r:embed="rId3" cstate="print">
            <a:duotone>
              <a:prstClr val="black"/>
              <a:srgbClr val="00457C">
                <a:tint val="45000"/>
                <a:satMod val="400000"/>
              </a:srgbClr>
            </a:duotone>
            <a:extLst>
              <a:ext uri="{28A0092B-C50C-407E-A947-70E740481C1C}">
                <a14:useLocalDpi xmlns:a14="http://schemas.microsoft.com/office/drawing/2010/main"/>
              </a:ext>
            </a:extLst>
          </a:blip>
          <a:stretch>
            <a:fillRect/>
          </a:stretch>
        </p:blipFill>
        <p:spPr>
          <a:xfrm>
            <a:off x="855161" y="2342103"/>
            <a:ext cx="991901" cy="990352"/>
          </a:xfrm>
          <a:prstGeom prst="rect">
            <a:avLst/>
          </a:prstGeom>
          <a:ln>
            <a:noFill/>
          </a:ln>
          <a:effectLst>
            <a:outerShdw blurRad="292100" dist="139700" dir="2700000" algn="tl" rotWithShape="0">
              <a:srgbClr val="333333">
                <a:alpha val="65000"/>
              </a:srgbClr>
            </a:outerShdw>
          </a:effectLst>
        </p:spPr>
      </p:pic>
      <p:pic>
        <p:nvPicPr>
          <p:cNvPr id="14" name="Picture 3" descr="A close up of a logo&#10;&#10;Description automatically generated">
            <a:extLst>
              <a:ext uri="{FF2B5EF4-FFF2-40B4-BE49-F238E27FC236}">
                <a16:creationId xmlns:a16="http://schemas.microsoft.com/office/drawing/2014/main" id="{90B6CF9A-E214-4E3A-B837-96950E39E6F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878219" y="318013"/>
            <a:ext cx="3829687" cy="1375850"/>
          </a:xfrm>
          <a:prstGeom prst="rect">
            <a:avLst/>
          </a:prstGeom>
        </p:spPr>
      </p:pic>
      <p:pic>
        <p:nvPicPr>
          <p:cNvPr id="13" name="Picture 12">
            <a:extLst>
              <a:ext uri="{FF2B5EF4-FFF2-40B4-BE49-F238E27FC236}">
                <a16:creationId xmlns:a16="http://schemas.microsoft.com/office/drawing/2014/main" id="{2F03A749-2062-42E7-87B1-982238AF1E9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55161" y="2276475"/>
            <a:ext cx="1633946" cy="1633946"/>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3" descr="A close up of a logo&#10;&#10;Description automatically generated">
            <a:extLst>
              <a:ext uri="{FF2B5EF4-FFF2-40B4-BE49-F238E27FC236}">
                <a16:creationId xmlns:a16="http://schemas.microsoft.com/office/drawing/2014/main" id="{C92E691D-C8C1-4809-94AA-14AD017A9A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85005" y="193982"/>
            <a:ext cx="2331498" cy="837612"/>
          </a:xfrm>
          <a:prstGeom prst="rect">
            <a:avLst/>
          </a:prstGeom>
        </p:spPr>
      </p:pic>
      <p:sp>
        <p:nvSpPr>
          <p:cNvPr id="6" name="Titre 1">
            <a:extLst>
              <a:ext uri="{FF2B5EF4-FFF2-40B4-BE49-F238E27FC236}">
                <a16:creationId xmlns:a16="http://schemas.microsoft.com/office/drawing/2014/main" id="{C6F7F52B-67FA-4FD0-8556-BAF7B2D20AEB}"/>
              </a:ext>
            </a:extLst>
          </p:cNvPr>
          <p:cNvSpPr>
            <a:spLocks noGrp="1" noChangeArrowheads="1"/>
          </p:cNvSpPr>
          <p:nvPr>
            <p:ph type="title"/>
          </p:nvPr>
        </p:nvSpPr>
        <p:spPr>
          <a:xfrm>
            <a:off x="838200" y="365125"/>
            <a:ext cx="10515600" cy="1325563"/>
          </a:xfrm>
        </p:spPr>
        <p:txBody>
          <a:bodyPr/>
          <a:lstStyle/>
          <a:p>
            <a:pPr eaLnBrk="1" hangingPunct="1"/>
            <a:r>
              <a:rPr lang="en-GB" dirty="0"/>
              <a:t>Agenda</a:t>
            </a:r>
            <a:endParaRPr lang="fr-FR" altLang="fr-FR" dirty="0"/>
          </a:p>
        </p:txBody>
      </p:sp>
      <p:sp>
        <p:nvSpPr>
          <p:cNvPr id="7" name="Espace réservé du contenu 2">
            <a:extLst>
              <a:ext uri="{FF2B5EF4-FFF2-40B4-BE49-F238E27FC236}">
                <a16:creationId xmlns:a16="http://schemas.microsoft.com/office/drawing/2014/main" id="{53237606-D262-4B52-9317-D59B9F19776C}"/>
              </a:ext>
            </a:extLst>
          </p:cNvPr>
          <p:cNvSpPr>
            <a:spLocks noGrp="1" noChangeArrowheads="1"/>
          </p:cNvSpPr>
          <p:nvPr>
            <p:ph idx="1"/>
          </p:nvPr>
        </p:nvSpPr>
        <p:spPr>
          <a:xfrm>
            <a:off x="838200" y="1825625"/>
            <a:ext cx="10515600" cy="4351338"/>
          </a:xfrm>
        </p:spPr>
        <p:txBody>
          <a:bodyPr/>
          <a:lstStyle/>
          <a:p>
            <a:pPr eaLnBrk="1" hangingPunct="1"/>
            <a:r>
              <a:rPr lang="en-US" dirty="0"/>
              <a:t>Safe assets and their economic and other benefits</a:t>
            </a:r>
          </a:p>
          <a:p>
            <a:pPr eaLnBrk="1" hangingPunct="1"/>
            <a:r>
              <a:rPr lang="en-US" dirty="0"/>
              <a:t>Possible approaches and possible investor perspectives</a:t>
            </a:r>
          </a:p>
          <a:p>
            <a:pPr eaLnBrk="1" hangingPunct="1"/>
            <a:endParaRPr lang="en-GB" dirty="0"/>
          </a:p>
          <a:p>
            <a:pPr marL="0" indent="0" eaLnBrk="1" hangingPunct="1">
              <a:buNone/>
            </a:pPr>
            <a:r>
              <a:rPr lang="en-US" sz="2400" dirty="0"/>
              <a:t>Presentation based on Kemp (2019), “</a:t>
            </a:r>
            <a:r>
              <a:rPr lang="en-US" sz="2400" i="1" dirty="0"/>
              <a:t>The European Safe Asset Debate</a:t>
            </a:r>
            <a:r>
              <a:rPr lang="en-US" sz="2400" dirty="0"/>
              <a:t>”. Nematrian. Available </a:t>
            </a:r>
            <a:r>
              <a:rPr lang="en-US" sz="2400" dirty="0">
                <a:hlinkClick r:id="rId3"/>
              </a:rPr>
              <a:t>here</a:t>
            </a:r>
            <a:r>
              <a:rPr lang="en-US" sz="2400" dirty="0"/>
              <a:t>.</a:t>
            </a:r>
          </a:p>
          <a:p>
            <a:pPr marL="0" indent="0" eaLnBrk="1" hangingPunct="1">
              <a:buNone/>
            </a:pPr>
            <a:r>
              <a:rPr lang="en-US" sz="2400" dirty="0"/>
              <a:t>Views expressed are those of the presenter and do not necessarily represent the views of any organization with which he is associated.</a:t>
            </a:r>
          </a:p>
          <a:p>
            <a:pPr marL="0" indent="0" eaLnBrk="1" hangingPunct="1">
              <a:buNone/>
            </a:pP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close up of a logo&#10;&#10;Description automatically generated">
            <a:extLst>
              <a:ext uri="{FF2B5EF4-FFF2-40B4-BE49-F238E27FC236}">
                <a16:creationId xmlns:a16="http://schemas.microsoft.com/office/drawing/2014/main" id="{C92E691D-C8C1-4809-94AA-14AD017A9A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85005" y="193982"/>
            <a:ext cx="2331498" cy="837612"/>
          </a:xfrm>
          <a:prstGeom prst="rect">
            <a:avLst/>
          </a:prstGeom>
        </p:spPr>
      </p:pic>
      <p:sp>
        <p:nvSpPr>
          <p:cNvPr id="3" name="Title 1">
            <a:extLst>
              <a:ext uri="{FF2B5EF4-FFF2-40B4-BE49-F238E27FC236}">
                <a16:creationId xmlns:a16="http://schemas.microsoft.com/office/drawing/2014/main" id="{E9952E8B-B9AD-4F9C-8587-1F9BD22AC76F}"/>
              </a:ext>
            </a:extLst>
          </p:cNvPr>
          <p:cNvSpPr>
            <a:spLocks noGrp="1"/>
          </p:cNvSpPr>
          <p:nvPr>
            <p:ph type="title"/>
          </p:nvPr>
        </p:nvSpPr>
        <p:spPr>
          <a:xfrm>
            <a:off x="838200" y="365125"/>
            <a:ext cx="10515600" cy="1325563"/>
          </a:xfrm>
        </p:spPr>
        <p:txBody>
          <a:bodyPr/>
          <a:lstStyle/>
          <a:p>
            <a:r>
              <a:rPr lang="en-GB" dirty="0"/>
              <a:t>Background</a:t>
            </a:r>
          </a:p>
        </p:txBody>
      </p:sp>
      <p:sp>
        <p:nvSpPr>
          <p:cNvPr id="5" name="Content Placeholder 2">
            <a:extLst>
              <a:ext uri="{FF2B5EF4-FFF2-40B4-BE49-F238E27FC236}">
                <a16:creationId xmlns:a16="http://schemas.microsoft.com/office/drawing/2014/main" id="{26153AE7-A9E0-444A-BFCA-EB3E2D6A1455}"/>
              </a:ext>
            </a:extLst>
          </p:cNvPr>
          <p:cNvSpPr>
            <a:spLocks noGrp="1"/>
          </p:cNvSpPr>
          <p:nvPr>
            <p:ph idx="1"/>
          </p:nvPr>
        </p:nvSpPr>
        <p:spPr>
          <a:xfrm>
            <a:off x="838200" y="1825625"/>
            <a:ext cx="10515600" cy="4351338"/>
          </a:xfrm>
        </p:spPr>
        <p:txBody>
          <a:bodyPr/>
          <a:lstStyle/>
          <a:p>
            <a:r>
              <a:rPr lang="en-GB" dirty="0"/>
              <a:t>Paper triggered by meeting between representatives of AAE and representatives of European Stability Mechanism (ESM) in September 2019</a:t>
            </a:r>
          </a:p>
          <a:p>
            <a:r>
              <a:rPr lang="en-GB" dirty="0"/>
              <a:t>ESM, along with several other EU central bodies, seems keen to promote debate about:</a:t>
            </a:r>
          </a:p>
          <a:p>
            <a:pPr lvl="1"/>
            <a:r>
              <a:rPr lang="en-GB" dirty="0"/>
              <a:t>Whether EU (principally eurozone) has sufficient “safe assets” to support its capital markets</a:t>
            </a:r>
          </a:p>
          <a:p>
            <a:pPr lvl="1"/>
            <a:r>
              <a:rPr lang="en-GB" dirty="0"/>
              <a:t>If it doesn’t, what is the best route to create more such assets</a:t>
            </a:r>
          </a:p>
          <a:p>
            <a:r>
              <a:rPr lang="en-GB" dirty="0"/>
              <a:t>Actuaries advise a range of (typically institutional) investors and should be able to contribute to this debate</a:t>
            </a:r>
          </a:p>
        </p:txBody>
      </p:sp>
    </p:spTree>
    <p:extLst>
      <p:ext uri="{BB962C8B-B14F-4D97-AF65-F5344CB8AC3E}">
        <p14:creationId xmlns:p14="http://schemas.microsoft.com/office/powerpoint/2010/main" val="25239480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close up of a logo&#10;&#10;Description automatically generated">
            <a:extLst>
              <a:ext uri="{FF2B5EF4-FFF2-40B4-BE49-F238E27FC236}">
                <a16:creationId xmlns:a16="http://schemas.microsoft.com/office/drawing/2014/main" id="{C92E691D-C8C1-4809-94AA-14AD017A9A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85005" y="193982"/>
            <a:ext cx="2331498" cy="837612"/>
          </a:xfrm>
          <a:prstGeom prst="rect">
            <a:avLst/>
          </a:prstGeom>
        </p:spPr>
      </p:pic>
      <p:sp>
        <p:nvSpPr>
          <p:cNvPr id="3" name="Titre 1">
            <a:extLst>
              <a:ext uri="{FF2B5EF4-FFF2-40B4-BE49-F238E27FC236}">
                <a16:creationId xmlns:a16="http://schemas.microsoft.com/office/drawing/2014/main" id="{84EEE826-1AF0-4C41-8D57-FE54C2B68274}"/>
              </a:ext>
            </a:extLst>
          </p:cNvPr>
          <p:cNvSpPr>
            <a:spLocks noGrp="1" noChangeArrowheads="1"/>
          </p:cNvSpPr>
          <p:nvPr>
            <p:ph type="title"/>
          </p:nvPr>
        </p:nvSpPr>
        <p:spPr>
          <a:xfrm>
            <a:off x="838200" y="365125"/>
            <a:ext cx="10515600" cy="1325563"/>
          </a:xfrm>
        </p:spPr>
        <p:txBody>
          <a:bodyPr/>
          <a:lstStyle/>
          <a:p>
            <a:pPr eaLnBrk="1" hangingPunct="1"/>
            <a:r>
              <a:rPr lang="en-US" altLang="fr-FR" dirty="0"/>
              <a:t>Inherent appeal of safe assets</a:t>
            </a:r>
            <a:endParaRPr lang="fr-FR" altLang="fr-FR" dirty="0"/>
          </a:p>
        </p:txBody>
      </p:sp>
      <p:sp>
        <p:nvSpPr>
          <p:cNvPr id="5" name="Espace réservé du contenu 2">
            <a:extLst>
              <a:ext uri="{FF2B5EF4-FFF2-40B4-BE49-F238E27FC236}">
                <a16:creationId xmlns:a16="http://schemas.microsoft.com/office/drawing/2014/main" id="{E8D6DA9C-D482-4BE1-BE3B-30C878E77A87}"/>
              </a:ext>
            </a:extLst>
          </p:cNvPr>
          <p:cNvSpPr>
            <a:spLocks noGrp="1" noChangeArrowheads="1"/>
          </p:cNvSpPr>
          <p:nvPr>
            <p:ph idx="1"/>
          </p:nvPr>
        </p:nvSpPr>
        <p:spPr>
          <a:xfrm>
            <a:off x="838200" y="1825625"/>
            <a:ext cx="10515600" cy="4351338"/>
          </a:xfrm>
        </p:spPr>
        <p:txBody>
          <a:bodyPr/>
          <a:lstStyle/>
          <a:p>
            <a:pPr eaLnBrk="1" hangingPunct="1"/>
            <a:r>
              <a:rPr lang="en-US" dirty="0"/>
              <a:t>Many financial transactions involve </a:t>
            </a:r>
            <a:r>
              <a:rPr lang="en-US" dirty="0" err="1"/>
              <a:t>collateralisation</a:t>
            </a:r>
            <a:r>
              <a:rPr lang="en-US" dirty="0"/>
              <a:t> and/or maturity transformation</a:t>
            </a:r>
          </a:p>
          <a:p>
            <a:pPr eaLnBrk="1" hangingPunct="1"/>
            <a:r>
              <a:rPr lang="en-US" dirty="0"/>
              <a:t>Facilitated if instruments used are as credit risk-free and as liquid as possible, across a broad range of terms</a:t>
            </a:r>
          </a:p>
          <a:p>
            <a:pPr lvl="1" eaLnBrk="1" hangingPunct="1"/>
            <a:r>
              <a:rPr lang="en-US" dirty="0"/>
              <a:t>I.e. </a:t>
            </a:r>
            <a:r>
              <a:rPr lang="en-US" b="1" dirty="0">
                <a:solidFill>
                  <a:srgbClr val="7030A0"/>
                </a:solidFill>
              </a:rPr>
              <a:t>safe assets</a:t>
            </a:r>
            <a:r>
              <a:rPr lang="en-US" dirty="0"/>
              <a:t>, so adequate supply of such assets should offer intrinsic economic benefits</a:t>
            </a:r>
          </a:p>
          <a:p>
            <a:pPr eaLnBrk="1" hangingPunct="1"/>
            <a:r>
              <a:rPr lang="en-US" dirty="0"/>
              <a:t>Market practitioners should like such assets and pay a premium to access them, benefiting (government) borrowing costs etc.</a:t>
            </a:r>
          </a:p>
          <a:p>
            <a:pPr lvl="1" eaLnBrk="1" hangingPunct="1"/>
            <a:r>
              <a:rPr lang="en-US" dirty="0"/>
              <a:t>Modern version of ‘seigniorage’. At a global level reserve currencies tend to exhibit these characteristics and to be viewed as ‘safe havens’ in times of stress</a:t>
            </a:r>
          </a:p>
        </p:txBody>
      </p:sp>
    </p:spTree>
    <p:extLst>
      <p:ext uri="{BB962C8B-B14F-4D97-AF65-F5344CB8AC3E}">
        <p14:creationId xmlns:p14="http://schemas.microsoft.com/office/powerpoint/2010/main" val="10075806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close up of a logo&#10;&#10;Description automatically generated">
            <a:extLst>
              <a:ext uri="{FF2B5EF4-FFF2-40B4-BE49-F238E27FC236}">
                <a16:creationId xmlns:a16="http://schemas.microsoft.com/office/drawing/2014/main" id="{C92E691D-C8C1-4809-94AA-14AD017A9A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85005" y="193982"/>
            <a:ext cx="2331498" cy="837612"/>
          </a:xfrm>
          <a:prstGeom prst="rect">
            <a:avLst/>
          </a:prstGeom>
        </p:spPr>
      </p:pic>
      <p:sp>
        <p:nvSpPr>
          <p:cNvPr id="7" name="Titre 1">
            <a:extLst>
              <a:ext uri="{FF2B5EF4-FFF2-40B4-BE49-F238E27FC236}">
                <a16:creationId xmlns:a16="http://schemas.microsoft.com/office/drawing/2014/main" id="{E8D40CFA-29A8-46B0-A54F-40DDAE8E3BB3}"/>
              </a:ext>
            </a:extLst>
          </p:cNvPr>
          <p:cNvSpPr>
            <a:spLocks noGrp="1" noChangeArrowheads="1"/>
          </p:cNvSpPr>
          <p:nvPr/>
        </p:nvSpPr>
        <p:spPr bwMode="auto">
          <a:xfrm>
            <a:off x="838200" y="2508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000" b="1" kern="1200">
                <a:solidFill>
                  <a:srgbClr val="00457C"/>
                </a:solidFill>
                <a:latin typeface="Arial" panose="020B0604020202020204" pitchFamily="34" charset="0"/>
                <a:ea typeface="+mj-ea"/>
                <a:cs typeface="Arial" panose="020B0604020202020204" pitchFamily="34" charset="0"/>
              </a:defRPr>
            </a:lvl1pPr>
            <a:lvl2pPr algn="l" rtl="0" eaLnBrk="0" fontAlgn="base" hangingPunct="0">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2pPr>
            <a:lvl3pPr algn="l" rtl="0" eaLnBrk="0" fontAlgn="base" hangingPunct="0">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3pPr>
            <a:lvl4pPr algn="l" rtl="0" eaLnBrk="0" fontAlgn="base" hangingPunct="0">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4pPr>
            <a:lvl5pPr algn="l" rtl="0" eaLnBrk="0" fontAlgn="base" hangingPunct="0">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5pPr>
            <a:lvl6pPr marL="457200" algn="l" rtl="0" fontAlgn="base">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6pPr>
            <a:lvl7pPr marL="914400" algn="l" rtl="0" fontAlgn="base">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7pPr>
            <a:lvl8pPr marL="1371600" algn="l" rtl="0" fontAlgn="base">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8pPr>
            <a:lvl9pPr marL="1828800" algn="l" rtl="0" fontAlgn="base">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9pPr>
          </a:lstStyle>
          <a:p>
            <a:pPr eaLnBrk="1" hangingPunct="1"/>
            <a:r>
              <a:rPr lang="en-GB" dirty="0"/>
              <a:t>Financial resilience</a:t>
            </a:r>
            <a:endParaRPr lang="fr-FR" altLang="fr-FR" dirty="0"/>
          </a:p>
        </p:txBody>
      </p:sp>
      <p:sp>
        <p:nvSpPr>
          <p:cNvPr id="8" name="Espace réservé du contenu 2">
            <a:extLst>
              <a:ext uri="{FF2B5EF4-FFF2-40B4-BE49-F238E27FC236}">
                <a16:creationId xmlns:a16="http://schemas.microsoft.com/office/drawing/2014/main" id="{388E9091-3B90-4D26-A52A-E07572F6EAC4}"/>
              </a:ext>
            </a:extLst>
          </p:cNvPr>
          <p:cNvSpPr>
            <a:spLocks noGrp="1" noChangeArrowheads="1"/>
          </p:cNvSpPr>
          <p:nvPr/>
        </p:nvSpPr>
        <p:spPr bwMode="auto">
          <a:xfrm>
            <a:off x="838200" y="17113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SzPct val="85000"/>
              <a:buFont typeface="Wingdings" panose="05000000000000000000" pitchFamily="2" charset="2"/>
              <a:buChar char=""/>
              <a:defRPr lang="fr-FR" altLang="fr-FR" sz="2800" kern="1200">
                <a:solidFill>
                  <a:schemeClr val="tx1"/>
                </a:solidFill>
                <a:latin typeface="Arial" panose="020B0604020202020204" pitchFamily="34" charset="0"/>
                <a:ea typeface="+mn-ea"/>
                <a:cs typeface="Arial" panose="020B0604020202020204" pitchFamily="34" charset="0"/>
              </a:defRPr>
            </a:lvl1pPr>
            <a:lvl2pPr marL="685800" indent="-228600" algn="l" rtl="0" eaLnBrk="0" fontAlgn="base" hangingPunct="0">
              <a:lnSpc>
                <a:spcPct val="90000"/>
              </a:lnSpc>
              <a:spcBef>
                <a:spcPts val="500"/>
              </a:spcBef>
              <a:spcAft>
                <a:spcPct val="0"/>
              </a:spcAft>
              <a:buFont typeface="Wingdings" panose="05000000000000000000" pitchFamily="2" charset="2"/>
              <a:buChar char="§"/>
              <a:defRPr lang="fr-FR" altLang="fr-F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lang="fr-FR" altLang="fr-F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lang="fr-FR" altLang="fr-F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lang="fr-FR" altLang="fr-F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eaLnBrk="1" hangingPunct="1"/>
            <a:r>
              <a:rPr lang="en-US" dirty="0"/>
              <a:t>Commentators such as Strauch (2018) </a:t>
            </a:r>
            <a:r>
              <a:rPr lang="en-US" dirty="0" err="1"/>
              <a:t>emphasise</a:t>
            </a:r>
            <a:r>
              <a:rPr lang="en-US" dirty="0"/>
              <a:t> added financial resilience such instruments might bring</a:t>
            </a:r>
          </a:p>
          <a:p>
            <a:pPr lvl="1" eaLnBrk="1" hangingPunct="1"/>
            <a:r>
              <a:rPr lang="en-US" dirty="0"/>
              <a:t>In light of the Eurozone Sovereign Debt Crisis of c. 2010 – 2014, </a:t>
            </a:r>
          </a:p>
          <a:p>
            <a:pPr eaLnBrk="1" hangingPunct="1"/>
            <a:r>
              <a:rPr lang="en-US" dirty="0"/>
              <a:t>Particularly if combined with policy measures that mitigate the so-called “sovereign-bank feedback” loop </a:t>
            </a:r>
          </a:p>
          <a:p>
            <a:pPr lvl="1" eaLnBrk="1" hangingPunct="1"/>
            <a:r>
              <a:rPr lang="en-US" dirty="0"/>
              <a:t>Also called sovereign-bank “nexus”, “doom-loop”, …</a:t>
            </a:r>
          </a:p>
          <a:p>
            <a:pPr lvl="1" eaLnBrk="1" hangingPunct="1"/>
            <a:r>
              <a:rPr lang="en-US" dirty="0"/>
              <a:t>E.g. encourage diversification across sovereign exposures</a:t>
            </a:r>
          </a:p>
          <a:p>
            <a:pPr lvl="1" eaLnBrk="1" hangingPunct="1"/>
            <a:r>
              <a:rPr lang="en-US" dirty="0"/>
              <a:t>E.g. introduce concentration limits and/or capital charges</a:t>
            </a:r>
          </a:p>
          <a:p>
            <a:pPr lvl="1" eaLnBrk="1" hangingPunct="1"/>
            <a:r>
              <a:rPr lang="en-US" dirty="0"/>
              <a:t>History contains examples where banking system support of a sovereign was helpful, but they usually involved war financing</a:t>
            </a:r>
          </a:p>
        </p:txBody>
      </p:sp>
      <p:sp>
        <p:nvSpPr>
          <p:cNvPr id="9" name="Slide Number Placeholder 1">
            <a:extLst>
              <a:ext uri="{FF2B5EF4-FFF2-40B4-BE49-F238E27FC236}">
                <a16:creationId xmlns:a16="http://schemas.microsoft.com/office/drawing/2014/main" id="{562CF2C6-46F3-42A3-8660-3F4D8FD2FE13}"/>
              </a:ext>
            </a:extLst>
          </p:cNvPr>
          <p:cNvSpPr>
            <a:spLocks noGrp="1"/>
          </p:cNvSpPr>
          <p:nvPr/>
        </p:nvSpPr>
        <p:spPr>
          <a:xfrm>
            <a:off x="8610600" y="6242050"/>
            <a:ext cx="2743200" cy="365125"/>
          </a:xfrm>
          <a:prstGeom prst="rect">
            <a:avLst/>
          </a:prstGeom>
        </p:spPr>
        <p:txBody>
          <a:bodyPr vert="horz" lIns="91440" tIns="45720" rIns="91440" bIns="45720" rtlCol="0" anchor="ctr"/>
          <a:lstStyle>
            <a:defPPr>
              <a:defRPr lang="fr-FR"/>
            </a:defPPr>
            <a:lvl1pPr algn="r" rtl="0" eaLnBrk="1" fontAlgn="auto" hangingPunct="1">
              <a:spcBef>
                <a:spcPts val="0"/>
              </a:spcBef>
              <a:spcAft>
                <a:spcPts val="0"/>
              </a:spcAft>
              <a:defRPr sz="1200" kern="1200">
                <a:solidFill>
                  <a:schemeClr val="tx1">
                    <a:tint val="75000"/>
                  </a:schemeClr>
                </a:solidFill>
                <a:latin typeface="+mn-lt"/>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defRPr/>
            </a:pPr>
            <a:fld id="{6E4C29F6-C04E-4800-BDDD-8E0464A8B178}" type="slidenum">
              <a:rPr lang="fr-FR" smtClean="0"/>
              <a:pPr>
                <a:defRPr/>
              </a:pPr>
              <a:t>6</a:t>
            </a:fld>
            <a:endParaRPr lang="fr-FR"/>
          </a:p>
        </p:txBody>
      </p:sp>
    </p:spTree>
    <p:extLst>
      <p:ext uri="{BB962C8B-B14F-4D97-AF65-F5344CB8AC3E}">
        <p14:creationId xmlns:p14="http://schemas.microsoft.com/office/powerpoint/2010/main" val="13781479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close up of a logo&#10;&#10;Description automatically generated">
            <a:extLst>
              <a:ext uri="{FF2B5EF4-FFF2-40B4-BE49-F238E27FC236}">
                <a16:creationId xmlns:a16="http://schemas.microsoft.com/office/drawing/2014/main" id="{C92E691D-C8C1-4809-94AA-14AD017A9A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85005" y="193982"/>
            <a:ext cx="2331498" cy="837612"/>
          </a:xfrm>
          <a:prstGeom prst="rect">
            <a:avLst/>
          </a:prstGeom>
        </p:spPr>
      </p:pic>
      <p:sp>
        <p:nvSpPr>
          <p:cNvPr id="3" name="Titre 1">
            <a:extLst>
              <a:ext uri="{FF2B5EF4-FFF2-40B4-BE49-F238E27FC236}">
                <a16:creationId xmlns:a16="http://schemas.microsoft.com/office/drawing/2014/main" id="{D1FA3BEC-A3EC-4344-8163-6EF204C00FB2}"/>
              </a:ext>
            </a:extLst>
          </p:cNvPr>
          <p:cNvSpPr>
            <a:spLocks noGrp="1" noChangeArrowheads="1"/>
          </p:cNvSpPr>
          <p:nvPr>
            <p:ph type="title"/>
          </p:nvPr>
        </p:nvSpPr>
        <p:spPr>
          <a:xfrm>
            <a:off x="838200" y="365125"/>
            <a:ext cx="10515600" cy="1325563"/>
          </a:xfrm>
        </p:spPr>
        <p:txBody>
          <a:bodyPr/>
          <a:lstStyle/>
          <a:p>
            <a:pPr eaLnBrk="1" hangingPunct="1"/>
            <a:r>
              <a:rPr lang="en-GB" dirty="0"/>
              <a:t>Leandro (2019) argues:</a:t>
            </a:r>
            <a:endParaRPr lang="en-GB" altLang="fr-FR" dirty="0"/>
          </a:p>
        </p:txBody>
      </p:sp>
      <p:graphicFrame>
        <p:nvGraphicFramePr>
          <p:cNvPr id="5" name="Table 6">
            <a:extLst>
              <a:ext uri="{FF2B5EF4-FFF2-40B4-BE49-F238E27FC236}">
                <a16:creationId xmlns:a16="http://schemas.microsoft.com/office/drawing/2014/main" id="{F652E193-7BF8-475F-BDEB-F94CF704FC30}"/>
              </a:ext>
            </a:extLst>
          </p:cNvPr>
          <p:cNvGraphicFramePr>
            <a:graphicFrameLocks/>
          </p:cNvGraphicFramePr>
          <p:nvPr/>
        </p:nvGraphicFramePr>
        <p:xfrm>
          <a:off x="650874" y="1376363"/>
          <a:ext cx="10791157" cy="4759960"/>
        </p:xfrm>
        <a:graphic>
          <a:graphicData uri="http://schemas.openxmlformats.org/drawingml/2006/table">
            <a:tbl>
              <a:tblPr firstRow="1" bandRow="1">
                <a:tableStyleId>{5C22544A-7EE6-4342-B048-85BDC9FD1C3A}</a:tableStyleId>
              </a:tblPr>
              <a:tblGrid>
                <a:gridCol w="2586202">
                  <a:extLst>
                    <a:ext uri="{9D8B030D-6E8A-4147-A177-3AD203B41FA5}">
                      <a16:colId xmlns:a16="http://schemas.microsoft.com/office/drawing/2014/main" val="2710371045"/>
                    </a:ext>
                  </a:extLst>
                </a:gridCol>
                <a:gridCol w="8204955">
                  <a:extLst>
                    <a:ext uri="{9D8B030D-6E8A-4147-A177-3AD203B41FA5}">
                      <a16:colId xmlns:a16="http://schemas.microsoft.com/office/drawing/2014/main" val="1107541591"/>
                    </a:ext>
                  </a:extLst>
                </a:gridCol>
              </a:tblGrid>
              <a:tr h="370840">
                <a:tc>
                  <a:txBody>
                    <a:bodyPr/>
                    <a:lstStyle/>
                    <a:p>
                      <a:r>
                        <a:rPr lang="en-GB" dirty="0"/>
                        <a:t>Policy Area</a:t>
                      </a:r>
                    </a:p>
                  </a:txBody>
                  <a:tcPr/>
                </a:tc>
                <a:tc>
                  <a:txBody>
                    <a:bodyPr/>
                    <a:lstStyle/>
                    <a:p>
                      <a:r>
                        <a:rPr lang="en-GB" dirty="0"/>
                        <a:t>Potential benefits</a:t>
                      </a:r>
                    </a:p>
                  </a:txBody>
                  <a:tcPr/>
                </a:tc>
                <a:extLst>
                  <a:ext uri="{0D108BD9-81ED-4DB2-BD59-A6C34878D82A}">
                    <a16:rowId xmlns:a16="http://schemas.microsoft.com/office/drawing/2014/main" val="2629193732"/>
                  </a:ext>
                </a:extLst>
              </a:tr>
              <a:tr h="370840">
                <a:tc>
                  <a:txBody>
                    <a:bodyPr/>
                    <a:lstStyle/>
                    <a:p>
                      <a:r>
                        <a:rPr lang="en-GB" sz="1800" b="1" kern="1200" dirty="0">
                          <a:solidFill>
                            <a:schemeClr val="dk1"/>
                          </a:solidFill>
                          <a:effectLst/>
                          <a:latin typeface="+mn-lt"/>
                          <a:ea typeface="+mn-ea"/>
                          <a:cs typeface="+mn-cs"/>
                        </a:rPr>
                        <a:t>Financial stability</a:t>
                      </a:r>
                      <a:endParaRPr lang="en-GB" sz="1800" dirty="0"/>
                    </a:p>
                  </a:txBody>
                  <a:tcPr/>
                </a:tc>
                <a:tc>
                  <a:txBody>
                    <a:bodyPr/>
                    <a:lstStyle/>
                    <a:p>
                      <a:r>
                        <a:rPr lang="en-GB" sz="1500" b="1" i="1" kern="1200" dirty="0">
                          <a:solidFill>
                            <a:srgbClr val="7030A0"/>
                          </a:solidFill>
                          <a:effectLst/>
                          <a:latin typeface="+mn-lt"/>
                          <a:ea typeface="+mn-ea"/>
                          <a:cs typeface="+mn-cs"/>
                        </a:rPr>
                        <a:t>Bank-sovereign nexus</a:t>
                      </a:r>
                      <a:r>
                        <a:rPr lang="en-GB" sz="1500" kern="1200" dirty="0">
                          <a:solidFill>
                            <a:schemeClr val="dk1"/>
                          </a:solidFill>
                          <a:effectLst/>
                          <a:latin typeface="+mn-lt"/>
                          <a:ea typeface="+mn-ea"/>
                          <a:cs typeface="+mn-cs"/>
                        </a:rPr>
                        <a:t>: ensure sufficient supply of safe assets in Europe, combine diversification with de-risking</a:t>
                      </a:r>
                    </a:p>
                    <a:p>
                      <a:r>
                        <a:rPr lang="en-GB" sz="1500" b="1" i="1" kern="1200" dirty="0">
                          <a:solidFill>
                            <a:srgbClr val="7030A0"/>
                          </a:solidFill>
                          <a:effectLst/>
                          <a:latin typeface="+mn-lt"/>
                          <a:ea typeface="+mn-ea"/>
                          <a:cs typeface="+mn-cs"/>
                        </a:rPr>
                        <a:t>Flights-to-safety</a:t>
                      </a:r>
                      <a:r>
                        <a:rPr lang="en-GB" sz="1500" kern="1200" dirty="0">
                          <a:solidFill>
                            <a:schemeClr val="dk1"/>
                          </a:solidFill>
                          <a:effectLst/>
                          <a:latin typeface="+mn-lt"/>
                          <a:ea typeface="+mn-ea"/>
                          <a:cs typeface="+mn-cs"/>
                        </a:rPr>
                        <a:t>: de-link safe asset from any specific sovereign, preserve monetary policy transmission in crises</a:t>
                      </a:r>
                    </a:p>
                    <a:p>
                      <a:r>
                        <a:rPr lang="en-GB" sz="1500" b="1" i="1" kern="1200" dirty="0">
                          <a:solidFill>
                            <a:srgbClr val="7030A0"/>
                          </a:solidFill>
                          <a:effectLst/>
                          <a:latin typeface="+mn-lt"/>
                          <a:ea typeface="+mn-ea"/>
                          <a:cs typeface="+mn-cs"/>
                        </a:rPr>
                        <a:t>Fear of redenomination</a:t>
                      </a:r>
                      <a:r>
                        <a:rPr lang="en-GB" sz="1500" kern="1200" dirty="0">
                          <a:solidFill>
                            <a:schemeClr val="dk1"/>
                          </a:solidFill>
                          <a:effectLst/>
                          <a:latin typeface="+mn-lt"/>
                          <a:ea typeface="+mn-ea"/>
                          <a:cs typeface="+mn-cs"/>
                        </a:rPr>
                        <a:t>: reduce risk from banking-sector events outside government’s control</a:t>
                      </a:r>
                      <a:endParaRPr lang="en-GB" sz="1500" dirty="0"/>
                    </a:p>
                  </a:txBody>
                  <a:tcPr/>
                </a:tc>
                <a:extLst>
                  <a:ext uri="{0D108BD9-81ED-4DB2-BD59-A6C34878D82A}">
                    <a16:rowId xmlns:a16="http://schemas.microsoft.com/office/drawing/2014/main" val="1611715630"/>
                  </a:ext>
                </a:extLst>
              </a:tr>
              <a:tr h="370840">
                <a:tc>
                  <a:txBody>
                    <a:bodyPr/>
                    <a:lstStyle/>
                    <a:p>
                      <a:r>
                        <a:rPr lang="en-GB" sz="1800" b="1" kern="1200" dirty="0">
                          <a:solidFill>
                            <a:schemeClr val="dk1"/>
                          </a:solidFill>
                          <a:effectLst/>
                          <a:latin typeface="+mn-lt"/>
                          <a:ea typeface="+mn-ea"/>
                          <a:cs typeface="+mn-cs"/>
                        </a:rPr>
                        <a:t>Economic Growth</a:t>
                      </a:r>
                      <a:endParaRPr lang="en-GB" sz="1800" dirty="0"/>
                    </a:p>
                  </a:txBody>
                  <a:tcPr/>
                </a:tc>
                <a:tc>
                  <a:txBody>
                    <a:bodyPr/>
                    <a:lstStyle/>
                    <a:p>
                      <a:r>
                        <a:rPr lang="en-GB" sz="1500" b="1" i="1" kern="1200" dirty="0">
                          <a:solidFill>
                            <a:srgbClr val="7030A0"/>
                          </a:solidFill>
                          <a:effectLst/>
                          <a:latin typeface="+mn-lt"/>
                          <a:ea typeface="+mn-ea"/>
                          <a:cs typeface="+mn-cs"/>
                        </a:rPr>
                        <a:t>Financing</a:t>
                      </a:r>
                      <a:r>
                        <a:rPr lang="en-GB" sz="1500" kern="1200" dirty="0">
                          <a:solidFill>
                            <a:schemeClr val="dk1"/>
                          </a:solidFill>
                          <a:effectLst/>
                          <a:latin typeface="+mn-lt"/>
                          <a:ea typeface="+mn-ea"/>
                          <a:cs typeface="+mn-cs"/>
                        </a:rPr>
                        <a:t>: appealing investment proposition, allowing smaller member states access to international investors</a:t>
                      </a:r>
                    </a:p>
                    <a:p>
                      <a:r>
                        <a:rPr lang="en-GB" sz="1500" b="1" i="1" kern="1200" dirty="0">
                          <a:solidFill>
                            <a:srgbClr val="7030A0"/>
                          </a:solidFill>
                          <a:effectLst/>
                          <a:latin typeface="+mn-lt"/>
                          <a:ea typeface="+mn-ea"/>
                          <a:cs typeface="+mn-cs"/>
                        </a:rPr>
                        <a:t>Mitigate distortions in financing costs</a:t>
                      </a:r>
                      <a:r>
                        <a:rPr lang="en-GB" sz="1500" kern="1200" dirty="0">
                          <a:solidFill>
                            <a:schemeClr val="dk1"/>
                          </a:solidFill>
                          <a:effectLst/>
                          <a:latin typeface="+mn-lt"/>
                          <a:ea typeface="+mn-ea"/>
                          <a:cs typeface="+mn-cs"/>
                        </a:rPr>
                        <a:t>: de-link financing costs for rest of economy from relevant costs for sovereigns, new European anchor for corporate credit ratings, reduce cost dispersions for similar firms across member states</a:t>
                      </a:r>
                    </a:p>
                    <a:p>
                      <a:r>
                        <a:rPr lang="en-GB" sz="1500" b="1" i="1" kern="1200" dirty="0">
                          <a:solidFill>
                            <a:srgbClr val="7030A0"/>
                          </a:solidFill>
                          <a:effectLst/>
                          <a:latin typeface="+mn-lt"/>
                          <a:ea typeface="+mn-ea"/>
                          <a:cs typeface="+mn-cs"/>
                        </a:rPr>
                        <a:t>Banking Union</a:t>
                      </a:r>
                      <a:r>
                        <a:rPr lang="en-GB" sz="1500" kern="1200" dirty="0">
                          <a:solidFill>
                            <a:schemeClr val="dk1"/>
                          </a:solidFill>
                          <a:effectLst/>
                          <a:latin typeface="+mn-lt"/>
                          <a:ea typeface="+mn-ea"/>
                          <a:cs typeface="+mn-cs"/>
                        </a:rPr>
                        <a:t>: reduce incentives for ring-fencing of liquidity, make geographically diversified banks better able to absorb shocks, more homogeneous access and transmission of monetary policy</a:t>
                      </a:r>
                    </a:p>
                    <a:p>
                      <a:r>
                        <a:rPr lang="en-GB" sz="1500" b="1" i="1" kern="1200" dirty="0">
                          <a:solidFill>
                            <a:srgbClr val="7030A0"/>
                          </a:solidFill>
                          <a:effectLst/>
                          <a:latin typeface="+mn-lt"/>
                          <a:ea typeface="+mn-ea"/>
                          <a:cs typeface="+mn-cs"/>
                        </a:rPr>
                        <a:t>Capital Markets Union (CMU)</a:t>
                      </a:r>
                      <a:r>
                        <a:rPr lang="en-GB" sz="1500" kern="1200" dirty="0">
                          <a:solidFill>
                            <a:schemeClr val="dk1"/>
                          </a:solidFill>
                          <a:effectLst/>
                          <a:latin typeface="+mn-lt"/>
                          <a:ea typeface="+mn-ea"/>
                          <a:cs typeface="+mn-cs"/>
                        </a:rPr>
                        <a:t>: create a genuine euro area yield curve and pricing reference, based on common savings (banking) market</a:t>
                      </a:r>
                    </a:p>
                  </a:txBody>
                  <a:tcPr/>
                </a:tc>
                <a:extLst>
                  <a:ext uri="{0D108BD9-81ED-4DB2-BD59-A6C34878D82A}">
                    <a16:rowId xmlns:a16="http://schemas.microsoft.com/office/drawing/2014/main" val="1306920149"/>
                  </a:ext>
                </a:extLst>
              </a:tr>
              <a:tr h="370840">
                <a:tc>
                  <a:txBody>
                    <a:bodyPr/>
                    <a:lstStyle/>
                    <a:p>
                      <a:r>
                        <a:rPr lang="en-GB" sz="1800" b="1" kern="1200" dirty="0">
                          <a:solidFill>
                            <a:schemeClr val="dk1"/>
                          </a:solidFill>
                          <a:effectLst/>
                          <a:latin typeface="+mn-lt"/>
                          <a:ea typeface="+mn-ea"/>
                          <a:cs typeface="+mn-cs"/>
                        </a:rPr>
                        <a:t>Financial sovereignty</a:t>
                      </a:r>
                      <a:endParaRPr lang="en-GB" sz="1800" dirty="0"/>
                    </a:p>
                  </a:txBody>
                  <a:tcPr/>
                </a:tc>
                <a:tc>
                  <a:txBody>
                    <a:bodyPr/>
                    <a:lstStyle/>
                    <a:p>
                      <a:r>
                        <a:rPr lang="en-GB" sz="1500" b="1" i="1" kern="1200" dirty="0">
                          <a:solidFill>
                            <a:srgbClr val="7030A0"/>
                          </a:solidFill>
                          <a:effectLst/>
                          <a:latin typeface="+mn-lt"/>
                          <a:ea typeface="+mn-ea"/>
                          <a:cs typeface="+mn-cs"/>
                        </a:rPr>
                        <a:t>Anchor international role of euro</a:t>
                      </a:r>
                      <a:r>
                        <a:rPr lang="en-GB" sz="1500" kern="1200" dirty="0">
                          <a:solidFill>
                            <a:schemeClr val="dk1"/>
                          </a:solidFill>
                          <a:effectLst/>
                          <a:latin typeface="+mn-lt"/>
                          <a:ea typeface="+mn-ea"/>
                          <a:cs typeface="+mn-cs"/>
                        </a:rPr>
                        <a:t>: provide safe store of value, reinforce governance and credibility of EMU architecture</a:t>
                      </a:r>
                    </a:p>
                    <a:p>
                      <a:r>
                        <a:rPr lang="en-GB" sz="1500" b="1" i="1" kern="1200" dirty="0">
                          <a:solidFill>
                            <a:srgbClr val="7030A0"/>
                          </a:solidFill>
                          <a:effectLst/>
                          <a:latin typeface="+mn-lt"/>
                          <a:ea typeface="+mn-ea"/>
                          <a:cs typeface="+mn-cs"/>
                        </a:rPr>
                        <a:t>Complement Banking Union and CMU</a:t>
                      </a:r>
                      <a:r>
                        <a:rPr lang="en-GB" sz="1500" kern="1200" dirty="0">
                          <a:solidFill>
                            <a:schemeClr val="dk1"/>
                          </a:solidFill>
                          <a:effectLst/>
                          <a:latin typeface="+mn-lt"/>
                          <a:ea typeface="+mn-ea"/>
                          <a:cs typeface="+mn-cs"/>
                        </a:rPr>
                        <a:t>: greater capability to exploit economies of scale and deliver investment needed for innovation, more competitive and resilient globally</a:t>
                      </a:r>
                      <a:endParaRPr lang="en-GB" sz="1500" dirty="0"/>
                    </a:p>
                  </a:txBody>
                  <a:tcPr/>
                </a:tc>
                <a:extLst>
                  <a:ext uri="{0D108BD9-81ED-4DB2-BD59-A6C34878D82A}">
                    <a16:rowId xmlns:a16="http://schemas.microsoft.com/office/drawing/2014/main" val="1256052765"/>
                  </a:ext>
                </a:extLst>
              </a:tr>
            </a:tbl>
          </a:graphicData>
        </a:graphic>
      </p:graphicFrame>
    </p:spTree>
    <p:extLst>
      <p:ext uri="{BB962C8B-B14F-4D97-AF65-F5344CB8AC3E}">
        <p14:creationId xmlns:p14="http://schemas.microsoft.com/office/powerpoint/2010/main" val="13116317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close up of a logo&#10;&#10;Description automatically generated">
            <a:extLst>
              <a:ext uri="{FF2B5EF4-FFF2-40B4-BE49-F238E27FC236}">
                <a16:creationId xmlns:a16="http://schemas.microsoft.com/office/drawing/2014/main" id="{C92E691D-C8C1-4809-94AA-14AD017A9A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85005" y="193982"/>
            <a:ext cx="2331498" cy="837612"/>
          </a:xfrm>
          <a:prstGeom prst="rect">
            <a:avLst/>
          </a:prstGeom>
        </p:spPr>
      </p:pic>
      <p:sp>
        <p:nvSpPr>
          <p:cNvPr id="3" name="Title 1">
            <a:extLst>
              <a:ext uri="{FF2B5EF4-FFF2-40B4-BE49-F238E27FC236}">
                <a16:creationId xmlns:a16="http://schemas.microsoft.com/office/drawing/2014/main" id="{16C127DD-58EA-4088-AF91-443C56274FD6}"/>
              </a:ext>
            </a:extLst>
          </p:cNvPr>
          <p:cNvSpPr>
            <a:spLocks noGrp="1"/>
          </p:cNvSpPr>
          <p:nvPr>
            <p:ph type="title"/>
          </p:nvPr>
        </p:nvSpPr>
        <p:spPr>
          <a:xfrm>
            <a:off x="838200" y="365125"/>
            <a:ext cx="10515600" cy="1325563"/>
          </a:xfrm>
        </p:spPr>
        <p:txBody>
          <a:bodyPr/>
          <a:lstStyle/>
          <a:p>
            <a:r>
              <a:rPr lang="en-GB" dirty="0"/>
              <a:t>Economic challenges</a:t>
            </a:r>
          </a:p>
        </p:txBody>
      </p:sp>
      <p:sp>
        <p:nvSpPr>
          <p:cNvPr id="5" name="Content Placeholder 2">
            <a:extLst>
              <a:ext uri="{FF2B5EF4-FFF2-40B4-BE49-F238E27FC236}">
                <a16:creationId xmlns:a16="http://schemas.microsoft.com/office/drawing/2014/main" id="{95168FA2-7053-4F47-B5E7-8FF97033C2F9}"/>
              </a:ext>
            </a:extLst>
          </p:cNvPr>
          <p:cNvSpPr>
            <a:spLocks noGrp="1"/>
          </p:cNvSpPr>
          <p:nvPr>
            <p:ph idx="1"/>
          </p:nvPr>
        </p:nvSpPr>
        <p:spPr>
          <a:xfrm>
            <a:off x="838200" y="1825625"/>
            <a:ext cx="10515600" cy="4351338"/>
          </a:xfrm>
        </p:spPr>
        <p:txBody>
          <a:bodyPr/>
          <a:lstStyle/>
          <a:p>
            <a:r>
              <a:rPr lang="en-US" dirty="0"/>
              <a:t>EU a set of member states (not all in Eurozone) and different sovereigns ascribed different credit ratings</a:t>
            </a:r>
          </a:p>
          <a:p>
            <a:r>
              <a:rPr lang="en-US" dirty="0"/>
              <a:t>At present, market’s view of euro-denominated safe assets coalesces around most creditworthy member states (e.g. Germany), but these are not the largest issuers</a:t>
            </a:r>
          </a:p>
          <a:p>
            <a:r>
              <a:rPr lang="en-US" dirty="0"/>
              <a:t>“Safe asset” status linked to some extent to political stability / hegemony, economic resilience / growth etc.</a:t>
            </a:r>
          </a:p>
          <a:p>
            <a:r>
              <a:rPr lang="en-US" dirty="0"/>
              <a:t>Are there enough European safe assets?</a:t>
            </a:r>
          </a:p>
          <a:p>
            <a:pPr lvl="1"/>
            <a:r>
              <a:rPr lang="en-US" dirty="0"/>
              <a:t>In 2018, c. €1.5 </a:t>
            </a:r>
            <a:r>
              <a:rPr lang="en-US" dirty="0" err="1"/>
              <a:t>tn</a:t>
            </a:r>
            <a:r>
              <a:rPr lang="en-US" dirty="0"/>
              <a:t> of AA+/Aa1 euro area central govt debt (€ 3.2 </a:t>
            </a:r>
            <a:r>
              <a:rPr lang="en-US" dirty="0" err="1"/>
              <a:t>tn</a:t>
            </a:r>
            <a:r>
              <a:rPr lang="en-US" dirty="0"/>
              <a:t> if include AA/Aa2 rated French bonds) versus US$15 </a:t>
            </a:r>
            <a:r>
              <a:rPr lang="en-US" dirty="0" err="1"/>
              <a:t>tn</a:t>
            </a:r>
            <a:r>
              <a:rPr lang="en-US" dirty="0"/>
              <a:t> in US treasuries</a:t>
            </a:r>
          </a:p>
          <a:p>
            <a:endParaRPr lang="en-GB" dirty="0"/>
          </a:p>
        </p:txBody>
      </p:sp>
    </p:spTree>
    <p:extLst>
      <p:ext uri="{BB962C8B-B14F-4D97-AF65-F5344CB8AC3E}">
        <p14:creationId xmlns:p14="http://schemas.microsoft.com/office/powerpoint/2010/main" val="23644579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close up of a logo&#10;&#10;Description automatically generated">
            <a:extLst>
              <a:ext uri="{FF2B5EF4-FFF2-40B4-BE49-F238E27FC236}">
                <a16:creationId xmlns:a16="http://schemas.microsoft.com/office/drawing/2014/main" id="{C92E691D-C8C1-4809-94AA-14AD017A9A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85005" y="193982"/>
            <a:ext cx="2331498" cy="837612"/>
          </a:xfrm>
          <a:prstGeom prst="rect">
            <a:avLst/>
          </a:prstGeom>
        </p:spPr>
      </p:pic>
      <p:sp>
        <p:nvSpPr>
          <p:cNvPr id="7" name="Title 1">
            <a:extLst>
              <a:ext uri="{FF2B5EF4-FFF2-40B4-BE49-F238E27FC236}">
                <a16:creationId xmlns:a16="http://schemas.microsoft.com/office/drawing/2014/main" id="{AB48B55F-8CFC-40AC-ACD5-E0DF9CBAB9EC}"/>
              </a:ext>
            </a:extLst>
          </p:cNvPr>
          <p:cNvSpPr>
            <a:spLocks noGrp="1"/>
          </p:cNvSpPr>
          <p:nvPr>
            <p:ph type="title"/>
          </p:nvPr>
        </p:nvSpPr>
        <p:spPr>
          <a:xfrm>
            <a:off x="838200" y="365125"/>
            <a:ext cx="10515600" cy="1325563"/>
          </a:xfrm>
        </p:spPr>
        <p:txBody>
          <a:bodyPr/>
          <a:lstStyle/>
          <a:p>
            <a:r>
              <a:rPr lang="en-GB" dirty="0"/>
              <a:t>Political challenges</a:t>
            </a:r>
          </a:p>
        </p:txBody>
      </p:sp>
      <p:sp>
        <p:nvSpPr>
          <p:cNvPr id="8" name="Content Placeholder 2">
            <a:extLst>
              <a:ext uri="{FF2B5EF4-FFF2-40B4-BE49-F238E27FC236}">
                <a16:creationId xmlns:a16="http://schemas.microsoft.com/office/drawing/2014/main" id="{ADAA90FB-3D3F-4B16-BD01-727345175EDA}"/>
              </a:ext>
            </a:extLst>
          </p:cNvPr>
          <p:cNvSpPr>
            <a:spLocks noGrp="1"/>
          </p:cNvSpPr>
          <p:nvPr>
            <p:ph idx="1"/>
          </p:nvPr>
        </p:nvSpPr>
        <p:spPr>
          <a:xfrm>
            <a:off x="838200" y="1825625"/>
            <a:ext cx="10515600" cy="4351338"/>
          </a:xfrm>
        </p:spPr>
        <p:txBody>
          <a:bodyPr/>
          <a:lstStyle/>
          <a:p>
            <a:r>
              <a:rPr lang="en-US" dirty="0"/>
              <a:t>Specific issuance by a central EU body currently seems to be a political step too far</a:t>
            </a:r>
          </a:p>
          <a:p>
            <a:pPr lvl="1"/>
            <a:r>
              <a:rPr lang="en-US" dirty="0"/>
              <a:t>Although the idea is floated from time to time</a:t>
            </a:r>
          </a:p>
          <a:p>
            <a:r>
              <a:rPr lang="en-US" dirty="0"/>
              <a:t>Merely combining different sovereigns’ debt into (non-</a:t>
            </a:r>
            <a:r>
              <a:rPr lang="en-US" dirty="0" err="1"/>
              <a:t>tranched</a:t>
            </a:r>
            <a:r>
              <a:rPr lang="en-US" dirty="0"/>
              <a:t>) pools doesn’t alter underlying economics.</a:t>
            </a:r>
          </a:p>
          <a:p>
            <a:pPr lvl="1"/>
            <a:r>
              <a:rPr lang="en-US" dirty="0"/>
              <a:t>E.g. still risk of flight to quality in times of crisis</a:t>
            </a:r>
          </a:p>
          <a:p>
            <a:r>
              <a:rPr lang="en-US" dirty="0"/>
              <a:t>A core strand of the debate is whether use of </a:t>
            </a:r>
            <a:r>
              <a:rPr lang="en-US" b="1" dirty="0" err="1">
                <a:solidFill>
                  <a:srgbClr val="7030A0"/>
                </a:solidFill>
              </a:rPr>
              <a:t>tranching</a:t>
            </a:r>
            <a:r>
              <a:rPr lang="en-US" dirty="0"/>
              <a:t> might assist, i.e. some having some claims more senior and others more subordinate</a:t>
            </a:r>
          </a:p>
          <a:p>
            <a:pPr lvl="1"/>
            <a:r>
              <a:rPr lang="en-US" dirty="0"/>
              <a:t>EU Commission seems potentially interested in promoting standards for how this might be done</a:t>
            </a:r>
          </a:p>
          <a:p>
            <a:endParaRPr lang="en-GB" dirty="0"/>
          </a:p>
        </p:txBody>
      </p:sp>
    </p:spTree>
    <p:extLst>
      <p:ext uri="{BB962C8B-B14F-4D97-AF65-F5344CB8AC3E}">
        <p14:creationId xmlns:p14="http://schemas.microsoft.com/office/powerpoint/2010/main" val="1058341967"/>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 Master Paris 2020  -  Read-Only  -  Compatibility Mode" id="{EBEE2B36-9F3D-4344-8EF4-2B34469FF717}" vid="{14BE48C6-E6FA-4F40-A532-13646EB24AFA}"/>
    </a:ext>
  </a:extLst>
</a:theme>
</file>

<file path=ppt/theme/theme2.xml><?xml version="1.0" encoding="utf-8"?>
<a:theme xmlns:a="http://schemas.openxmlformats.org/drawingml/2006/main" name="1_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 Master Paris 2020  -  Read-Only  -  Compatibility Mode" id="{EBEE2B36-9F3D-4344-8EF4-2B34469FF717}" vid="{14BE48C6-E6FA-4F40-A532-13646EB24AF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1862</Words>
  <Application>Microsoft Office PowerPoint</Application>
  <PresentationFormat>Grand écran</PresentationFormat>
  <Paragraphs>149</Paragraphs>
  <Slides>19</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19</vt:i4>
      </vt:variant>
    </vt:vector>
  </HeadingPairs>
  <TitlesOfParts>
    <vt:vector size="26" baseType="lpstr">
      <vt:lpstr>Arial</vt:lpstr>
      <vt:lpstr>Calibri</vt:lpstr>
      <vt:lpstr>Roboto</vt:lpstr>
      <vt:lpstr>Verdana</vt:lpstr>
      <vt:lpstr>Wingdings</vt:lpstr>
      <vt:lpstr>Thème Office</vt:lpstr>
      <vt:lpstr>1_Thème Office</vt:lpstr>
      <vt:lpstr>Présentation PowerPoint</vt:lpstr>
      <vt:lpstr>Présentation PowerPoint</vt:lpstr>
      <vt:lpstr>Agenda</vt:lpstr>
      <vt:lpstr>Background</vt:lpstr>
      <vt:lpstr>Inherent appeal of safe assets</vt:lpstr>
      <vt:lpstr>Présentation PowerPoint</vt:lpstr>
      <vt:lpstr>Leandro (2019) argues:</vt:lpstr>
      <vt:lpstr>Economic challenges</vt:lpstr>
      <vt:lpstr>Political challenges</vt:lpstr>
      <vt:lpstr>Tranche solutions</vt:lpstr>
      <vt:lpstr>Sovereign Bond Back Securities (SBBS)</vt:lpstr>
      <vt:lpstr>Worries of holders of junior tranches?</vt:lpstr>
      <vt:lpstr>Alternatives include</vt:lpstr>
      <vt:lpstr>Some comments on the four approaches</vt:lpstr>
      <vt:lpstr>Quantifying the economic benefits</vt:lpstr>
      <vt:lpstr>Other issues</vt:lpstr>
      <vt:lpstr>Summary</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Samuel CYWIE</dc:creator>
  <cp:lastModifiedBy>Benoit BENNETOT</cp:lastModifiedBy>
  <cp:revision>24</cp:revision>
  <dcterms:created xsi:type="dcterms:W3CDTF">2020-01-19T10:38:42Z</dcterms:created>
  <dcterms:modified xsi:type="dcterms:W3CDTF">2020-04-02T11:11:11Z</dcterms:modified>
</cp:coreProperties>
</file>