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drawings/drawing1.xml" ContentType="application/vnd.openxmlformats-officedocument.drawingml.chartshapes+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732" r:id="rId2"/>
  </p:sldMasterIdLst>
  <p:notesMasterIdLst>
    <p:notesMasterId r:id="rId33"/>
  </p:notesMasterIdLst>
  <p:sldIdLst>
    <p:sldId id="256" r:id="rId3"/>
    <p:sldId id="257" r:id="rId4"/>
    <p:sldId id="263" r:id="rId5"/>
    <p:sldId id="260" r:id="rId6"/>
    <p:sldId id="264" r:id="rId7"/>
    <p:sldId id="302" r:id="rId8"/>
    <p:sldId id="268" r:id="rId9"/>
    <p:sldId id="303" r:id="rId10"/>
    <p:sldId id="304" r:id="rId11"/>
    <p:sldId id="306" r:id="rId12"/>
    <p:sldId id="305" r:id="rId13"/>
    <p:sldId id="307" r:id="rId14"/>
    <p:sldId id="308" r:id="rId15"/>
    <p:sldId id="309" r:id="rId16"/>
    <p:sldId id="310" r:id="rId17"/>
    <p:sldId id="311" r:id="rId18"/>
    <p:sldId id="312" r:id="rId19"/>
    <p:sldId id="313" r:id="rId20"/>
    <p:sldId id="314" r:id="rId21"/>
    <p:sldId id="315" r:id="rId22"/>
    <p:sldId id="316" r:id="rId23"/>
    <p:sldId id="317" r:id="rId24"/>
    <p:sldId id="318" r:id="rId25"/>
    <p:sldId id="319" r:id="rId26"/>
    <p:sldId id="320" r:id="rId27"/>
    <p:sldId id="321" r:id="rId28"/>
    <p:sldId id="322" r:id="rId29"/>
    <p:sldId id="323" r:id="rId30"/>
    <p:sldId id="259" r:id="rId31"/>
    <p:sldId id="261" r:id="rId32"/>
  </p:sldIdLst>
  <p:sldSz cx="12192000" cy="6858000"/>
  <p:notesSz cx="6858000" cy="9144000"/>
  <p:defaultTextStyle>
    <a:defPPr>
      <a:defRPr lang="fr-FR"/>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57C"/>
    <a:srgbClr val="FE393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04" autoAdjust="0"/>
    <p:restoredTop sz="95244" autoAdjust="0"/>
  </p:normalViewPr>
  <p:slideViewPr>
    <p:cSldViewPr snapToGrid="0">
      <p:cViewPr varScale="1">
        <p:scale>
          <a:sx n="86" d="100"/>
          <a:sy n="86" d="100"/>
        </p:scale>
        <p:origin x="470"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oleObject" Target="file:///\\etksas12\apl$\27APL\v&#228;est&#246;laskelmat\kuolevuus%20vakio\l&#228;ht&#246;data\eurostat%20hedelm&#228;llisyys.xlsx" TargetMode="External"/><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oleObject" Target="file:///\\etksas12\apl$\27APL\ty&#246;llisyys%20vs%20syntyper&#228;\tulokset\tulokset_iaa.xlsx" TargetMode="External"/><Relationship Id="rId2" Type="http://schemas.microsoft.com/office/2011/relationships/chartColorStyle" Target="colors10.xml"/><Relationship Id="rId1" Type="http://schemas.microsoft.com/office/2011/relationships/chartStyle" Target="style10.xml"/></Relationships>
</file>

<file path=ppt/charts/_rels/chart2.xml.rels><?xml version="1.0" encoding="UTF-8" standalone="yes"?>
<Relationships xmlns="http://schemas.openxmlformats.org/package/2006/relationships"><Relationship Id="rId3" Type="http://schemas.openxmlformats.org/officeDocument/2006/relationships/oleObject" Target="file:///C:\Users\e027\AppData\Local\Microsoft\Windows\INetCache\Content.Outlook\AI7U338B\eurostat%20vhs.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etksas12\apl$\27APL\ty&#246;llisyys%20vs%20syntyper&#228;\l&#228;ht&#246;data\muuttoliike\maahanmuutto-osuudet%2012-16.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etksas12\apl$\27APL\ty&#246;llisyys%20vs%20syntyper&#228;\l&#228;ht&#246;data\ty&#246;llisyys\HDI_ty&#246;lliset_2008_2017.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etksas12\apl$\27APL\ty&#246;llisyys%20vs%20syntyper&#228;\l&#228;ht&#246;data\hedelm&#228;llisyys\hedelm&#228;llisyys_HDI.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etksas12\apl$\27APL\ty&#246;llisyys%20vs%20syntyper&#228;\raportti%20ja%20kuviot\kuviot%20edit.xlsx" TargetMode="External"/><Relationship Id="rId2" Type="http://schemas.microsoft.com/office/2011/relationships/chartColorStyle" Target="colors6.xml"/><Relationship Id="rId1" Type="http://schemas.microsoft.com/office/2011/relationships/chartStyle" Target="style6.xml"/><Relationship Id="rId4" Type="http://schemas.openxmlformats.org/officeDocument/2006/relationships/chartUserShapes" Target="../drawings/drawing1.xml"/></Relationships>
</file>

<file path=ppt/charts/_rels/chart7.xml.rels><?xml version="1.0" encoding="UTF-8" standalone="yes"?>
<Relationships xmlns="http://schemas.openxmlformats.org/package/2006/relationships"><Relationship Id="rId3" Type="http://schemas.openxmlformats.org/officeDocument/2006/relationships/oleObject" Target="file:///\\etksas12\apl$\27APL\ty&#246;llisyys%20vs%20syntyper&#228;\raportti%20ja%20kuviot\kuviot%20iaa.xlsx" TargetMode="External"/><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oleObject" Target="file:///\\etksas12\apl$\27APL\ty&#246;llisyys%20vs%20syntyper&#228;\tulokset\tulokset_iaa.xlsx" TargetMode="External"/><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oleObject" Target="file:///\\etksas12\apl$\27APL\ty&#246;llisyys%20vs%20syntyper&#228;\tulokset\tulokset_iaa.xlsx" TargetMode="External"/><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'hed valitut'!$A$2</c:f>
              <c:strCache>
                <c:ptCount val="1"/>
                <c:pt idx="0">
                  <c:v>European Union - 28 countries (2013-2020)</c:v>
                </c:pt>
              </c:strCache>
            </c:strRef>
          </c:tx>
          <c:spPr>
            <a:ln w="28575" cap="rnd">
              <a:solidFill>
                <a:sysClr val="windowText" lastClr="000000"/>
              </a:solidFill>
              <a:round/>
            </a:ln>
            <a:effectLst/>
          </c:spPr>
          <c:marker>
            <c:symbol val="none"/>
          </c:marker>
          <c:cat>
            <c:numRef>
              <c:f>'hed valitut'!$B$1:$O$1</c:f>
              <c:numCache>
                <c:formatCode>General</c:formatCode>
                <c:ptCount val="14"/>
                <c:pt idx="0">
                  <c:v>2006</c:v>
                </c:pt>
                <c:pt idx="1">
                  <c:v>2007</c:v>
                </c:pt>
                <c:pt idx="2">
                  <c:v>2008</c:v>
                </c:pt>
                <c:pt idx="3">
                  <c:v>2009</c:v>
                </c:pt>
                <c:pt idx="4">
                  <c:v>2010</c:v>
                </c:pt>
                <c:pt idx="5">
                  <c:v>2011</c:v>
                </c:pt>
                <c:pt idx="6">
                  <c:v>2012</c:v>
                </c:pt>
                <c:pt idx="7">
                  <c:v>2013</c:v>
                </c:pt>
                <c:pt idx="8">
                  <c:v>2014</c:v>
                </c:pt>
                <c:pt idx="9">
                  <c:v>2015</c:v>
                </c:pt>
                <c:pt idx="10">
                  <c:v>2016</c:v>
                </c:pt>
                <c:pt idx="11">
                  <c:v>2017</c:v>
                </c:pt>
                <c:pt idx="12">
                  <c:v>2018</c:v>
                </c:pt>
                <c:pt idx="13">
                  <c:v>2019</c:v>
                </c:pt>
              </c:numCache>
            </c:numRef>
          </c:cat>
          <c:val>
            <c:numRef>
              <c:f>'hed valitut'!$B$2:$M$2</c:f>
              <c:numCache>
                <c:formatCode>General</c:formatCode>
                <c:ptCount val="12"/>
                <c:pt idx="0">
                  <c:v>1.54</c:v>
                </c:pt>
                <c:pt idx="1">
                  <c:v>1.56</c:v>
                </c:pt>
                <c:pt idx="2">
                  <c:v>1.61</c:v>
                </c:pt>
                <c:pt idx="3">
                  <c:v>1.61</c:v>
                </c:pt>
                <c:pt idx="4">
                  <c:v>1.62</c:v>
                </c:pt>
                <c:pt idx="5">
                  <c:v>1.59</c:v>
                </c:pt>
                <c:pt idx="6">
                  <c:v>1.59</c:v>
                </c:pt>
                <c:pt idx="7">
                  <c:v>1.55</c:v>
                </c:pt>
                <c:pt idx="8">
                  <c:v>1.58</c:v>
                </c:pt>
                <c:pt idx="9">
                  <c:v>1.58</c:v>
                </c:pt>
                <c:pt idx="10">
                  <c:v>1.6</c:v>
                </c:pt>
                <c:pt idx="11">
                  <c:v>1.59</c:v>
                </c:pt>
              </c:numCache>
            </c:numRef>
          </c:val>
          <c:smooth val="0"/>
          <c:extLst>
            <c:ext xmlns:c16="http://schemas.microsoft.com/office/drawing/2014/chart" uri="{C3380CC4-5D6E-409C-BE32-E72D297353CC}">
              <c16:uniqueId val="{00000000-8F66-4AE8-84D7-9B83287AA93F}"/>
            </c:ext>
          </c:extLst>
        </c:ser>
        <c:ser>
          <c:idx val="2"/>
          <c:order val="1"/>
          <c:tx>
            <c:strRef>
              <c:f>'hed valitut'!$A$4</c:f>
              <c:strCache>
                <c:ptCount val="1"/>
                <c:pt idx="0">
                  <c:v>Denmark</c:v>
                </c:pt>
              </c:strCache>
            </c:strRef>
          </c:tx>
          <c:spPr>
            <a:ln w="28575" cap="rnd">
              <a:solidFill>
                <a:schemeClr val="accent3"/>
              </a:solidFill>
              <a:round/>
            </a:ln>
            <a:effectLst/>
          </c:spPr>
          <c:marker>
            <c:symbol val="none"/>
          </c:marker>
          <c:cat>
            <c:numRef>
              <c:f>'hed valitut'!$B$1:$O$1</c:f>
              <c:numCache>
                <c:formatCode>General</c:formatCode>
                <c:ptCount val="14"/>
                <c:pt idx="0">
                  <c:v>2006</c:v>
                </c:pt>
                <c:pt idx="1">
                  <c:v>2007</c:v>
                </c:pt>
                <c:pt idx="2">
                  <c:v>2008</c:v>
                </c:pt>
                <c:pt idx="3">
                  <c:v>2009</c:v>
                </c:pt>
                <c:pt idx="4">
                  <c:v>2010</c:v>
                </c:pt>
                <c:pt idx="5">
                  <c:v>2011</c:v>
                </c:pt>
                <c:pt idx="6">
                  <c:v>2012</c:v>
                </c:pt>
                <c:pt idx="7">
                  <c:v>2013</c:v>
                </c:pt>
                <c:pt idx="8">
                  <c:v>2014</c:v>
                </c:pt>
                <c:pt idx="9">
                  <c:v>2015</c:v>
                </c:pt>
                <c:pt idx="10">
                  <c:v>2016</c:v>
                </c:pt>
                <c:pt idx="11">
                  <c:v>2017</c:v>
                </c:pt>
                <c:pt idx="12">
                  <c:v>2018</c:v>
                </c:pt>
                <c:pt idx="13">
                  <c:v>2019</c:v>
                </c:pt>
              </c:numCache>
            </c:numRef>
          </c:cat>
          <c:val>
            <c:numRef>
              <c:f>'hed valitut'!$B$4:$M$4</c:f>
              <c:numCache>
                <c:formatCode>General</c:formatCode>
                <c:ptCount val="12"/>
                <c:pt idx="0">
                  <c:v>1.85</c:v>
                </c:pt>
                <c:pt idx="1">
                  <c:v>1.84</c:v>
                </c:pt>
                <c:pt idx="2">
                  <c:v>1.89</c:v>
                </c:pt>
                <c:pt idx="3">
                  <c:v>1.84</c:v>
                </c:pt>
                <c:pt idx="4">
                  <c:v>1.87</c:v>
                </c:pt>
                <c:pt idx="5">
                  <c:v>1.75</c:v>
                </c:pt>
                <c:pt idx="6">
                  <c:v>1.73</c:v>
                </c:pt>
                <c:pt idx="7">
                  <c:v>1.67</c:v>
                </c:pt>
                <c:pt idx="8">
                  <c:v>1.69</c:v>
                </c:pt>
                <c:pt idx="9">
                  <c:v>1.71</c:v>
                </c:pt>
                <c:pt idx="10">
                  <c:v>1.79</c:v>
                </c:pt>
                <c:pt idx="11">
                  <c:v>1.75</c:v>
                </c:pt>
              </c:numCache>
            </c:numRef>
          </c:val>
          <c:smooth val="0"/>
          <c:extLst>
            <c:ext xmlns:c16="http://schemas.microsoft.com/office/drawing/2014/chart" uri="{C3380CC4-5D6E-409C-BE32-E72D297353CC}">
              <c16:uniqueId val="{00000001-8F66-4AE8-84D7-9B83287AA93F}"/>
            </c:ext>
          </c:extLst>
        </c:ser>
        <c:ser>
          <c:idx val="3"/>
          <c:order val="2"/>
          <c:tx>
            <c:strRef>
              <c:f>'hed valitut'!$A$5</c:f>
              <c:strCache>
                <c:ptCount val="1"/>
                <c:pt idx="0">
                  <c:v>Germany (until 1990 former territory of the FRG)</c:v>
                </c:pt>
              </c:strCache>
            </c:strRef>
          </c:tx>
          <c:spPr>
            <a:ln w="28575" cap="rnd">
              <a:solidFill>
                <a:schemeClr val="accent2"/>
              </a:solidFill>
              <a:round/>
            </a:ln>
            <a:effectLst/>
          </c:spPr>
          <c:marker>
            <c:symbol val="none"/>
          </c:marker>
          <c:cat>
            <c:numRef>
              <c:f>'hed valitut'!$B$1:$O$1</c:f>
              <c:numCache>
                <c:formatCode>General</c:formatCode>
                <c:ptCount val="14"/>
                <c:pt idx="0">
                  <c:v>2006</c:v>
                </c:pt>
                <c:pt idx="1">
                  <c:v>2007</c:v>
                </c:pt>
                <c:pt idx="2">
                  <c:v>2008</c:v>
                </c:pt>
                <c:pt idx="3">
                  <c:v>2009</c:v>
                </c:pt>
                <c:pt idx="4">
                  <c:v>2010</c:v>
                </c:pt>
                <c:pt idx="5">
                  <c:v>2011</c:v>
                </c:pt>
                <c:pt idx="6">
                  <c:v>2012</c:v>
                </c:pt>
                <c:pt idx="7">
                  <c:v>2013</c:v>
                </c:pt>
                <c:pt idx="8">
                  <c:v>2014</c:v>
                </c:pt>
                <c:pt idx="9">
                  <c:v>2015</c:v>
                </c:pt>
                <c:pt idx="10">
                  <c:v>2016</c:v>
                </c:pt>
                <c:pt idx="11">
                  <c:v>2017</c:v>
                </c:pt>
                <c:pt idx="12">
                  <c:v>2018</c:v>
                </c:pt>
                <c:pt idx="13">
                  <c:v>2019</c:v>
                </c:pt>
              </c:numCache>
            </c:numRef>
          </c:cat>
          <c:val>
            <c:numRef>
              <c:f>'hed valitut'!$B$5:$M$5</c:f>
              <c:numCache>
                <c:formatCode>General</c:formatCode>
                <c:ptCount val="12"/>
                <c:pt idx="0">
                  <c:v>1.33</c:v>
                </c:pt>
                <c:pt idx="1">
                  <c:v>1.37</c:v>
                </c:pt>
                <c:pt idx="2">
                  <c:v>1.38</c:v>
                </c:pt>
                <c:pt idx="3">
                  <c:v>1.36</c:v>
                </c:pt>
                <c:pt idx="4">
                  <c:v>1.39</c:v>
                </c:pt>
                <c:pt idx="5">
                  <c:v>1.39</c:v>
                </c:pt>
                <c:pt idx="6">
                  <c:v>1.41</c:v>
                </c:pt>
                <c:pt idx="7">
                  <c:v>1.42</c:v>
                </c:pt>
                <c:pt idx="8">
                  <c:v>1.47</c:v>
                </c:pt>
                <c:pt idx="9">
                  <c:v>1.5</c:v>
                </c:pt>
                <c:pt idx="10">
                  <c:v>1.6</c:v>
                </c:pt>
                <c:pt idx="11">
                  <c:v>1.57</c:v>
                </c:pt>
              </c:numCache>
            </c:numRef>
          </c:val>
          <c:smooth val="0"/>
          <c:extLst>
            <c:ext xmlns:c16="http://schemas.microsoft.com/office/drawing/2014/chart" uri="{C3380CC4-5D6E-409C-BE32-E72D297353CC}">
              <c16:uniqueId val="{00000002-8F66-4AE8-84D7-9B83287AA93F}"/>
            </c:ext>
          </c:extLst>
        </c:ser>
        <c:ser>
          <c:idx val="4"/>
          <c:order val="3"/>
          <c:tx>
            <c:strRef>
              <c:f>'hed valitut'!$A$6</c:f>
              <c:strCache>
                <c:ptCount val="1"/>
                <c:pt idx="0">
                  <c:v>France</c:v>
                </c:pt>
              </c:strCache>
            </c:strRef>
          </c:tx>
          <c:spPr>
            <a:ln w="28575" cap="rnd">
              <a:solidFill>
                <a:srgbClr val="FF0000"/>
              </a:solidFill>
              <a:round/>
            </a:ln>
            <a:effectLst/>
          </c:spPr>
          <c:marker>
            <c:symbol val="none"/>
          </c:marker>
          <c:cat>
            <c:numRef>
              <c:f>'hed valitut'!$B$1:$O$1</c:f>
              <c:numCache>
                <c:formatCode>General</c:formatCode>
                <c:ptCount val="14"/>
                <c:pt idx="0">
                  <c:v>2006</c:v>
                </c:pt>
                <c:pt idx="1">
                  <c:v>2007</c:v>
                </c:pt>
                <c:pt idx="2">
                  <c:v>2008</c:v>
                </c:pt>
                <c:pt idx="3">
                  <c:v>2009</c:v>
                </c:pt>
                <c:pt idx="4">
                  <c:v>2010</c:v>
                </c:pt>
                <c:pt idx="5">
                  <c:v>2011</c:v>
                </c:pt>
                <c:pt idx="6">
                  <c:v>2012</c:v>
                </c:pt>
                <c:pt idx="7">
                  <c:v>2013</c:v>
                </c:pt>
                <c:pt idx="8">
                  <c:v>2014</c:v>
                </c:pt>
                <c:pt idx="9">
                  <c:v>2015</c:v>
                </c:pt>
                <c:pt idx="10">
                  <c:v>2016</c:v>
                </c:pt>
                <c:pt idx="11">
                  <c:v>2017</c:v>
                </c:pt>
                <c:pt idx="12">
                  <c:v>2018</c:v>
                </c:pt>
                <c:pt idx="13">
                  <c:v>2019</c:v>
                </c:pt>
              </c:numCache>
            </c:numRef>
          </c:cat>
          <c:val>
            <c:numRef>
              <c:f>'hed valitut'!$B$6:$M$6</c:f>
              <c:numCache>
                <c:formatCode>General</c:formatCode>
                <c:ptCount val="12"/>
                <c:pt idx="0">
                  <c:v>2</c:v>
                </c:pt>
                <c:pt idx="1">
                  <c:v>1.98</c:v>
                </c:pt>
                <c:pt idx="2">
                  <c:v>2.0099999999999998</c:v>
                </c:pt>
                <c:pt idx="3">
                  <c:v>2</c:v>
                </c:pt>
                <c:pt idx="4">
                  <c:v>2.0299999999999998</c:v>
                </c:pt>
                <c:pt idx="5">
                  <c:v>2.0099999999999998</c:v>
                </c:pt>
                <c:pt idx="6">
                  <c:v>2.0099999999999998</c:v>
                </c:pt>
                <c:pt idx="7">
                  <c:v>1.99</c:v>
                </c:pt>
                <c:pt idx="8">
                  <c:v>2</c:v>
                </c:pt>
                <c:pt idx="9">
                  <c:v>1.96</c:v>
                </c:pt>
                <c:pt idx="10">
                  <c:v>1.93</c:v>
                </c:pt>
                <c:pt idx="11">
                  <c:v>1.9</c:v>
                </c:pt>
              </c:numCache>
            </c:numRef>
          </c:val>
          <c:smooth val="0"/>
          <c:extLst>
            <c:ext xmlns:c16="http://schemas.microsoft.com/office/drawing/2014/chart" uri="{C3380CC4-5D6E-409C-BE32-E72D297353CC}">
              <c16:uniqueId val="{00000003-8F66-4AE8-84D7-9B83287AA93F}"/>
            </c:ext>
          </c:extLst>
        </c:ser>
        <c:ser>
          <c:idx val="5"/>
          <c:order val="4"/>
          <c:tx>
            <c:strRef>
              <c:f>'hed valitut'!$A$7</c:f>
              <c:strCache>
                <c:ptCount val="1"/>
                <c:pt idx="0">
                  <c:v>Italy</c:v>
                </c:pt>
              </c:strCache>
            </c:strRef>
          </c:tx>
          <c:spPr>
            <a:ln w="28575" cap="rnd">
              <a:solidFill>
                <a:schemeClr val="accent6"/>
              </a:solidFill>
              <a:round/>
            </a:ln>
            <a:effectLst/>
          </c:spPr>
          <c:marker>
            <c:symbol val="none"/>
          </c:marker>
          <c:cat>
            <c:numRef>
              <c:f>'hed valitut'!$B$1:$O$1</c:f>
              <c:numCache>
                <c:formatCode>General</c:formatCode>
                <c:ptCount val="14"/>
                <c:pt idx="0">
                  <c:v>2006</c:v>
                </c:pt>
                <c:pt idx="1">
                  <c:v>2007</c:v>
                </c:pt>
                <c:pt idx="2">
                  <c:v>2008</c:v>
                </c:pt>
                <c:pt idx="3">
                  <c:v>2009</c:v>
                </c:pt>
                <c:pt idx="4">
                  <c:v>2010</c:v>
                </c:pt>
                <c:pt idx="5">
                  <c:v>2011</c:v>
                </c:pt>
                <c:pt idx="6">
                  <c:v>2012</c:v>
                </c:pt>
                <c:pt idx="7">
                  <c:v>2013</c:v>
                </c:pt>
                <c:pt idx="8">
                  <c:v>2014</c:v>
                </c:pt>
                <c:pt idx="9">
                  <c:v>2015</c:v>
                </c:pt>
                <c:pt idx="10">
                  <c:v>2016</c:v>
                </c:pt>
                <c:pt idx="11">
                  <c:v>2017</c:v>
                </c:pt>
                <c:pt idx="12">
                  <c:v>2018</c:v>
                </c:pt>
                <c:pt idx="13">
                  <c:v>2019</c:v>
                </c:pt>
              </c:numCache>
            </c:numRef>
          </c:cat>
          <c:val>
            <c:numRef>
              <c:f>'hed valitut'!$B$7:$M$7</c:f>
              <c:numCache>
                <c:formatCode>General</c:formatCode>
                <c:ptCount val="12"/>
                <c:pt idx="0">
                  <c:v>1.37</c:v>
                </c:pt>
                <c:pt idx="1">
                  <c:v>1.4</c:v>
                </c:pt>
                <c:pt idx="2">
                  <c:v>1.45</c:v>
                </c:pt>
                <c:pt idx="3">
                  <c:v>1.45</c:v>
                </c:pt>
                <c:pt idx="4">
                  <c:v>1.46</c:v>
                </c:pt>
                <c:pt idx="5">
                  <c:v>1.44</c:v>
                </c:pt>
                <c:pt idx="6">
                  <c:v>1.43</c:v>
                </c:pt>
                <c:pt idx="7">
                  <c:v>1.39</c:v>
                </c:pt>
                <c:pt idx="8">
                  <c:v>1.37</c:v>
                </c:pt>
                <c:pt idx="9">
                  <c:v>1.35</c:v>
                </c:pt>
                <c:pt idx="10">
                  <c:v>1.34</c:v>
                </c:pt>
                <c:pt idx="11">
                  <c:v>1.32</c:v>
                </c:pt>
              </c:numCache>
            </c:numRef>
          </c:val>
          <c:smooth val="0"/>
          <c:extLst>
            <c:ext xmlns:c16="http://schemas.microsoft.com/office/drawing/2014/chart" uri="{C3380CC4-5D6E-409C-BE32-E72D297353CC}">
              <c16:uniqueId val="{00000004-8F66-4AE8-84D7-9B83287AA93F}"/>
            </c:ext>
          </c:extLst>
        </c:ser>
        <c:ser>
          <c:idx val="6"/>
          <c:order val="5"/>
          <c:tx>
            <c:strRef>
              <c:f>'hed valitut'!$A$8</c:f>
              <c:strCache>
                <c:ptCount val="1"/>
                <c:pt idx="0">
                  <c:v>Finland</c:v>
                </c:pt>
              </c:strCache>
            </c:strRef>
          </c:tx>
          <c:spPr>
            <a:ln w="28575" cap="rnd">
              <a:solidFill>
                <a:schemeClr val="accent5"/>
              </a:solidFill>
              <a:prstDash val="dash"/>
              <a:round/>
            </a:ln>
            <a:effectLst/>
          </c:spPr>
          <c:marker>
            <c:symbol val="none"/>
          </c:marker>
          <c:cat>
            <c:numRef>
              <c:f>'hed valitut'!$B$1:$O$1</c:f>
              <c:numCache>
                <c:formatCode>General</c:formatCode>
                <c:ptCount val="14"/>
                <c:pt idx="0">
                  <c:v>2006</c:v>
                </c:pt>
                <c:pt idx="1">
                  <c:v>2007</c:v>
                </c:pt>
                <c:pt idx="2">
                  <c:v>2008</c:v>
                </c:pt>
                <c:pt idx="3">
                  <c:v>2009</c:v>
                </c:pt>
                <c:pt idx="4">
                  <c:v>2010</c:v>
                </c:pt>
                <c:pt idx="5">
                  <c:v>2011</c:v>
                </c:pt>
                <c:pt idx="6">
                  <c:v>2012</c:v>
                </c:pt>
                <c:pt idx="7">
                  <c:v>2013</c:v>
                </c:pt>
                <c:pt idx="8">
                  <c:v>2014</c:v>
                </c:pt>
                <c:pt idx="9">
                  <c:v>2015</c:v>
                </c:pt>
                <c:pt idx="10">
                  <c:v>2016</c:v>
                </c:pt>
                <c:pt idx="11">
                  <c:v>2017</c:v>
                </c:pt>
                <c:pt idx="12">
                  <c:v>2018</c:v>
                </c:pt>
                <c:pt idx="13">
                  <c:v>2019</c:v>
                </c:pt>
              </c:numCache>
            </c:numRef>
          </c:cat>
          <c:val>
            <c:numRef>
              <c:f>'hed valitut'!$B$8:$O$8</c:f>
              <c:numCache>
                <c:formatCode>General</c:formatCode>
                <c:ptCount val="14"/>
                <c:pt idx="0">
                  <c:v>1.84</c:v>
                </c:pt>
                <c:pt idx="1">
                  <c:v>1.83</c:v>
                </c:pt>
                <c:pt idx="2">
                  <c:v>1.85</c:v>
                </c:pt>
                <c:pt idx="3">
                  <c:v>1.86</c:v>
                </c:pt>
                <c:pt idx="4">
                  <c:v>1.87</c:v>
                </c:pt>
                <c:pt idx="5">
                  <c:v>1.83</c:v>
                </c:pt>
                <c:pt idx="6">
                  <c:v>1.8</c:v>
                </c:pt>
                <c:pt idx="7">
                  <c:v>1.75</c:v>
                </c:pt>
                <c:pt idx="8">
                  <c:v>1.71</c:v>
                </c:pt>
                <c:pt idx="9">
                  <c:v>1.65</c:v>
                </c:pt>
                <c:pt idx="10">
                  <c:v>1.57</c:v>
                </c:pt>
                <c:pt idx="11">
                  <c:v>1.49</c:v>
                </c:pt>
                <c:pt idx="12">
                  <c:v>1.41</c:v>
                </c:pt>
                <c:pt idx="13">
                  <c:v>1.35</c:v>
                </c:pt>
              </c:numCache>
            </c:numRef>
          </c:val>
          <c:smooth val="0"/>
          <c:extLst>
            <c:ext xmlns:c16="http://schemas.microsoft.com/office/drawing/2014/chart" uri="{C3380CC4-5D6E-409C-BE32-E72D297353CC}">
              <c16:uniqueId val="{00000005-8F66-4AE8-84D7-9B83287AA93F}"/>
            </c:ext>
          </c:extLst>
        </c:ser>
        <c:ser>
          <c:idx val="7"/>
          <c:order val="6"/>
          <c:tx>
            <c:strRef>
              <c:f>'hed valitut'!$A$9</c:f>
              <c:strCache>
                <c:ptCount val="1"/>
                <c:pt idx="0">
                  <c:v>Sweden</c:v>
                </c:pt>
              </c:strCache>
            </c:strRef>
          </c:tx>
          <c:spPr>
            <a:ln w="28575" cap="rnd">
              <a:solidFill>
                <a:schemeClr val="accent4"/>
              </a:solidFill>
              <a:round/>
            </a:ln>
            <a:effectLst/>
          </c:spPr>
          <c:marker>
            <c:symbol val="none"/>
          </c:marker>
          <c:cat>
            <c:numRef>
              <c:f>'hed valitut'!$B$1:$O$1</c:f>
              <c:numCache>
                <c:formatCode>General</c:formatCode>
                <c:ptCount val="14"/>
                <c:pt idx="0">
                  <c:v>2006</c:v>
                </c:pt>
                <c:pt idx="1">
                  <c:v>2007</c:v>
                </c:pt>
                <c:pt idx="2">
                  <c:v>2008</c:v>
                </c:pt>
                <c:pt idx="3">
                  <c:v>2009</c:v>
                </c:pt>
                <c:pt idx="4">
                  <c:v>2010</c:v>
                </c:pt>
                <c:pt idx="5">
                  <c:v>2011</c:v>
                </c:pt>
                <c:pt idx="6">
                  <c:v>2012</c:v>
                </c:pt>
                <c:pt idx="7">
                  <c:v>2013</c:v>
                </c:pt>
                <c:pt idx="8">
                  <c:v>2014</c:v>
                </c:pt>
                <c:pt idx="9">
                  <c:v>2015</c:v>
                </c:pt>
                <c:pt idx="10">
                  <c:v>2016</c:v>
                </c:pt>
                <c:pt idx="11">
                  <c:v>2017</c:v>
                </c:pt>
                <c:pt idx="12">
                  <c:v>2018</c:v>
                </c:pt>
                <c:pt idx="13">
                  <c:v>2019</c:v>
                </c:pt>
              </c:numCache>
            </c:numRef>
          </c:cat>
          <c:val>
            <c:numRef>
              <c:f>'hed valitut'!$B$9:$N$9</c:f>
              <c:numCache>
                <c:formatCode>General</c:formatCode>
                <c:ptCount val="13"/>
                <c:pt idx="0">
                  <c:v>1.85</c:v>
                </c:pt>
                <c:pt idx="1">
                  <c:v>1.88</c:v>
                </c:pt>
                <c:pt idx="2">
                  <c:v>1.91</c:v>
                </c:pt>
                <c:pt idx="3">
                  <c:v>1.94</c:v>
                </c:pt>
                <c:pt idx="4">
                  <c:v>1.98</c:v>
                </c:pt>
                <c:pt idx="5">
                  <c:v>1.9</c:v>
                </c:pt>
                <c:pt idx="6">
                  <c:v>1.91</c:v>
                </c:pt>
                <c:pt idx="7">
                  <c:v>1.89</c:v>
                </c:pt>
                <c:pt idx="8">
                  <c:v>1.88</c:v>
                </c:pt>
                <c:pt idx="9">
                  <c:v>1.85</c:v>
                </c:pt>
                <c:pt idx="10">
                  <c:v>1.85</c:v>
                </c:pt>
                <c:pt idx="11">
                  <c:v>1.78</c:v>
                </c:pt>
                <c:pt idx="12">
                  <c:v>1.75</c:v>
                </c:pt>
              </c:numCache>
            </c:numRef>
          </c:val>
          <c:smooth val="0"/>
          <c:extLst>
            <c:ext xmlns:c16="http://schemas.microsoft.com/office/drawing/2014/chart" uri="{C3380CC4-5D6E-409C-BE32-E72D297353CC}">
              <c16:uniqueId val="{00000006-8F66-4AE8-84D7-9B83287AA93F}"/>
            </c:ext>
          </c:extLst>
        </c:ser>
        <c:ser>
          <c:idx val="8"/>
          <c:order val="7"/>
          <c:tx>
            <c:strRef>
              <c:f>'hed valitut'!$A$10</c:f>
              <c:strCache>
                <c:ptCount val="1"/>
                <c:pt idx="0">
                  <c:v>United Kingdom</c:v>
                </c:pt>
              </c:strCache>
            </c:strRef>
          </c:tx>
          <c:spPr>
            <a:ln w="28575" cap="rnd">
              <a:solidFill>
                <a:srgbClr val="C00000"/>
              </a:solidFill>
              <a:prstDash val="dash"/>
              <a:round/>
            </a:ln>
            <a:effectLst/>
          </c:spPr>
          <c:marker>
            <c:symbol val="none"/>
          </c:marker>
          <c:cat>
            <c:numRef>
              <c:f>'hed valitut'!$B$1:$O$1</c:f>
              <c:numCache>
                <c:formatCode>General</c:formatCode>
                <c:ptCount val="14"/>
                <c:pt idx="0">
                  <c:v>2006</c:v>
                </c:pt>
                <c:pt idx="1">
                  <c:v>2007</c:v>
                </c:pt>
                <c:pt idx="2">
                  <c:v>2008</c:v>
                </c:pt>
                <c:pt idx="3">
                  <c:v>2009</c:v>
                </c:pt>
                <c:pt idx="4">
                  <c:v>2010</c:v>
                </c:pt>
                <c:pt idx="5">
                  <c:v>2011</c:v>
                </c:pt>
                <c:pt idx="6">
                  <c:v>2012</c:v>
                </c:pt>
                <c:pt idx="7">
                  <c:v>2013</c:v>
                </c:pt>
                <c:pt idx="8">
                  <c:v>2014</c:v>
                </c:pt>
                <c:pt idx="9">
                  <c:v>2015</c:v>
                </c:pt>
                <c:pt idx="10">
                  <c:v>2016</c:v>
                </c:pt>
                <c:pt idx="11">
                  <c:v>2017</c:v>
                </c:pt>
                <c:pt idx="12">
                  <c:v>2018</c:v>
                </c:pt>
                <c:pt idx="13">
                  <c:v>2019</c:v>
                </c:pt>
              </c:numCache>
            </c:numRef>
          </c:cat>
          <c:val>
            <c:numRef>
              <c:f>'hed valitut'!$B$10:$M$10</c:f>
              <c:numCache>
                <c:formatCode>General</c:formatCode>
                <c:ptCount val="12"/>
                <c:pt idx="0">
                  <c:v>1.82</c:v>
                </c:pt>
                <c:pt idx="1">
                  <c:v>1.86</c:v>
                </c:pt>
                <c:pt idx="2">
                  <c:v>1.91</c:v>
                </c:pt>
                <c:pt idx="3">
                  <c:v>1.89</c:v>
                </c:pt>
                <c:pt idx="4">
                  <c:v>1.92</c:v>
                </c:pt>
                <c:pt idx="5">
                  <c:v>1.91</c:v>
                </c:pt>
                <c:pt idx="6">
                  <c:v>1.92</c:v>
                </c:pt>
                <c:pt idx="7">
                  <c:v>1.83</c:v>
                </c:pt>
                <c:pt idx="8">
                  <c:v>1.81</c:v>
                </c:pt>
                <c:pt idx="9">
                  <c:v>1.8</c:v>
                </c:pt>
                <c:pt idx="10">
                  <c:v>1.79</c:v>
                </c:pt>
                <c:pt idx="11">
                  <c:v>1.74</c:v>
                </c:pt>
              </c:numCache>
            </c:numRef>
          </c:val>
          <c:smooth val="0"/>
          <c:extLst>
            <c:ext xmlns:c16="http://schemas.microsoft.com/office/drawing/2014/chart" uri="{C3380CC4-5D6E-409C-BE32-E72D297353CC}">
              <c16:uniqueId val="{00000007-8F66-4AE8-84D7-9B83287AA93F}"/>
            </c:ext>
          </c:extLst>
        </c:ser>
        <c:ser>
          <c:idx val="9"/>
          <c:order val="8"/>
          <c:tx>
            <c:strRef>
              <c:f>'hed valitut'!$A$11</c:f>
              <c:strCache>
                <c:ptCount val="1"/>
                <c:pt idx="0">
                  <c:v>Iceland</c:v>
                </c:pt>
              </c:strCache>
            </c:strRef>
          </c:tx>
          <c:spPr>
            <a:ln w="28575" cap="rnd">
              <a:solidFill>
                <a:schemeClr val="accent6">
                  <a:lumMod val="60000"/>
                  <a:lumOff val="40000"/>
                </a:schemeClr>
              </a:solidFill>
              <a:round/>
            </a:ln>
            <a:effectLst/>
          </c:spPr>
          <c:marker>
            <c:symbol val="none"/>
          </c:marker>
          <c:cat>
            <c:numRef>
              <c:f>'hed valitut'!$B$1:$O$1</c:f>
              <c:numCache>
                <c:formatCode>General</c:formatCode>
                <c:ptCount val="14"/>
                <c:pt idx="0">
                  <c:v>2006</c:v>
                </c:pt>
                <c:pt idx="1">
                  <c:v>2007</c:v>
                </c:pt>
                <c:pt idx="2">
                  <c:v>2008</c:v>
                </c:pt>
                <c:pt idx="3">
                  <c:v>2009</c:v>
                </c:pt>
                <c:pt idx="4">
                  <c:v>2010</c:v>
                </c:pt>
                <c:pt idx="5">
                  <c:v>2011</c:v>
                </c:pt>
                <c:pt idx="6">
                  <c:v>2012</c:v>
                </c:pt>
                <c:pt idx="7">
                  <c:v>2013</c:v>
                </c:pt>
                <c:pt idx="8">
                  <c:v>2014</c:v>
                </c:pt>
                <c:pt idx="9">
                  <c:v>2015</c:v>
                </c:pt>
                <c:pt idx="10">
                  <c:v>2016</c:v>
                </c:pt>
                <c:pt idx="11">
                  <c:v>2017</c:v>
                </c:pt>
                <c:pt idx="12">
                  <c:v>2018</c:v>
                </c:pt>
                <c:pt idx="13">
                  <c:v>2019</c:v>
                </c:pt>
              </c:numCache>
            </c:numRef>
          </c:cat>
          <c:val>
            <c:numRef>
              <c:f>'hed valitut'!$B$11:$M$11</c:f>
              <c:numCache>
                <c:formatCode>General</c:formatCode>
                <c:ptCount val="12"/>
                <c:pt idx="0">
                  <c:v>2.08</c:v>
                </c:pt>
                <c:pt idx="1">
                  <c:v>2.09</c:v>
                </c:pt>
                <c:pt idx="2">
                  <c:v>2.15</c:v>
                </c:pt>
                <c:pt idx="3">
                  <c:v>2.23</c:v>
                </c:pt>
                <c:pt idx="4">
                  <c:v>2.2000000000000002</c:v>
                </c:pt>
                <c:pt idx="5">
                  <c:v>2.02</c:v>
                </c:pt>
                <c:pt idx="6">
                  <c:v>2.04</c:v>
                </c:pt>
                <c:pt idx="7">
                  <c:v>1.93</c:v>
                </c:pt>
                <c:pt idx="8">
                  <c:v>1.93</c:v>
                </c:pt>
                <c:pt idx="9">
                  <c:v>1.8</c:v>
                </c:pt>
                <c:pt idx="10">
                  <c:v>1.74</c:v>
                </c:pt>
                <c:pt idx="11">
                  <c:v>1.71</c:v>
                </c:pt>
              </c:numCache>
            </c:numRef>
          </c:val>
          <c:smooth val="0"/>
          <c:extLst>
            <c:ext xmlns:c16="http://schemas.microsoft.com/office/drawing/2014/chart" uri="{C3380CC4-5D6E-409C-BE32-E72D297353CC}">
              <c16:uniqueId val="{00000008-8F66-4AE8-84D7-9B83287AA93F}"/>
            </c:ext>
          </c:extLst>
        </c:ser>
        <c:ser>
          <c:idx val="10"/>
          <c:order val="9"/>
          <c:tx>
            <c:strRef>
              <c:f>'hed valitut'!$A$12</c:f>
              <c:strCache>
                <c:ptCount val="1"/>
                <c:pt idx="0">
                  <c:v>Norway</c:v>
                </c:pt>
              </c:strCache>
            </c:strRef>
          </c:tx>
          <c:spPr>
            <a:ln w="28575" cap="rnd">
              <a:solidFill>
                <a:schemeClr val="accent5">
                  <a:lumMod val="60000"/>
                </a:schemeClr>
              </a:solidFill>
              <a:round/>
            </a:ln>
            <a:effectLst/>
          </c:spPr>
          <c:marker>
            <c:symbol val="none"/>
          </c:marker>
          <c:cat>
            <c:numRef>
              <c:f>'hed valitut'!$B$1:$O$1</c:f>
              <c:numCache>
                <c:formatCode>General</c:formatCode>
                <c:ptCount val="14"/>
                <c:pt idx="0">
                  <c:v>2006</c:v>
                </c:pt>
                <c:pt idx="1">
                  <c:v>2007</c:v>
                </c:pt>
                <c:pt idx="2">
                  <c:v>2008</c:v>
                </c:pt>
                <c:pt idx="3">
                  <c:v>2009</c:v>
                </c:pt>
                <c:pt idx="4">
                  <c:v>2010</c:v>
                </c:pt>
                <c:pt idx="5">
                  <c:v>2011</c:v>
                </c:pt>
                <c:pt idx="6">
                  <c:v>2012</c:v>
                </c:pt>
                <c:pt idx="7">
                  <c:v>2013</c:v>
                </c:pt>
                <c:pt idx="8">
                  <c:v>2014</c:v>
                </c:pt>
                <c:pt idx="9">
                  <c:v>2015</c:v>
                </c:pt>
                <c:pt idx="10">
                  <c:v>2016</c:v>
                </c:pt>
                <c:pt idx="11">
                  <c:v>2017</c:v>
                </c:pt>
                <c:pt idx="12">
                  <c:v>2018</c:v>
                </c:pt>
                <c:pt idx="13">
                  <c:v>2019</c:v>
                </c:pt>
              </c:numCache>
            </c:numRef>
          </c:cat>
          <c:val>
            <c:numRef>
              <c:f>'hed valitut'!$B$12:$N$12</c:f>
              <c:numCache>
                <c:formatCode>General</c:formatCode>
                <c:ptCount val="13"/>
                <c:pt idx="0">
                  <c:v>1.9</c:v>
                </c:pt>
                <c:pt idx="1">
                  <c:v>1.9</c:v>
                </c:pt>
                <c:pt idx="2">
                  <c:v>1.96</c:v>
                </c:pt>
                <c:pt idx="3">
                  <c:v>1.98</c:v>
                </c:pt>
                <c:pt idx="4">
                  <c:v>1.95</c:v>
                </c:pt>
                <c:pt idx="5">
                  <c:v>1.88</c:v>
                </c:pt>
                <c:pt idx="6">
                  <c:v>1.85</c:v>
                </c:pt>
                <c:pt idx="7">
                  <c:v>1.78</c:v>
                </c:pt>
                <c:pt idx="8">
                  <c:v>1.75</c:v>
                </c:pt>
                <c:pt idx="9">
                  <c:v>1.72</c:v>
                </c:pt>
                <c:pt idx="10">
                  <c:v>1.71</c:v>
                </c:pt>
                <c:pt idx="11">
                  <c:v>1.62</c:v>
                </c:pt>
                <c:pt idx="12">
                  <c:v>1.56</c:v>
                </c:pt>
              </c:numCache>
            </c:numRef>
          </c:val>
          <c:smooth val="0"/>
          <c:extLst>
            <c:ext xmlns:c16="http://schemas.microsoft.com/office/drawing/2014/chart" uri="{C3380CC4-5D6E-409C-BE32-E72D297353CC}">
              <c16:uniqueId val="{00000009-8F66-4AE8-84D7-9B83287AA93F}"/>
            </c:ext>
          </c:extLst>
        </c:ser>
        <c:dLbls>
          <c:showLegendKey val="0"/>
          <c:showVal val="0"/>
          <c:showCatName val="0"/>
          <c:showSerName val="0"/>
          <c:showPercent val="0"/>
          <c:showBubbleSize val="0"/>
        </c:dLbls>
        <c:smooth val="0"/>
        <c:axId val="-2143463368"/>
        <c:axId val="-2144223784"/>
      </c:lineChart>
      <c:catAx>
        <c:axId val="-21434633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2144223784"/>
        <c:crosses val="autoZero"/>
        <c:auto val="1"/>
        <c:lblAlgn val="ctr"/>
        <c:lblOffset val="100"/>
        <c:noMultiLvlLbl val="0"/>
      </c:catAx>
      <c:valAx>
        <c:axId val="-2144223784"/>
        <c:scaling>
          <c:orientation val="minMax"/>
          <c:min val="1"/>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2143463368"/>
        <c:crosses val="autoZero"/>
        <c:crossBetween val="between"/>
      </c:valAx>
      <c:spPr>
        <a:noFill/>
        <a:ln>
          <a:noFill/>
        </a:ln>
        <a:effectLst/>
      </c:spPr>
    </c:plotArea>
    <c:legend>
      <c:legendPos val="b"/>
      <c:layout>
        <c:manualLayout>
          <c:xMode val="edge"/>
          <c:yMode val="edge"/>
          <c:x val="0"/>
          <c:y val="0.76606040600090697"/>
          <c:w val="0.99316559029259299"/>
          <c:h val="0.21593606214762501"/>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fr-FR"/>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fr-FR"/>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vakiomaksu!$D$2</c:f>
              <c:strCache>
                <c:ptCount val="1"/>
                <c:pt idx="0">
                  <c:v>kaikki lait</c:v>
                </c:pt>
              </c:strCache>
            </c:strRef>
          </c:tx>
          <c:spPr>
            <a:solidFill>
              <a:schemeClr val="accent1"/>
            </a:solidFill>
            <a:ln>
              <a:noFill/>
            </a:ln>
            <a:effectLst/>
          </c:spPr>
          <c:invertIfNegative val="0"/>
          <c:cat>
            <c:strRef>
              <c:f>vakiomaksu!$B$3:$B$9</c:f>
              <c:strCache>
                <c:ptCount val="7"/>
                <c:pt idx="0">
                  <c:v>base line scenario</c:v>
                </c:pt>
                <c:pt idx="1">
                  <c:v>scen 1.1</c:v>
                </c:pt>
                <c:pt idx="2">
                  <c:v>scen 1.2</c:v>
                </c:pt>
                <c:pt idx="3">
                  <c:v>scen 2.1</c:v>
                </c:pt>
                <c:pt idx="4">
                  <c:v>scen 2.2</c:v>
                </c:pt>
                <c:pt idx="5">
                  <c:v>scen 2.3</c:v>
                </c:pt>
                <c:pt idx="6">
                  <c:v>scen 3</c:v>
                </c:pt>
              </c:strCache>
            </c:strRef>
          </c:cat>
          <c:val>
            <c:numRef>
              <c:f>vakiomaksu!$D$3:$D$9</c:f>
              <c:numCache>
                <c:formatCode>0.0</c:formatCode>
                <c:ptCount val="7"/>
                <c:pt idx="0">
                  <c:v>29.021404400000009</c:v>
                </c:pt>
                <c:pt idx="1">
                  <c:v>27.851432469999999</c:v>
                </c:pt>
                <c:pt idx="2">
                  <c:v>30.370261429999999</c:v>
                </c:pt>
                <c:pt idx="3">
                  <c:v>27.795202190000001</c:v>
                </c:pt>
                <c:pt idx="4">
                  <c:v>27.953763030000001</c:v>
                </c:pt>
                <c:pt idx="5">
                  <c:v>27.781497219999999</c:v>
                </c:pt>
                <c:pt idx="6">
                  <c:v>27.897437759999999</c:v>
                </c:pt>
              </c:numCache>
            </c:numRef>
          </c:val>
          <c:extLst>
            <c:ext xmlns:c16="http://schemas.microsoft.com/office/drawing/2014/chart" uri="{C3380CC4-5D6E-409C-BE32-E72D297353CC}">
              <c16:uniqueId val="{00000000-EEC4-445E-A1E5-049F6D38E0D5}"/>
            </c:ext>
          </c:extLst>
        </c:ser>
        <c:dLbls>
          <c:showLegendKey val="0"/>
          <c:showVal val="0"/>
          <c:showCatName val="0"/>
          <c:showSerName val="0"/>
          <c:showPercent val="0"/>
          <c:showBubbleSize val="0"/>
        </c:dLbls>
        <c:gapWidth val="219"/>
        <c:overlap val="-27"/>
        <c:axId val="-2139523336"/>
        <c:axId val="-2139571000"/>
      </c:barChart>
      <c:catAx>
        <c:axId val="-213952333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fr-FR"/>
          </a:p>
        </c:txPr>
        <c:crossAx val="-2139571000"/>
        <c:crosses val="autoZero"/>
        <c:auto val="1"/>
        <c:lblAlgn val="ctr"/>
        <c:lblOffset val="100"/>
        <c:noMultiLvlLbl val="0"/>
      </c:catAx>
      <c:valAx>
        <c:axId val="-2139571000"/>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fr-FR"/>
          </a:p>
        </c:txPr>
        <c:crossAx val="-2139523336"/>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fr-FR"/>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'oad valitut'!$A$2</c:f>
              <c:strCache>
                <c:ptCount val="1"/>
                <c:pt idx="0">
                  <c:v>European Union - 28 countries (2013-2020)</c:v>
                </c:pt>
              </c:strCache>
            </c:strRef>
          </c:tx>
          <c:spPr>
            <a:ln w="28575" cap="rnd">
              <a:solidFill>
                <a:sysClr val="windowText" lastClr="000000"/>
              </a:solidFill>
              <a:round/>
            </a:ln>
            <a:effectLst/>
          </c:spPr>
          <c:marker>
            <c:symbol val="none"/>
          </c:marker>
          <c:cat>
            <c:strRef>
              <c:f>'oad valitut'!$B$1:$M$1</c:f>
              <c:strCache>
                <c:ptCount val="12"/>
                <c:pt idx="0">
                  <c:v>2007</c:v>
                </c:pt>
                <c:pt idx="1">
                  <c:v>2008</c:v>
                </c:pt>
                <c:pt idx="2">
                  <c:v>2009</c:v>
                </c:pt>
                <c:pt idx="3">
                  <c:v>2010</c:v>
                </c:pt>
                <c:pt idx="4">
                  <c:v>2011</c:v>
                </c:pt>
                <c:pt idx="5">
                  <c:v>2012</c:v>
                </c:pt>
                <c:pt idx="6">
                  <c:v>2013</c:v>
                </c:pt>
                <c:pt idx="7">
                  <c:v>2014</c:v>
                </c:pt>
                <c:pt idx="8">
                  <c:v>2015</c:v>
                </c:pt>
                <c:pt idx="9">
                  <c:v>2016</c:v>
                </c:pt>
                <c:pt idx="10">
                  <c:v>2017</c:v>
                </c:pt>
                <c:pt idx="11">
                  <c:v>2018</c:v>
                </c:pt>
              </c:strCache>
            </c:strRef>
          </c:cat>
          <c:val>
            <c:numRef>
              <c:f>'oad valitut'!$B$2:$M$2</c:f>
              <c:numCache>
                <c:formatCode>General</c:formatCode>
                <c:ptCount val="12"/>
                <c:pt idx="0">
                  <c:v>25.2</c:v>
                </c:pt>
                <c:pt idx="1">
                  <c:v>25.5</c:v>
                </c:pt>
                <c:pt idx="2">
                  <c:v>25.8</c:v>
                </c:pt>
                <c:pt idx="3">
                  <c:v>26.1</c:v>
                </c:pt>
                <c:pt idx="4">
                  <c:v>26.4</c:v>
                </c:pt>
                <c:pt idx="5">
                  <c:v>26.9</c:v>
                </c:pt>
                <c:pt idx="6">
                  <c:v>27.5</c:v>
                </c:pt>
                <c:pt idx="7">
                  <c:v>28.2</c:v>
                </c:pt>
                <c:pt idx="8">
                  <c:v>28.8</c:v>
                </c:pt>
                <c:pt idx="9">
                  <c:v>29.3</c:v>
                </c:pt>
                <c:pt idx="10">
                  <c:v>29.9</c:v>
                </c:pt>
                <c:pt idx="11">
                  <c:v>30.5</c:v>
                </c:pt>
              </c:numCache>
            </c:numRef>
          </c:val>
          <c:smooth val="0"/>
          <c:extLst>
            <c:ext xmlns:c16="http://schemas.microsoft.com/office/drawing/2014/chart" uri="{C3380CC4-5D6E-409C-BE32-E72D297353CC}">
              <c16:uniqueId val="{00000000-0A20-4F43-B0C1-CFFEDE5282E8}"/>
            </c:ext>
          </c:extLst>
        </c:ser>
        <c:ser>
          <c:idx val="2"/>
          <c:order val="1"/>
          <c:tx>
            <c:strRef>
              <c:f>'oad valitut'!$A$4</c:f>
              <c:strCache>
                <c:ptCount val="1"/>
                <c:pt idx="0">
                  <c:v>Denmark</c:v>
                </c:pt>
              </c:strCache>
            </c:strRef>
          </c:tx>
          <c:spPr>
            <a:ln w="28575" cap="rnd">
              <a:solidFill>
                <a:schemeClr val="accent3"/>
              </a:solidFill>
              <a:round/>
            </a:ln>
            <a:effectLst/>
          </c:spPr>
          <c:marker>
            <c:symbol val="none"/>
          </c:marker>
          <c:cat>
            <c:strRef>
              <c:f>'oad valitut'!$B$1:$M$1</c:f>
              <c:strCache>
                <c:ptCount val="12"/>
                <c:pt idx="0">
                  <c:v>2007</c:v>
                </c:pt>
                <c:pt idx="1">
                  <c:v>2008</c:v>
                </c:pt>
                <c:pt idx="2">
                  <c:v>2009</c:v>
                </c:pt>
                <c:pt idx="3">
                  <c:v>2010</c:v>
                </c:pt>
                <c:pt idx="4">
                  <c:v>2011</c:v>
                </c:pt>
                <c:pt idx="5">
                  <c:v>2012</c:v>
                </c:pt>
                <c:pt idx="6">
                  <c:v>2013</c:v>
                </c:pt>
                <c:pt idx="7">
                  <c:v>2014</c:v>
                </c:pt>
                <c:pt idx="8">
                  <c:v>2015</c:v>
                </c:pt>
                <c:pt idx="9">
                  <c:v>2016</c:v>
                </c:pt>
                <c:pt idx="10">
                  <c:v>2017</c:v>
                </c:pt>
                <c:pt idx="11">
                  <c:v>2018</c:v>
                </c:pt>
              </c:strCache>
            </c:strRef>
          </c:cat>
          <c:val>
            <c:numRef>
              <c:f>'oad valitut'!$B$4:$M$4</c:f>
              <c:numCache>
                <c:formatCode>General</c:formatCode>
                <c:ptCount val="12"/>
                <c:pt idx="0">
                  <c:v>23.2</c:v>
                </c:pt>
                <c:pt idx="1">
                  <c:v>23.6</c:v>
                </c:pt>
                <c:pt idx="2">
                  <c:v>24.1</c:v>
                </c:pt>
                <c:pt idx="3">
                  <c:v>24.9</c:v>
                </c:pt>
                <c:pt idx="4">
                  <c:v>25.7</c:v>
                </c:pt>
                <c:pt idx="5">
                  <c:v>26.7</c:v>
                </c:pt>
                <c:pt idx="6">
                  <c:v>27.6</c:v>
                </c:pt>
                <c:pt idx="7">
                  <c:v>28.3</c:v>
                </c:pt>
                <c:pt idx="8">
                  <c:v>28.8</c:v>
                </c:pt>
                <c:pt idx="9">
                  <c:v>29.3</c:v>
                </c:pt>
                <c:pt idx="10">
                  <c:v>29.7</c:v>
                </c:pt>
                <c:pt idx="11">
                  <c:v>30.1</c:v>
                </c:pt>
              </c:numCache>
            </c:numRef>
          </c:val>
          <c:smooth val="0"/>
          <c:extLst>
            <c:ext xmlns:c16="http://schemas.microsoft.com/office/drawing/2014/chart" uri="{C3380CC4-5D6E-409C-BE32-E72D297353CC}">
              <c16:uniqueId val="{00000001-0A20-4F43-B0C1-CFFEDE5282E8}"/>
            </c:ext>
          </c:extLst>
        </c:ser>
        <c:ser>
          <c:idx val="3"/>
          <c:order val="2"/>
          <c:tx>
            <c:strRef>
              <c:f>'oad valitut'!$A$5</c:f>
              <c:strCache>
                <c:ptCount val="1"/>
                <c:pt idx="0">
                  <c:v>Germany (until 1990 former territory of the FRG)</c:v>
                </c:pt>
              </c:strCache>
            </c:strRef>
          </c:tx>
          <c:spPr>
            <a:ln w="28575" cap="rnd">
              <a:solidFill>
                <a:schemeClr val="accent2"/>
              </a:solidFill>
              <a:round/>
            </a:ln>
            <a:effectLst/>
          </c:spPr>
          <c:marker>
            <c:symbol val="none"/>
          </c:marker>
          <c:cat>
            <c:strRef>
              <c:f>'oad valitut'!$B$1:$M$1</c:f>
              <c:strCache>
                <c:ptCount val="12"/>
                <c:pt idx="0">
                  <c:v>2007</c:v>
                </c:pt>
                <c:pt idx="1">
                  <c:v>2008</c:v>
                </c:pt>
                <c:pt idx="2">
                  <c:v>2009</c:v>
                </c:pt>
                <c:pt idx="3">
                  <c:v>2010</c:v>
                </c:pt>
                <c:pt idx="4">
                  <c:v>2011</c:v>
                </c:pt>
                <c:pt idx="5">
                  <c:v>2012</c:v>
                </c:pt>
                <c:pt idx="6">
                  <c:v>2013</c:v>
                </c:pt>
                <c:pt idx="7">
                  <c:v>2014</c:v>
                </c:pt>
                <c:pt idx="8">
                  <c:v>2015</c:v>
                </c:pt>
                <c:pt idx="9">
                  <c:v>2016</c:v>
                </c:pt>
                <c:pt idx="10">
                  <c:v>2017</c:v>
                </c:pt>
                <c:pt idx="11">
                  <c:v>2018</c:v>
                </c:pt>
              </c:strCache>
            </c:strRef>
          </c:cat>
          <c:val>
            <c:numRef>
              <c:f>'oad valitut'!$B$5:$M$5</c:f>
              <c:numCache>
                <c:formatCode>General</c:formatCode>
                <c:ptCount val="12"/>
                <c:pt idx="0">
                  <c:v>29.9</c:v>
                </c:pt>
                <c:pt idx="1">
                  <c:v>30.4</c:v>
                </c:pt>
                <c:pt idx="2">
                  <c:v>30.9</c:v>
                </c:pt>
                <c:pt idx="3">
                  <c:v>31.4</c:v>
                </c:pt>
                <c:pt idx="4">
                  <c:v>31.4</c:v>
                </c:pt>
                <c:pt idx="5">
                  <c:v>31.4</c:v>
                </c:pt>
                <c:pt idx="6">
                  <c:v>31.5</c:v>
                </c:pt>
                <c:pt idx="7">
                  <c:v>31.6</c:v>
                </c:pt>
                <c:pt idx="8">
                  <c:v>32</c:v>
                </c:pt>
                <c:pt idx="9">
                  <c:v>32</c:v>
                </c:pt>
                <c:pt idx="10">
                  <c:v>32.4</c:v>
                </c:pt>
                <c:pt idx="11">
                  <c:v>32.800000000000011</c:v>
                </c:pt>
              </c:numCache>
            </c:numRef>
          </c:val>
          <c:smooth val="0"/>
          <c:extLst>
            <c:ext xmlns:c16="http://schemas.microsoft.com/office/drawing/2014/chart" uri="{C3380CC4-5D6E-409C-BE32-E72D297353CC}">
              <c16:uniqueId val="{00000002-0A20-4F43-B0C1-CFFEDE5282E8}"/>
            </c:ext>
          </c:extLst>
        </c:ser>
        <c:ser>
          <c:idx val="5"/>
          <c:order val="3"/>
          <c:tx>
            <c:strRef>
              <c:f>'oad valitut'!$A$7</c:f>
              <c:strCache>
                <c:ptCount val="1"/>
                <c:pt idx="0">
                  <c:v>France</c:v>
                </c:pt>
              </c:strCache>
            </c:strRef>
          </c:tx>
          <c:spPr>
            <a:ln w="28575" cap="rnd">
              <a:solidFill>
                <a:srgbClr val="FF0000"/>
              </a:solidFill>
              <a:round/>
            </a:ln>
            <a:effectLst/>
          </c:spPr>
          <c:marker>
            <c:symbol val="none"/>
          </c:marker>
          <c:cat>
            <c:strRef>
              <c:f>'oad valitut'!$B$1:$M$1</c:f>
              <c:strCache>
                <c:ptCount val="12"/>
                <c:pt idx="0">
                  <c:v>2007</c:v>
                </c:pt>
                <c:pt idx="1">
                  <c:v>2008</c:v>
                </c:pt>
                <c:pt idx="2">
                  <c:v>2009</c:v>
                </c:pt>
                <c:pt idx="3">
                  <c:v>2010</c:v>
                </c:pt>
                <c:pt idx="4">
                  <c:v>2011</c:v>
                </c:pt>
                <c:pt idx="5">
                  <c:v>2012</c:v>
                </c:pt>
                <c:pt idx="6">
                  <c:v>2013</c:v>
                </c:pt>
                <c:pt idx="7">
                  <c:v>2014</c:v>
                </c:pt>
                <c:pt idx="8">
                  <c:v>2015</c:v>
                </c:pt>
                <c:pt idx="9">
                  <c:v>2016</c:v>
                </c:pt>
                <c:pt idx="10">
                  <c:v>2017</c:v>
                </c:pt>
                <c:pt idx="11">
                  <c:v>2018</c:v>
                </c:pt>
              </c:strCache>
            </c:strRef>
          </c:cat>
          <c:val>
            <c:numRef>
              <c:f>'oad valitut'!$B$7:$M$7</c:f>
              <c:numCache>
                <c:formatCode>General</c:formatCode>
                <c:ptCount val="12"/>
                <c:pt idx="0">
                  <c:v>25.1</c:v>
                </c:pt>
                <c:pt idx="1">
                  <c:v>25.2</c:v>
                </c:pt>
                <c:pt idx="2">
                  <c:v>25.4</c:v>
                </c:pt>
                <c:pt idx="3">
                  <c:v>25.6</c:v>
                </c:pt>
                <c:pt idx="4">
                  <c:v>25.9</c:v>
                </c:pt>
                <c:pt idx="5">
                  <c:v>26.7</c:v>
                </c:pt>
                <c:pt idx="6">
                  <c:v>27.5</c:v>
                </c:pt>
                <c:pt idx="7">
                  <c:v>28.3</c:v>
                </c:pt>
                <c:pt idx="8">
                  <c:v>29.2</c:v>
                </c:pt>
                <c:pt idx="9">
                  <c:v>30.1</c:v>
                </c:pt>
                <c:pt idx="10">
                  <c:v>30.8</c:v>
                </c:pt>
                <c:pt idx="11">
                  <c:v>31.6</c:v>
                </c:pt>
              </c:numCache>
            </c:numRef>
          </c:val>
          <c:smooth val="0"/>
          <c:extLst>
            <c:ext xmlns:c16="http://schemas.microsoft.com/office/drawing/2014/chart" uri="{C3380CC4-5D6E-409C-BE32-E72D297353CC}">
              <c16:uniqueId val="{00000003-0A20-4F43-B0C1-CFFEDE5282E8}"/>
            </c:ext>
          </c:extLst>
        </c:ser>
        <c:ser>
          <c:idx val="6"/>
          <c:order val="4"/>
          <c:tx>
            <c:strRef>
              <c:f>'oad valitut'!$A$8</c:f>
              <c:strCache>
                <c:ptCount val="1"/>
                <c:pt idx="0">
                  <c:v>Italy</c:v>
                </c:pt>
              </c:strCache>
            </c:strRef>
          </c:tx>
          <c:spPr>
            <a:ln w="28575" cap="rnd">
              <a:solidFill>
                <a:schemeClr val="accent6"/>
              </a:solidFill>
              <a:round/>
            </a:ln>
            <a:effectLst/>
          </c:spPr>
          <c:marker>
            <c:symbol val="none"/>
          </c:marker>
          <c:cat>
            <c:strRef>
              <c:f>'oad valitut'!$B$1:$M$1</c:f>
              <c:strCache>
                <c:ptCount val="12"/>
                <c:pt idx="0">
                  <c:v>2007</c:v>
                </c:pt>
                <c:pt idx="1">
                  <c:v>2008</c:v>
                </c:pt>
                <c:pt idx="2">
                  <c:v>2009</c:v>
                </c:pt>
                <c:pt idx="3">
                  <c:v>2010</c:v>
                </c:pt>
                <c:pt idx="4">
                  <c:v>2011</c:v>
                </c:pt>
                <c:pt idx="5">
                  <c:v>2012</c:v>
                </c:pt>
                <c:pt idx="6">
                  <c:v>2013</c:v>
                </c:pt>
                <c:pt idx="7">
                  <c:v>2014</c:v>
                </c:pt>
                <c:pt idx="8">
                  <c:v>2015</c:v>
                </c:pt>
                <c:pt idx="9">
                  <c:v>2016</c:v>
                </c:pt>
                <c:pt idx="10">
                  <c:v>2017</c:v>
                </c:pt>
                <c:pt idx="11">
                  <c:v>2018</c:v>
                </c:pt>
              </c:strCache>
            </c:strRef>
          </c:cat>
          <c:val>
            <c:numRef>
              <c:f>'oad valitut'!$B$8:$M$8</c:f>
              <c:numCache>
                <c:formatCode>General</c:formatCode>
                <c:ptCount val="12"/>
                <c:pt idx="0">
                  <c:v>30.5</c:v>
                </c:pt>
                <c:pt idx="1">
                  <c:v>30.7</c:v>
                </c:pt>
                <c:pt idx="2">
                  <c:v>30.9</c:v>
                </c:pt>
                <c:pt idx="3">
                  <c:v>31.2</c:v>
                </c:pt>
                <c:pt idx="4">
                  <c:v>31.3</c:v>
                </c:pt>
                <c:pt idx="5">
                  <c:v>32</c:v>
                </c:pt>
                <c:pt idx="6">
                  <c:v>32.700000000000003</c:v>
                </c:pt>
                <c:pt idx="7">
                  <c:v>33.1</c:v>
                </c:pt>
                <c:pt idx="8">
                  <c:v>33.700000000000003</c:v>
                </c:pt>
                <c:pt idx="9">
                  <c:v>34.300000000000011</c:v>
                </c:pt>
                <c:pt idx="10">
                  <c:v>34.800000000000011</c:v>
                </c:pt>
                <c:pt idx="11">
                  <c:v>35.200000000000003</c:v>
                </c:pt>
              </c:numCache>
            </c:numRef>
          </c:val>
          <c:smooth val="0"/>
          <c:extLst>
            <c:ext xmlns:c16="http://schemas.microsoft.com/office/drawing/2014/chart" uri="{C3380CC4-5D6E-409C-BE32-E72D297353CC}">
              <c16:uniqueId val="{00000004-0A20-4F43-B0C1-CFFEDE5282E8}"/>
            </c:ext>
          </c:extLst>
        </c:ser>
        <c:ser>
          <c:idx val="7"/>
          <c:order val="5"/>
          <c:tx>
            <c:strRef>
              <c:f>'oad valitut'!$A$9</c:f>
              <c:strCache>
                <c:ptCount val="1"/>
                <c:pt idx="0">
                  <c:v>Finland</c:v>
                </c:pt>
              </c:strCache>
            </c:strRef>
          </c:tx>
          <c:spPr>
            <a:ln w="28575" cap="rnd">
              <a:solidFill>
                <a:schemeClr val="accent5"/>
              </a:solidFill>
              <a:prstDash val="dash"/>
              <a:round/>
            </a:ln>
            <a:effectLst/>
          </c:spPr>
          <c:marker>
            <c:symbol val="none"/>
          </c:marker>
          <c:cat>
            <c:strRef>
              <c:f>'oad valitut'!$B$1:$M$1</c:f>
              <c:strCache>
                <c:ptCount val="12"/>
                <c:pt idx="0">
                  <c:v>2007</c:v>
                </c:pt>
                <c:pt idx="1">
                  <c:v>2008</c:v>
                </c:pt>
                <c:pt idx="2">
                  <c:v>2009</c:v>
                </c:pt>
                <c:pt idx="3">
                  <c:v>2010</c:v>
                </c:pt>
                <c:pt idx="4">
                  <c:v>2011</c:v>
                </c:pt>
                <c:pt idx="5">
                  <c:v>2012</c:v>
                </c:pt>
                <c:pt idx="6">
                  <c:v>2013</c:v>
                </c:pt>
                <c:pt idx="7">
                  <c:v>2014</c:v>
                </c:pt>
                <c:pt idx="8">
                  <c:v>2015</c:v>
                </c:pt>
                <c:pt idx="9">
                  <c:v>2016</c:v>
                </c:pt>
                <c:pt idx="10">
                  <c:v>2017</c:v>
                </c:pt>
                <c:pt idx="11">
                  <c:v>2018</c:v>
                </c:pt>
              </c:strCache>
            </c:strRef>
          </c:cat>
          <c:val>
            <c:numRef>
              <c:f>'oad valitut'!$B$9:$M$9</c:f>
              <c:numCache>
                <c:formatCode>General</c:formatCode>
                <c:ptCount val="12"/>
                <c:pt idx="0">
                  <c:v>24.8</c:v>
                </c:pt>
                <c:pt idx="1">
                  <c:v>24.8</c:v>
                </c:pt>
                <c:pt idx="2">
                  <c:v>25.2</c:v>
                </c:pt>
                <c:pt idx="3">
                  <c:v>25.6</c:v>
                </c:pt>
                <c:pt idx="4">
                  <c:v>26.5</c:v>
                </c:pt>
                <c:pt idx="5">
                  <c:v>27.7</c:v>
                </c:pt>
                <c:pt idx="6">
                  <c:v>28.9</c:v>
                </c:pt>
                <c:pt idx="7">
                  <c:v>30.2</c:v>
                </c:pt>
                <c:pt idx="8">
                  <c:v>31.3</c:v>
                </c:pt>
                <c:pt idx="9">
                  <c:v>32.4</c:v>
                </c:pt>
                <c:pt idx="10">
                  <c:v>33.200000000000003</c:v>
                </c:pt>
                <c:pt idx="11">
                  <c:v>34.200000000000003</c:v>
                </c:pt>
              </c:numCache>
            </c:numRef>
          </c:val>
          <c:smooth val="0"/>
          <c:extLst>
            <c:ext xmlns:c16="http://schemas.microsoft.com/office/drawing/2014/chart" uri="{C3380CC4-5D6E-409C-BE32-E72D297353CC}">
              <c16:uniqueId val="{00000005-0A20-4F43-B0C1-CFFEDE5282E8}"/>
            </c:ext>
          </c:extLst>
        </c:ser>
        <c:ser>
          <c:idx val="8"/>
          <c:order val="6"/>
          <c:tx>
            <c:strRef>
              <c:f>'oad valitut'!$A$10</c:f>
              <c:strCache>
                <c:ptCount val="1"/>
                <c:pt idx="0">
                  <c:v>Sweden</c:v>
                </c:pt>
              </c:strCache>
            </c:strRef>
          </c:tx>
          <c:spPr>
            <a:ln w="28575" cap="rnd">
              <a:solidFill>
                <a:schemeClr val="accent4"/>
              </a:solidFill>
              <a:round/>
            </a:ln>
            <a:effectLst/>
          </c:spPr>
          <c:marker>
            <c:symbol val="none"/>
          </c:marker>
          <c:cat>
            <c:strRef>
              <c:f>'oad valitut'!$B$1:$M$1</c:f>
              <c:strCache>
                <c:ptCount val="12"/>
                <c:pt idx="0">
                  <c:v>2007</c:v>
                </c:pt>
                <c:pt idx="1">
                  <c:v>2008</c:v>
                </c:pt>
                <c:pt idx="2">
                  <c:v>2009</c:v>
                </c:pt>
                <c:pt idx="3">
                  <c:v>2010</c:v>
                </c:pt>
                <c:pt idx="4">
                  <c:v>2011</c:v>
                </c:pt>
                <c:pt idx="5">
                  <c:v>2012</c:v>
                </c:pt>
                <c:pt idx="6">
                  <c:v>2013</c:v>
                </c:pt>
                <c:pt idx="7">
                  <c:v>2014</c:v>
                </c:pt>
                <c:pt idx="8">
                  <c:v>2015</c:v>
                </c:pt>
                <c:pt idx="9">
                  <c:v>2016</c:v>
                </c:pt>
                <c:pt idx="10">
                  <c:v>2017</c:v>
                </c:pt>
                <c:pt idx="11">
                  <c:v>2018</c:v>
                </c:pt>
              </c:strCache>
            </c:strRef>
          </c:cat>
          <c:val>
            <c:numRef>
              <c:f>'oad valitut'!$B$10:$M$10</c:f>
              <c:numCache>
                <c:formatCode>General</c:formatCode>
                <c:ptCount val="12"/>
                <c:pt idx="0">
                  <c:v>26.4</c:v>
                </c:pt>
                <c:pt idx="1">
                  <c:v>26.7</c:v>
                </c:pt>
                <c:pt idx="2">
                  <c:v>27.1</c:v>
                </c:pt>
                <c:pt idx="3">
                  <c:v>27.7</c:v>
                </c:pt>
                <c:pt idx="4">
                  <c:v>28.4</c:v>
                </c:pt>
                <c:pt idx="5">
                  <c:v>29.2</c:v>
                </c:pt>
                <c:pt idx="6">
                  <c:v>29.9</c:v>
                </c:pt>
                <c:pt idx="7">
                  <c:v>30.6</c:v>
                </c:pt>
                <c:pt idx="8">
                  <c:v>31.1</c:v>
                </c:pt>
                <c:pt idx="9">
                  <c:v>31.5</c:v>
                </c:pt>
                <c:pt idx="10">
                  <c:v>31.6</c:v>
                </c:pt>
                <c:pt idx="11">
                  <c:v>31.7</c:v>
                </c:pt>
              </c:numCache>
            </c:numRef>
          </c:val>
          <c:smooth val="0"/>
          <c:extLst>
            <c:ext xmlns:c16="http://schemas.microsoft.com/office/drawing/2014/chart" uri="{C3380CC4-5D6E-409C-BE32-E72D297353CC}">
              <c16:uniqueId val="{00000006-0A20-4F43-B0C1-CFFEDE5282E8}"/>
            </c:ext>
          </c:extLst>
        </c:ser>
        <c:ser>
          <c:idx val="9"/>
          <c:order val="7"/>
          <c:tx>
            <c:strRef>
              <c:f>'oad valitut'!$A$11</c:f>
              <c:strCache>
                <c:ptCount val="1"/>
                <c:pt idx="0">
                  <c:v>United Kingdom</c:v>
                </c:pt>
              </c:strCache>
            </c:strRef>
          </c:tx>
          <c:spPr>
            <a:ln w="28575" cap="rnd">
              <a:solidFill>
                <a:srgbClr val="C00000"/>
              </a:solidFill>
              <a:prstDash val="dash"/>
              <a:round/>
            </a:ln>
            <a:effectLst/>
          </c:spPr>
          <c:marker>
            <c:symbol val="none"/>
          </c:marker>
          <c:cat>
            <c:strRef>
              <c:f>'oad valitut'!$B$1:$M$1</c:f>
              <c:strCache>
                <c:ptCount val="12"/>
                <c:pt idx="0">
                  <c:v>2007</c:v>
                </c:pt>
                <c:pt idx="1">
                  <c:v>2008</c:v>
                </c:pt>
                <c:pt idx="2">
                  <c:v>2009</c:v>
                </c:pt>
                <c:pt idx="3">
                  <c:v>2010</c:v>
                </c:pt>
                <c:pt idx="4">
                  <c:v>2011</c:v>
                </c:pt>
                <c:pt idx="5">
                  <c:v>2012</c:v>
                </c:pt>
                <c:pt idx="6">
                  <c:v>2013</c:v>
                </c:pt>
                <c:pt idx="7">
                  <c:v>2014</c:v>
                </c:pt>
                <c:pt idx="8">
                  <c:v>2015</c:v>
                </c:pt>
                <c:pt idx="9">
                  <c:v>2016</c:v>
                </c:pt>
                <c:pt idx="10">
                  <c:v>2017</c:v>
                </c:pt>
                <c:pt idx="11">
                  <c:v>2018</c:v>
                </c:pt>
              </c:strCache>
            </c:strRef>
          </c:cat>
          <c:val>
            <c:numRef>
              <c:f>'oad valitut'!$B$11:$M$11</c:f>
              <c:numCache>
                <c:formatCode>General</c:formatCode>
                <c:ptCount val="12"/>
                <c:pt idx="0">
                  <c:v>23.9</c:v>
                </c:pt>
                <c:pt idx="1">
                  <c:v>24</c:v>
                </c:pt>
                <c:pt idx="2">
                  <c:v>24.3</c:v>
                </c:pt>
                <c:pt idx="3">
                  <c:v>24.6</c:v>
                </c:pt>
                <c:pt idx="4">
                  <c:v>24.9</c:v>
                </c:pt>
                <c:pt idx="5">
                  <c:v>25.6</c:v>
                </c:pt>
                <c:pt idx="6">
                  <c:v>26.4</c:v>
                </c:pt>
                <c:pt idx="7">
                  <c:v>27</c:v>
                </c:pt>
                <c:pt idx="8">
                  <c:v>27.5</c:v>
                </c:pt>
                <c:pt idx="9">
                  <c:v>27.8</c:v>
                </c:pt>
                <c:pt idx="10">
                  <c:v>28.2</c:v>
                </c:pt>
                <c:pt idx="11">
                  <c:v>28.6</c:v>
                </c:pt>
              </c:numCache>
            </c:numRef>
          </c:val>
          <c:smooth val="0"/>
          <c:extLst>
            <c:ext xmlns:c16="http://schemas.microsoft.com/office/drawing/2014/chart" uri="{C3380CC4-5D6E-409C-BE32-E72D297353CC}">
              <c16:uniqueId val="{00000007-0A20-4F43-B0C1-CFFEDE5282E8}"/>
            </c:ext>
          </c:extLst>
        </c:ser>
        <c:ser>
          <c:idx val="10"/>
          <c:order val="8"/>
          <c:tx>
            <c:strRef>
              <c:f>'oad valitut'!$A$12</c:f>
              <c:strCache>
                <c:ptCount val="1"/>
                <c:pt idx="0">
                  <c:v>Iceland</c:v>
                </c:pt>
              </c:strCache>
            </c:strRef>
          </c:tx>
          <c:spPr>
            <a:ln w="28575" cap="rnd">
              <a:solidFill>
                <a:schemeClr val="accent6">
                  <a:lumMod val="40000"/>
                  <a:lumOff val="60000"/>
                </a:schemeClr>
              </a:solidFill>
              <a:round/>
            </a:ln>
            <a:effectLst/>
          </c:spPr>
          <c:marker>
            <c:symbol val="none"/>
          </c:marker>
          <c:cat>
            <c:strRef>
              <c:f>'oad valitut'!$B$1:$M$1</c:f>
              <c:strCache>
                <c:ptCount val="12"/>
                <c:pt idx="0">
                  <c:v>2007</c:v>
                </c:pt>
                <c:pt idx="1">
                  <c:v>2008</c:v>
                </c:pt>
                <c:pt idx="2">
                  <c:v>2009</c:v>
                </c:pt>
                <c:pt idx="3">
                  <c:v>2010</c:v>
                </c:pt>
                <c:pt idx="4">
                  <c:v>2011</c:v>
                </c:pt>
                <c:pt idx="5">
                  <c:v>2012</c:v>
                </c:pt>
                <c:pt idx="6">
                  <c:v>2013</c:v>
                </c:pt>
                <c:pt idx="7">
                  <c:v>2014</c:v>
                </c:pt>
                <c:pt idx="8">
                  <c:v>2015</c:v>
                </c:pt>
                <c:pt idx="9">
                  <c:v>2016</c:v>
                </c:pt>
                <c:pt idx="10">
                  <c:v>2017</c:v>
                </c:pt>
                <c:pt idx="11">
                  <c:v>2018</c:v>
                </c:pt>
              </c:strCache>
            </c:strRef>
          </c:cat>
          <c:val>
            <c:numRef>
              <c:f>'oad valitut'!$B$12:$M$12</c:f>
              <c:numCache>
                <c:formatCode>General</c:formatCode>
                <c:ptCount val="12"/>
                <c:pt idx="0">
                  <c:v>17.2</c:v>
                </c:pt>
                <c:pt idx="1">
                  <c:v>17.100000000000001</c:v>
                </c:pt>
                <c:pt idx="2">
                  <c:v>17.2</c:v>
                </c:pt>
                <c:pt idx="3">
                  <c:v>17.899999999999999</c:v>
                </c:pt>
                <c:pt idx="4">
                  <c:v>18.399999999999999</c:v>
                </c:pt>
                <c:pt idx="5">
                  <c:v>18.899999999999999</c:v>
                </c:pt>
                <c:pt idx="6">
                  <c:v>19.5</c:v>
                </c:pt>
                <c:pt idx="7">
                  <c:v>19.899999999999999</c:v>
                </c:pt>
                <c:pt idx="8">
                  <c:v>20.5</c:v>
                </c:pt>
                <c:pt idx="9">
                  <c:v>21</c:v>
                </c:pt>
                <c:pt idx="10">
                  <c:v>21.2</c:v>
                </c:pt>
                <c:pt idx="11">
                  <c:v>21.1</c:v>
                </c:pt>
              </c:numCache>
            </c:numRef>
          </c:val>
          <c:smooth val="0"/>
          <c:extLst>
            <c:ext xmlns:c16="http://schemas.microsoft.com/office/drawing/2014/chart" uri="{C3380CC4-5D6E-409C-BE32-E72D297353CC}">
              <c16:uniqueId val="{00000008-0A20-4F43-B0C1-CFFEDE5282E8}"/>
            </c:ext>
          </c:extLst>
        </c:ser>
        <c:ser>
          <c:idx val="11"/>
          <c:order val="9"/>
          <c:tx>
            <c:strRef>
              <c:f>'oad valitut'!$A$13</c:f>
              <c:strCache>
                <c:ptCount val="1"/>
                <c:pt idx="0">
                  <c:v>Norway</c:v>
                </c:pt>
              </c:strCache>
            </c:strRef>
          </c:tx>
          <c:spPr>
            <a:ln w="28575" cap="rnd">
              <a:solidFill>
                <a:schemeClr val="tx2"/>
              </a:solidFill>
              <a:round/>
            </a:ln>
            <a:effectLst/>
          </c:spPr>
          <c:marker>
            <c:symbol val="none"/>
          </c:marker>
          <c:cat>
            <c:strRef>
              <c:f>'oad valitut'!$B$1:$M$1</c:f>
              <c:strCache>
                <c:ptCount val="12"/>
                <c:pt idx="0">
                  <c:v>2007</c:v>
                </c:pt>
                <c:pt idx="1">
                  <c:v>2008</c:v>
                </c:pt>
                <c:pt idx="2">
                  <c:v>2009</c:v>
                </c:pt>
                <c:pt idx="3">
                  <c:v>2010</c:v>
                </c:pt>
                <c:pt idx="4">
                  <c:v>2011</c:v>
                </c:pt>
                <c:pt idx="5">
                  <c:v>2012</c:v>
                </c:pt>
                <c:pt idx="6">
                  <c:v>2013</c:v>
                </c:pt>
                <c:pt idx="7">
                  <c:v>2014</c:v>
                </c:pt>
                <c:pt idx="8">
                  <c:v>2015</c:v>
                </c:pt>
                <c:pt idx="9">
                  <c:v>2016</c:v>
                </c:pt>
                <c:pt idx="10">
                  <c:v>2017</c:v>
                </c:pt>
                <c:pt idx="11">
                  <c:v>2018</c:v>
                </c:pt>
              </c:strCache>
            </c:strRef>
          </c:cat>
          <c:val>
            <c:numRef>
              <c:f>'oad valitut'!$B$13:$M$13</c:f>
              <c:numCache>
                <c:formatCode>General</c:formatCode>
                <c:ptCount val="12"/>
                <c:pt idx="0">
                  <c:v>22.2</c:v>
                </c:pt>
                <c:pt idx="1">
                  <c:v>22.1</c:v>
                </c:pt>
                <c:pt idx="2">
                  <c:v>22.1</c:v>
                </c:pt>
                <c:pt idx="3">
                  <c:v>22.5</c:v>
                </c:pt>
                <c:pt idx="4">
                  <c:v>22.8</c:v>
                </c:pt>
                <c:pt idx="5">
                  <c:v>23.3</c:v>
                </c:pt>
                <c:pt idx="6">
                  <c:v>23.7</c:v>
                </c:pt>
                <c:pt idx="7">
                  <c:v>24.2</c:v>
                </c:pt>
                <c:pt idx="8">
                  <c:v>24.5</c:v>
                </c:pt>
                <c:pt idx="9">
                  <c:v>25</c:v>
                </c:pt>
                <c:pt idx="10">
                  <c:v>25.4</c:v>
                </c:pt>
                <c:pt idx="11">
                  <c:v>25.9</c:v>
                </c:pt>
              </c:numCache>
            </c:numRef>
          </c:val>
          <c:smooth val="0"/>
          <c:extLst>
            <c:ext xmlns:c16="http://schemas.microsoft.com/office/drawing/2014/chart" uri="{C3380CC4-5D6E-409C-BE32-E72D297353CC}">
              <c16:uniqueId val="{00000009-0A20-4F43-B0C1-CFFEDE5282E8}"/>
            </c:ext>
          </c:extLst>
        </c:ser>
        <c:dLbls>
          <c:showLegendKey val="0"/>
          <c:showVal val="0"/>
          <c:showCatName val="0"/>
          <c:showSerName val="0"/>
          <c:showPercent val="0"/>
          <c:showBubbleSize val="0"/>
        </c:dLbls>
        <c:smooth val="0"/>
        <c:axId val="-2142680120"/>
        <c:axId val="-2142692808"/>
      </c:lineChart>
      <c:catAx>
        <c:axId val="-214268012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2142692808"/>
        <c:crosses val="autoZero"/>
        <c:auto val="1"/>
        <c:lblAlgn val="ctr"/>
        <c:lblOffset val="100"/>
        <c:noMultiLvlLbl val="0"/>
      </c:catAx>
      <c:valAx>
        <c:axId val="-2142692808"/>
        <c:scaling>
          <c:orientation val="minMax"/>
          <c:min val="15"/>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2142680120"/>
        <c:crosses val="autoZero"/>
        <c:crossBetween val="between"/>
      </c:valAx>
      <c:spPr>
        <a:noFill/>
        <a:ln>
          <a:noFill/>
        </a:ln>
        <a:effectLst/>
      </c:spPr>
    </c:plotArea>
    <c:legend>
      <c:legendPos val="b"/>
      <c:layout>
        <c:manualLayout>
          <c:xMode val="edge"/>
          <c:yMode val="edge"/>
          <c:x val="1.19088055465165E-2"/>
          <c:y val="0.765892653574758"/>
          <c:w val="0.97869769912492999"/>
          <c:h val="0.19825946788575799"/>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fr-FR"/>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fr-FR"/>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'TK 2019'!$E$11</c:f>
              <c:strCache>
                <c:ptCount val="1"/>
                <c:pt idx="0">
                  <c:v>Male</c:v>
                </c:pt>
              </c:strCache>
            </c:strRef>
          </c:tx>
          <c:spPr>
            <a:solidFill>
              <a:schemeClr val="accent1"/>
            </a:solidFill>
            <a:ln>
              <a:noFill/>
            </a:ln>
            <a:effectLst/>
          </c:spPr>
          <c:invertIfNegative val="0"/>
          <c:cat>
            <c:strRef>
              <c:f>'TK 2019'!$D$12:$D$18</c:f>
              <c:strCache>
                <c:ptCount val="7"/>
                <c:pt idx="0">
                  <c:v>0-14</c:v>
                </c:pt>
                <c:pt idx="1">
                  <c:v>15-24</c:v>
                </c:pt>
                <c:pt idx="2">
                  <c:v>25-34</c:v>
                </c:pt>
                <c:pt idx="3">
                  <c:v>35-44</c:v>
                </c:pt>
                <c:pt idx="4">
                  <c:v>45-54</c:v>
                </c:pt>
                <c:pt idx="5">
                  <c:v>55-64</c:v>
                </c:pt>
                <c:pt idx="6">
                  <c:v>65-</c:v>
                </c:pt>
              </c:strCache>
            </c:strRef>
          </c:cat>
          <c:val>
            <c:numRef>
              <c:f>'TK 2019'!$E$12:$E$18</c:f>
              <c:numCache>
                <c:formatCode>0.000000</c:formatCode>
                <c:ptCount val="7"/>
                <c:pt idx="0">
                  <c:v>9.7408021464822206E-2</c:v>
                </c:pt>
                <c:pt idx="1">
                  <c:v>0.115816384645565</c:v>
                </c:pt>
                <c:pt idx="2">
                  <c:v>0.16984546846721399</c:v>
                </c:pt>
                <c:pt idx="3">
                  <c:v>8.3986179489451099E-2</c:v>
                </c:pt>
                <c:pt idx="4">
                  <c:v>3.9012567552174998E-2</c:v>
                </c:pt>
                <c:pt idx="5">
                  <c:v>1.7737587485603602E-2</c:v>
                </c:pt>
                <c:pt idx="6">
                  <c:v>1.1529748269272101E-2</c:v>
                </c:pt>
              </c:numCache>
            </c:numRef>
          </c:val>
          <c:extLst>
            <c:ext xmlns:c16="http://schemas.microsoft.com/office/drawing/2014/chart" uri="{C3380CC4-5D6E-409C-BE32-E72D297353CC}">
              <c16:uniqueId val="{00000000-B4CC-4684-A405-55B54B5DB649}"/>
            </c:ext>
          </c:extLst>
        </c:ser>
        <c:ser>
          <c:idx val="1"/>
          <c:order val="1"/>
          <c:tx>
            <c:strRef>
              <c:f>'TK 2019'!$F$11</c:f>
              <c:strCache>
                <c:ptCount val="1"/>
                <c:pt idx="0">
                  <c:v>Female</c:v>
                </c:pt>
              </c:strCache>
            </c:strRef>
          </c:tx>
          <c:spPr>
            <a:solidFill>
              <a:schemeClr val="accent2"/>
            </a:solidFill>
            <a:ln>
              <a:noFill/>
            </a:ln>
            <a:effectLst/>
          </c:spPr>
          <c:invertIfNegative val="0"/>
          <c:cat>
            <c:strRef>
              <c:f>'TK 2019'!$D$12:$D$18</c:f>
              <c:strCache>
                <c:ptCount val="7"/>
                <c:pt idx="0">
                  <c:v>0-14</c:v>
                </c:pt>
                <c:pt idx="1">
                  <c:v>15-24</c:v>
                </c:pt>
                <c:pt idx="2">
                  <c:v>25-34</c:v>
                </c:pt>
                <c:pt idx="3">
                  <c:v>35-44</c:v>
                </c:pt>
                <c:pt idx="4">
                  <c:v>45-54</c:v>
                </c:pt>
                <c:pt idx="5">
                  <c:v>55-64</c:v>
                </c:pt>
                <c:pt idx="6">
                  <c:v>65-</c:v>
                </c:pt>
              </c:strCache>
            </c:strRef>
          </c:cat>
          <c:val>
            <c:numRef>
              <c:f>'TK 2019'!$F$12:$F$18</c:f>
              <c:numCache>
                <c:formatCode>0.000000</c:formatCode>
                <c:ptCount val="7"/>
                <c:pt idx="0">
                  <c:v>9.5515927758723307E-2</c:v>
                </c:pt>
                <c:pt idx="1">
                  <c:v>0.109140268057155</c:v>
                </c:pt>
                <c:pt idx="2">
                  <c:v>0.14357131105008</c:v>
                </c:pt>
                <c:pt idx="3">
                  <c:v>6.3419943553592401E-2</c:v>
                </c:pt>
                <c:pt idx="4">
                  <c:v>3.0469669548049E-2</c:v>
                </c:pt>
                <c:pt idx="5">
                  <c:v>1.51494057939833E-2</c:v>
                </c:pt>
                <c:pt idx="6">
                  <c:v>1.09285813726855E-2</c:v>
                </c:pt>
              </c:numCache>
            </c:numRef>
          </c:val>
          <c:extLst>
            <c:ext xmlns:c16="http://schemas.microsoft.com/office/drawing/2014/chart" uri="{C3380CC4-5D6E-409C-BE32-E72D297353CC}">
              <c16:uniqueId val="{00000001-B4CC-4684-A405-55B54B5DB649}"/>
            </c:ext>
          </c:extLst>
        </c:ser>
        <c:dLbls>
          <c:showLegendKey val="0"/>
          <c:showVal val="0"/>
          <c:showCatName val="0"/>
          <c:showSerName val="0"/>
          <c:showPercent val="0"/>
          <c:showBubbleSize val="0"/>
        </c:dLbls>
        <c:gapWidth val="219"/>
        <c:overlap val="-27"/>
        <c:axId val="-2144134856"/>
        <c:axId val="-2143334712"/>
      </c:barChart>
      <c:catAx>
        <c:axId val="-214413485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2143334712"/>
        <c:crosses val="autoZero"/>
        <c:auto val="1"/>
        <c:lblAlgn val="ctr"/>
        <c:lblOffset val="100"/>
        <c:noMultiLvlLbl val="0"/>
      </c:catAx>
      <c:valAx>
        <c:axId val="-2143334712"/>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fr-FR"/>
          </a:p>
        </c:txPr>
        <c:crossAx val="-214413485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fr-FR"/>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koonti!$P$28</c:f>
              <c:strCache>
                <c:ptCount val="1"/>
                <c:pt idx="0">
                  <c:v>Both sexes</c:v>
                </c:pt>
              </c:strCache>
            </c:strRef>
          </c:tx>
          <c:spPr>
            <a:solidFill>
              <a:schemeClr val="accent5"/>
            </a:solidFill>
            <a:ln>
              <a:noFill/>
            </a:ln>
            <a:effectLst/>
          </c:spPr>
          <c:invertIfNegative val="0"/>
          <c:dPt>
            <c:idx val="0"/>
            <c:invertIfNegative val="0"/>
            <c:bubble3D val="0"/>
            <c:spPr>
              <a:solidFill>
                <a:schemeClr val="accent5"/>
              </a:solidFill>
              <a:ln>
                <a:solidFill>
                  <a:schemeClr val="bg2">
                    <a:lumMod val="90000"/>
                  </a:schemeClr>
                </a:solidFill>
              </a:ln>
              <a:effectLst/>
            </c:spPr>
            <c:extLst>
              <c:ext xmlns:c16="http://schemas.microsoft.com/office/drawing/2014/chart" uri="{C3380CC4-5D6E-409C-BE32-E72D297353CC}">
                <c16:uniqueId val="{00000001-B4D5-4A23-B03D-D32BE1E1D581}"/>
              </c:ext>
            </c:extLst>
          </c:dPt>
          <c:cat>
            <c:strRef>
              <c:f>koonti!$P$31:$P$35</c:f>
              <c:strCache>
                <c:ptCount val="5"/>
                <c:pt idx="0">
                  <c:v>Total</c:v>
                </c:pt>
                <c:pt idx="1">
                  <c:v>Born in Finland</c:v>
                </c:pt>
                <c:pt idx="2">
                  <c:v>Group 1</c:v>
                </c:pt>
                <c:pt idx="3">
                  <c:v>Group 2</c:v>
                </c:pt>
                <c:pt idx="4">
                  <c:v>Group 3</c:v>
                </c:pt>
              </c:strCache>
            </c:strRef>
          </c:cat>
          <c:val>
            <c:numRef>
              <c:f>koonti!$B$4:$B$8</c:f>
              <c:numCache>
                <c:formatCode>0.0\ %</c:formatCode>
                <c:ptCount val="5"/>
                <c:pt idx="0">
                  <c:v>0.69044330129704801</c:v>
                </c:pt>
                <c:pt idx="1">
                  <c:v>0.70210352215795702</c:v>
                </c:pt>
                <c:pt idx="2">
                  <c:v>0.61530104873284297</c:v>
                </c:pt>
                <c:pt idx="3">
                  <c:v>0.48363029151048997</c:v>
                </c:pt>
                <c:pt idx="4">
                  <c:v>0.29633649436313497</c:v>
                </c:pt>
              </c:numCache>
            </c:numRef>
          </c:val>
          <c:extLst>
            <c:ext xmlns:c16="http://schemas.microsoft.com/office/drawing/2014/chart" uri="{C3380CC4-5D6E-409C-BE32-E72D297353CC}">
              <c16:uniqueId val="{00000002-B4D5-4A23-B03D-D32BE1E1D581}"/>
            </c:ext>
          </c:extLst>
        </c:ser>
        <c:ser>
          <c:idx val="1"/>
          <c:order val="1"/>
          <c:tx>
            <c:strRef>
              <c:f>koonti!$P$29</c:f>
              <c:strCache>
                <c:ptCount val="1"/>
                <c:pt idx="0">
                  <c:v>Male</c:v>
                </c:pt>
              </c:strCache>
            </c:strRef>
          </c:tx>
          <c:spPr>
            <a:solidFill>
              <a:srgbClr val="00B0F0"/>
            </a:solidFill>
            <a:ln>
              <a:noFill/>
            </a:ln>
            <a:effectLst/>
          </c:spPr>
          <c:invertIfNegative val="0"/>
          <c:cat>
            <c:strRef>
              <c:f>koonti!$P$31:$P$35</c:f>
              <c:strCache>
                <c:ptCount val="5"/>
                <c:pt idx="0">
                  <c:v>Total</c:v>
                </c:pt>
                <c:pt idx="1">
                  <c:v>Born in Finland</c:v>
                </c:pt>
                <c:pt idx="2">
                  <c:v>Group 1</c:v>
                </c:pt>
                <c:pt idx="3">
                  <c:v>Group 2</c:v>
                </c:pt>
                <c:pt idx="4">
                  <c:v>Group 3</c:v>
                </c:pt>
              </c:strCache>
            </c:strRef>
          </c:cat>
          <c:val>
            <c:numRef>
              <c:f>koonti!$C$4:$C$8</c:f>
              <c:numCache>
                <c:formatCode>0.0\ %</c:formatCode>
                <c:ptCount val="5"/>
                <c:pt idx="0">
                  <c:v>0.67920516357607197</c:v>
                </c:pt>
                <c:pt idx="1">
                  <c:v>0.68726040265865396</c:v>
                </c:pt>
                <c:pt idx="2">
                  <c:v>0.64241636583749195</c:v>
                </c:pt>
                <c:pt idx="3">
                  <c:v>0.55281037323590498</c:v>
                </c:pt>
                <c:pt idx="4">
                  <c:v>0.35122824633885202</c:v>
                </c:pt>
              </c:numCache>
            </c:numRef>
          </c:val>
          <c:extLst>
            <c:ext xmlns:c16="http://schemas.microsoft.com/office/drawing/2014/chart" uri="{C3380CC4-5D6E-409C-BE32-E72D297353CC}">
              <c16:uniqueId val="{00000003-B4D5-4A23-B03D-D32BE1E1D581}"/>
            </c:ext>
          </c:extLst>
        </c:ser>
        <c:ser>
          <c:idx val="2"/>
          <c:order val="2"/>
          <c:tx>
            <c:strRef>
              <c:f>koonti!$P$30</c:f>
              <c:strCache>
                <c:ptCount val="1"/>
                <c:pt idx="0">
                  <c:v>Female</c:v>
                </c:pt>
              </c:strCache>
            </c:strRef>
          </c:tx>
          <c:spPr>
            <a:solidFill>
              <a:schemeClr val="accent2"/>
            </a:solidFill>
            <a:ln>
              <a:noFill/>
            </a:ln>
            <a:effectLst/>
          </c:spPr>
          <c:invertIfNegative val="0"/>
          <c:cat>
            <c:strRef>
              <c:f>koonti!$P$31:$P$35</c:f>
              <c:strCache>
                <c:ptCount val="5"/>
                <c:pt idx="0">
                  <c:v>Total</c:v>
                </c:pt>
                <c:pt idx="1">
                  <c:v>Born in Finland</c:v>
                </c:pt>
                <c:pt idx="2">
                  <c:v>Group 1</c:v>
                </c:pt>
                <c:pt idx="3">
                  <c:v>Group 2</c:v>
                </c:pt>
                <c:pt idx="4">
                  <c:v>Group 3</c:v>
                </c:pt>
              </c:strCache>
            </c:strRef>
          </c:cat>
          <c:val>
            <c:numRef>
              <c:f>koonti!$D$4:$D$8</c:f>
              <c:numCache>
                <c:formatCode>0.0\ %</c:formatCode>
                <c:ptCount val="5"/>
                <c:pt idx="0">
                  <c:v>0.70195197540203502</c:v>
                </c:pt>
                <c:pt idx="1">
                  <c:v>0.71727080640805996</c:v>
                </c:pt>
                <c:pt idx="2">
                  <c:v>0.588802432554691</c:v>
                </c:pt>
                <c:pt idx="3">
                  <c:v>0.40969740400133497</c:v>
                </c:pt>
                <c:pt idx="4">
                  <c:v>0.212567387932944</c:v>
                </c:pt>
              </c:numCache>
            </c:numRef>
          </c:val>
          <c:extLst>
            <c:ext xmlns:c16="http://schemas.microsoft.com/office/drawing/2014/chart" uri="{C3380CC4-5D6E-409C-BE32-E72D297353CC}">
              <c16:uniqueId val="{00000004-B4D5-4A23-B03D-D32BE1E1D581}"/>
            </c:ext>
          </c:extLst>
        </c:ser>
        <c:dLbls>
          <c:showLegendKey val="0"/>
          <c:showVal val="0"/>
          <c:showCatName val="0"/>
          <c:showSerName val="0"/>
          <c:showPercent val="0"/>
          <c:showBubbleSize val="0"/>
        </c:dLbls>
        <c:gapWidth val="219"/>
        <c:overlap val="-27"/>
        <c:axId val="2109283048"/>
        <c:axId val="2109469480"/>
      </c:barChart>
      <c:catAx>
        <c:axId val="210928304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2109469480"/>
        <c:crosses val="autoZero"/>
        <c:auto val="1"/>
        <c:lblAlgn val="ctr"/>
        <c:lblOffset val="100"/>
        <c:noMultiLvlLbl val="0"/>
      </c:catAx>
      <c:valAx>
        <c:axId val="2109469480"/>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210928304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legend>
    <c:plotVisOnly val="1"/>
    <c:dispBlanksAs val="gap"/>
    <c:showDLblsOverMax val="0"/>
  </c:chart>
  <c:spPr>
    <a:noFill/>
    <a:ln>
      <a:noFill/>
    </a:ln>
    <a:effectLst/>
  </c:spPr>
  <c:txPr>
    <a:bodyPr/>
    <a:lstStyle/>
    <a:p>
      <a:pPr>
        <a:defRPr/>
      </a:pPr>
      <a:endParaRPr lang="fr-FR"/>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Taul1!$C$52</c:f>
              <c:strCache>
                <c:ptCount val="1"/>
                <c:pt idx="0">
                  <c:v>TFR</c:v>
                </c:pt>
              </c:strCache>
            </c:strRef>
          </c:tx>
          <c:spPr>
            <a:solidFill>
              <a:schemeClr val="accent1"/>
            </a:solidFill>
            <a:ln>
              <a:noFill/>
            </a:ln>
            <a:effectLst/>
          </c:spPr>
          <c:invertIfNegative val="0"/>
          <c:cat>
            <c:strRef>
              <c:f>Taul1!$A$59:$A$63</c:f>
              <c:strCache>
                <c:ptCount val="5"/>
                <c:pt idx="0">
                  <c:v>Total</c:v>
                </c:pt>
                <c:pt idx="1">
                  <c:v>Born in Finland</c:v>
                </c:pt>
                <c:pt idx="2">
                  <c:v>Group 1</c:v>
                </c:pt>
                <c:pt idx="3">
                  <c:v>Group 2</c:v>
                </c:pt>
                <c:pt idx="4">
                  <c:v>Group 3</c:v>
                </c:pt>
              </c:strCache>
            </c:strRef>
          </c:cat>
          <c:val>
            <c:numRef>
              <c:f>Taul1!$C$53:$C$57</c:f>
              <c:numCache>
                <c:formatCode>0.00</c:formatCode>
                <c:ptCount val="5"/>
                <c:pt idx="0">
                  <c:v>1.632270843449154</c:v>
                </c:pt>
                <c:pt idx="1">
                  <c:v>1.607613054071571</c:v>
                </c:pt>
                <c:pt idx="2">
                  <c:v>1.6181092186733139</c:v>
                </c:pt>
                <c:pt idx="3">
                  <c:v>1.851586421856565</c:v>
                </c:pt>
                <c:pt idx="4">
                  <c:v>3.3750213557201709</c:v>
                </c:pt>
              </c:numCache>
            </c:numRef>
          </c:val>
          <c:extLst>
            <c:ext xmlns:c16="http://schemas.microsoft.com/office/drawing/2014/chart" uri="{C3380CC4-5D6E-409C-BE32-E72D297353CC}">
              <c16:uniqueId val="{00000000-3EDC-40C6-9130-CF894B1B9EE6}"/>
            </c:ext>
          </c:extLst>
        </c:ser>
        <c:dLbls>
          <c:showLegendKey val="0"/>
          <c:showVal val="0"/>
          <c:showCatName val="0"/>
          <c:showSerName val="0"/>
          <c:showPercent val="0"/>
          <c:showBubbleSize val="0"/>
        </c:dLbls>
        <c:gapWidth val="219"/>
        <c:overlap val="-27"/>
        <c:axId val="-2128832776"/>
        <c:axId val="-2128829256"/>
      </c:barChart>
      <c:catAx>
        <c:axId val="-21288327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2128829256"/>
        <c:crosses val="autoZero"/>
        <c:auto val="1"/>
        <c:lblAlgn val="ctr"/>
        <c:lblOffset val="100"/>
        <c:noMultiLvlLbl val="0"/>
      </c:catAx>
      <c:valAx>
        <c:axId val="-2128829256"/>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2128832776"/>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fr-FR"/>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'kuvio 3.3.2'!$C$15</c:f>
              <c:strCache>
                <c:ptCount val="1"/>
                <c:pt idx="0">
                  <c:v>Immigration</c:v>
                </c:pt>
              </c:strCache>
            </c:strRef>
          </c:tx>
          <c:spPr>
            <a:solidFill>
              <a:schemeClr val="accent1"/>
            </a:solidFill>
            <a:ln>
              <a:noFill/>
            </a:ln>
            <a:effectLst/>
          </c:spPr>
          <c:invertIfNegative val="0"/>
          <c:cat>
            <c:multiLvlStrRef>
              <c:f>'kuvio 3.3.2'!$E$17:$F$36</c:f>
              <c:multiLvlStrCache>
                <c:ptCount val="20"/>
                <c:lvl>
                  <c:pt idx="0">
                    <c:v>Born in Finland</c:v>
                  </c:pt>
                  <c:pt idx="1">
                    <c:v>Group 1</c:v>
                  </c:pt>
                  <c:pt idx="2">
                    <c:v>Group 2</c:v>
                  </c:pt>
                  <c:pt idx="3">
                    <c:v>Group 3</c:v>
                  </c:pt>
                  <c:pt idx="4">
                    <c:v>Born in Finland</c:v>
                  </c:pt>
                  <c:pt idx="5">
                    <c:v>Group 1</c:v>
                  </c:pt>
                  <c:pt idx="6">
                    <c:v>Group 2</c:v>
                  </c:pt>
                  <c:pt idx="7">
                    <c:v>Group 3</c:v>
                  </c:pt>
                  <c:pt idx="8">
                    <c:v>Born in Finland</c:v>
                  </c:pt>
                  <c:pt idx="9">
                    <c:v>Group 1</c:v>
                  </c:pt>
                  <c:pt idx="10">
                    <c:v>Group 2</c:v>
                  </c:pt>
                  <c:pt idx="11">
                    <c:v>Group 3</c:v>
                  </c:pt>
                  <c:pt idx="12">
                    <c:v>Born in Finland</c:v>
                  </c:pt>
                  <c:pt idx="13">
                    <c:v>Group 1</c:v>
                  </c:pt>
                  <c:pt idx="14">
                    <c:v>Group 2</c:v>
                  </c:pt>
                  <c:pt idx="15">
                    <c:v>Group 3</c:v>
                  </c:pt>
                  <c:pt idx="16">
                    <c:v>Born in Finland</c:v>
                  </c:pt>
                  <c:pt idx="17">
                    <c:v>Group 1</c:v>
                  </c:pt>
                  <c:pt idx="18">
                    <c:v>Group 2</c:v>
                  </c:pt>
                  <c:pt idx="19">
                    <c:v>Group 3</c:v>
                  </c:pt>
                </c:lvl>
                <c:lvl>
                  <c:pt idx="0">
                    <c:v>2013</c:v>
                  </c:pt>
                  <c:pt idx="4">
                    <c:v>2014</c:v>
                  </c:pt>
                  <c:pt idx="8">
                    <c:v>2015</c:v>
                  </c:pt>
                  <c:pt idx="12">
                    <c:v>2016</c:v>
                  </c:pt>
                  <c:pt idx="16">
                    <c:v>2017</c:v>
                  </c:pt>
                </c:lvl>
              </c:multiLvlStrCache>
            </c:multiLvlStrRef>
          </c:cat>
          <c:val>
            <c:numRef>
              <c:f>'kuvio 3.3.2'!$C$17:$C$36</c:f>
              <c:numCache>
                <c:formatCode>General</c:formatCode>
                <c:ptCount val="20"/>
                <c:pt idx="0">
                  <c:v>6450</c:v>
                </c:pt>
                <c:pt idx="1">
                  <c:v>14840</c:v>
                </c:pt>
                <c:pt idx="2">
                  <c:v>7620</c:v>
                </c:pt>
                <c:pt idx="3">
                  <c:v>3031</c:v>
                </c:pt>
                <c:pt idx="4">
                  <c:v>6363</c:v>
                </c:pt>
                <c:pt idx="5">
                  <c:v>13950</c:v>
                </c:pt>
                <c:pt idx="6">
                  <c:v>7844</c:v>
                </c:pt>
                <c:pt idx="7">
                  <c:v>3350</c:v>
                </c:pt>
                <c:pt idx="8">
                  <c:v>6042</c:v>
                </c:pt>
                <c:pt idx="9">
                  <c:v>11965</c:v>
                </c:pt>
                <c:pt idx="10">
                  <c:v>7506</c:v>
                </c:pt>
                <c:pt idx="11">
                  <c:v>3233</c:v>
                </c:pt>
                <c:pt idx="12">
                  <c:v>6301</c:v>
                </c:pt>
                <c:pt idx="13">
                  <c:v>11974</c:v>
                </c:pt>
                <c:pt idx="14">
                  <c:v>8461</c:v>
                </c:pt>
                <c:pt idx="15">
                  <c:v>8169</c:v>
                </c:pt>
                <c:pt idx="16">
                  <c:v>6728</c:v>
                </c:pt>
                <c:pt idx="17">
                  <c:v>10941</c:v>
                </c:pt>
                <c:pt idx="18">
                  <c:v>7692</c:v>
                </c:pt>
                <c:pt idx="19">
                  <c:v>6436</c:v>
                </c:pt>
              </c:numCache>
            </c:numRef>
          </c:val>
          <c:extLst>
            <c:ext xmlns:c16="http://schemas.microsoft.com/office/drawing/2014/chart" uri="{C3380CC4-5D6E-409C-BE32-E72D297353CC}">
              <c16:uniqueId val="{00000000-1380-49D8-AC14-85BEE75DBB06}"/>
            </c:ext>
          </c:extLst>
        </c:ser>
        <c:ser>
          <c:idx val="1"/>
          <c:order val="1"/>
          <c:tx>
            <c:strRef>
              <c:f>'kuvio 3.3.2'!$D$15</c:f>
              <c:strCache>
                <c:ptCount val="1"/>
                <c:pt idx="0">
                  <c:v>Emigration</c:v>
                </c:pt>
              </c:strCache>
            </c:strRef>
          </c:tx>
          <c:spPr>
            <a:solidFill>
              <a:schemeClr val="accent2"/>
            </a:solidFill>
            <a:ln>
              <a:noFill/>
            </a:ln>
            <a:effectLst/>
          </c:spPr>
          <c:invertIfNegative val="0"/>
          <c:cat>
            <c:multiLvlStrRef>
              <c:f>'kuvio 3.3.2'!$E$17:$F$36</c:f>
              <c:multiLvlStrCache>
                <c:ptCount val="20"/>
                <c:lvl>
                  <c:pt idx="0">
                    <c:v>Born in Finland</c:v>
                  </c:pt>
                  <c:pt idx="1">
                    <c:v>Group 1</c:v>
                  </c:pt>
                  <c:pt idx="2">
                    <c:v>Group 2</c:v>
                  </c:pt>
                  <c:pt idx="3">
                    <c:v>Group 3</c:v>
                  </c:pt>
                  <c:pt idx="4">
                    <c:v>Born in Finland</c:v>
                  </c:pt>
                  <c:pt idx="5">
                    <c:v>Group 1</c:v>
                  </c:pt>
                  <c:pt idx="6">
                    <c:v>Group 2</c:v>
                  </c:pt>
                  <c:pt idx="7">
                    <c:v>Group 3</c:v>
                  </c:pt>
                  <c:pt idx="8">
                    <c:v>Born in Finland</c:v>
                  </c:pt>
                  <c:pt idx="9">
                    <c:v>Group 1</c:v>
                  </c:pt>
                  <c:pt idx="10">
                    <c:v>Group 2</c:v>
                  </c:pt>
                  <c:pt idx="11">
                    <c:v>Group 3</c:v>
                  </c:pt>
                  <c:pt idx="12">
                    <c:v>Born in Finland</c:v>
                  </c:pt>
                  <c:pt idx="13">
                    <c:v>Group 1</c:v>
                  </c:pt>
                  <c:pt idx="14">
                    <c:v>Group 2</c:v>
                  </c:pt>
                  <c:pt idx="15">
                    <c:v>Group 3</c:v>
                  </c:pt>
                  <c:pt idx="16">
                    <c:v>Born in Finland</c:v>
                  </c:pt>
                  <c:pt idx="17">
                    <c:v>Group 1</c:v>
                  </c:pt>
                  <c:pt idx="18">
                    <c:v>Group 2</c:v>
                  </c:pt>
                  <c:pt idx="19">
                    <c:v>Group 3</c:v>
                  </c:pt>
                </c:lvl>
                <c:lvl>
                  <c:pt idx="0">
                    <c:v>2013</c:v>
                  </c:pt>
                  <c:pt idx="4">
                    <c:v>2014</c:v>
                  </c:pt>
                  <c:pt idx="8">
                    <c:v>2015</c:v>
                  </c:pt>
                  <c:pt idx="12">
                    <c:v>2016</c:v>
                  </c:pt>
                  <c:pt idx="16">
                    <c:v>2017</c:v>
                  </c:pt>
                </c:lvl>
              </c:multiLvlStrCache>
            </c:multiLvlStrRef>
          </c:cat>
          <c:val>
            <c:numRef>
              <c:f>'kuvio 3.3.2'!$D$17:$D$36</c:f>
              <c:numCache>
                <c:formatCode>General</c:formatCode>
                <c:ptCount val="20"/>
                <c:pt idx="0">
                  <c:v>-8693</c:v>
                </c:pt>
                <c:pt idx="1">
                  <c:v>-3665</c:v>
                </c:pt>
                <c:pt idx="2">
                  <c:v>-1281</c:v>
                </c:pt>
                <c:pt idx="3">
                  <c:v>-254</c:v>
                </c:pt>
                <c:pt idx="4">
                  <c:v>-9050</c:v>
                </c:pt>
                <c:pt idx="5">
                  <c:v>-4456</c:v>
                </c:pt>
                <c:pt idx="6">
                  <c:v>-1583</c:v>
                </c:pt>
                <c:pt idx="7">
                  <c:v>-397</c:v>
                </c:pt>
                <c:pt idx="8">
                  <c:v>-9833</c:v>
                </c:pt>
                <c:pt idx="9">
                  <c:v>-4432</c:v>
                </c:pt>
                <c:pt idx="10">
                  <c:v>-1671</c:v>
                </c:pt>
                <c:pt idx="11">
                  <c:v>-369</c:v>
                </c:pt>
                <c:pt idx="12">
                  <c:v>-10523</c:v>
                </c:pt>
                <c:pt idx="13">
                  <c:v>-5134</c:v>
                </c:pt>
                <c:pt idx="14">
                  <c:v>-1956</c:v>
                </c:pt>
                <c:pt idx="15">
                  <c:v>-469</c:v>
                </c:pt>
                <c:pt idx="16">
                  <c:v>-9232</c:v>
                </c:pt>
                <c:pt idx="17">
                  <c:v>-5522</c:v>
                </c:pt>
                <c:pt idx="18">
                  <c:v>-1786</c:v>
                </c:pt>
                <c:pt idx="19">
                  <c:v>-433</c:v>
                </c:pt>
              </c:numCache>
            </c:numRef>
          </c:val>
          <c:extLst>
            <c:ext xmlns:c16="http://schemas.microsoft.com/office/drawing/2014/chart" uri="{C3380CC4-5D6E-409C-BE32-E72D297353CC}">
              <c16:uniqueId val="{00000001-1380-49D8-AC14-85BEE75DBB06}"/>
            </c:ext>
          </c:extLst>
        </c:ser>
        <c:dLbls>
          <c:showLegendKey val="0"/>
          <c:showVal val="0"/>
          <c:showCatName val="0"/>
          <c:showSerName val="0"/>
          <c:showPercent val="0"/>
          <c:showBubbleSize val="0"/>
        </c:dLbls>
        <c:gapWidth val="150"/>
        <c:overlap val="100"/>
        <c:axId val="-2128784168"/>
        <c:axId val="-2128780456"/>
      </c:barChart>
      <c:catAx>
        <c:axId val="-21287841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fr-FR"/>
          </a:p>
        </c:txPr>
        <c:crossAx val="-2128780456"/>
        <c:crosses val="autoZero"/>
        <c:auto val="1"/>
        <c:lblAlgn val="ctr"/>
        <c:lblOffset val="100"/>
        <c:noMultiLvlLbl val="0"/>
      </c:catAx>
      <c:valAx>
        <c:axId val="-2128780456"/>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212878416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fr-FR"/>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fr-FR"/>
    </a:p>
  </c:txPr>
  <c:externalData r:id="rId3">
    <c:autoUpdate val="0"/>
  </c:externalData>
  <c:userShapes r:id="rId4"/>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'fig 5.1.2'!$B$2</c:f>
              <c:strCache>
                <c:ptCount val="1"/>
                <c:pt idx="0">
                  <c:v>Baseline proj</c:v>
                </c:pt>
              </c:strCache>
            </c:strRef>
          </c:tx>
          <c:spPr>
            <a:ln w="28575" cap="rnd">
              <a:solidFill>
                <a:sysClr val="windowText" lastClr="000000"/>
              </a:solidFill>
              <a:round/>
            </a:ln>
            <a:effectLst/>
          </c:spPr>
          <c:marker>
            <c:symbol val="none"/>
          </c:marker>
          <c:cat>
            <c:numRef>
              <c:f>'fig 5.1.2'!$C$1:$CE$1</c:f>
              <c:numCache>
                <c:formatCode>General</c:formatCode>
                <c:ptCount val="81"/>
                <c:pt idx="0">
                  <c:v>2005</c:v>
                </c:pt>
                <c:pt idx="1">
                  <c:v>2006</c:v>
                </c:pt>
                <c:pt idx="2">
                  <c:v>2007</c:v>
                </c:pt>
                <c:pt idx="3">
                  <c:v>2008</c:v>
                </c:pt>
                <c:pt idx="4">
                  <c:v>2009</c:v>
                </c:pt>
                <c:pt idx="5">
                  <c:v>2010</c:v>
                </c:pt>
                <c:pt idx="6">
                  <c:v>2011</c:v>
                </c:pt>
                <c:pt idx="7">
                  <c:v>2012</c:v>
                </c:pt>
                <c:pt idx="8">
                  <c:v>2013</c:v>
                </c:pt>
                <c:pt idx="9">
                  <c:v>2014</c:v>
                </c:pt>
                <c:pt idx="10">
                  <c:v>2015</c:v>
                </c:pt>
                <c:pt idx="11">
                  <c:v>2016</c:v>
                </c:pt>
                <c:pt idx="12">
                  <c:v>2017</c:v>
                </c:pt>
                <c:pt idx="13">
                  <c:v>2018</c:v>
                </c:pt>
                <c:pt idx="14">
                  <c:v>2019</c:v>
                </c:pt>
                <c:pt idx="15">
                  <c:v>2020</c:v>
                </c:pt>
                <c:pt idx="16">
                  <c:v>2021</c:v>
                </c:pt>
                <c:pt idx="17">
                  <c:v>2022</c:v>
                </c:pt>
                <c:pt idx="18">
                  <c:v>2023</c:v>
                </c:pt>
                <c:pt idx="19">
                  <c:v>2024</c:v>
                </c:pt>
                <c:pt idx="20">
                  <c:v>2025</c:v>
                </c:pt>
                <c:pt idx="21">
                  <c:v>2026</c:v>
                </c:pt>
                <c:pt idx="22">
                  <c:v>2027</c:v>
                </c:pt>
                <c:pt idx="23">
                  <c:v>2028</c:v>
                </c:pt>
                <c:pt idx="24">
                  <c:v>2029</c:v>
                </c:pt>
                <c:pt idx="25">
                  <c:v>2030</c:v>
                </c:pt>
                <c:pt idx="26">
                  <c:v>2031</c:v>
                </c:pt>
                <c:pt idx="27">
                  <c:v>2032</c:v>
                </c:pt>
                <c:pt idx="28">
                  <c:v>2033</c:v>
                </c:pt>
                <c:pt idx="29">
                  <c:v>2034</c:v>
                </c:pt>
                <c:pt idx="30">
                  <c:v>2035</c:v>
                </c:pt>
                <c:pt idx="31">
                  <c:v>2036</c:v>
                </c:pt>
                <c:pt idx="32">
                  <c:v>2037</c:v>
                </c:pt>
                <c:pt idx="33">
                  <c:v>2038</c:v>
                </c:pt>
                <c:pt idx="34">
                  <c:v>2039</c:v>
                </c:pt>
                <c:pt idx="35">
                  <c:v>2040</c:v>
                </c:pt>
                <c:pt idx="36">
                  <c:v>2041</c:v>
                </c:pt>
                <c:pt idx="37">
                  <c:v>2042</c:v>
                </c:pt>
                <c:pt idx="38">
                  <c:v>2043</c:v>
                </c:pt>
                <c:pt idx="39">
                  <c:v>2044</c:v>
                </c:pt>
                <c:pt idx="40">
                  <c:v>2045</c:v>
                </c:pt>
                <c:pt idx="41">
                  <c:v>2046</c:v>
                </c:pt>
                <c:pt idx="42">
                  <c:v>2047</c:v>
                </c:pt>
                <c:pt idx="43">
                  <c:v>2048</c:v>
                </c:pt>
                <c:pt idx="44">
                  <c:v>2049</c:v>
                </c:pt>
                <c:pt idx="45">
                  <c:v>2050</c:v>
                </c:pt>
                <c:pt idx="46">
                  <c:v>2051</c:v>
                </c:pt>
                <c:pt idx="47">
                  <c:v>2052</c:v>
                </c:pt>
                <c:pt idx="48">
                  <c:v>2053</c:v>
                </c:pt>
                <c:pt idx="49">
                  <c:v>2054</c:v>
                </c:pt>
                <c:pt idx="50">
                  <c:v>2055</c:v>
                </c:pt>
                <c:pt idx="51">
                  <c:v>2056</c:v>
                </c:pt>
                <c:pt idx="52">
                  <c:v>2057</c:v>
                </c:pt>
                <c:pt idx="53">
                  <c:v>2058</c:v>
                </c:pt>
                <c:pt idx="54">
                  <c:v>2059</c:v>
                </c:pt>
                <c:pt idx="55">
                  <c:v>2060</c:v>
                </c:pt>
                <c:pt idx="56">
                  <c:v>2061</c:v>
                </c:pt>
                <c:pt idx="57">
                  <c:v>2062</c:v>
                </c:pt>
                <c:pt idx="58">
                  <c:v>2063</c:v>
                </c:pt>
                <c:pt idx="59">
                  <c:v>2064</c:v>
                </c:pt>
                <c:pt idx="60">
                  <c:v>2065</c:v>
                </c:pt>
                <c:pt idx="61">
                  <c:v>2066</c:v>
                </c:pt>
                <c:pt idx="62">
                  <c:v>2067</c:v>
                </c:pt>
                <c:pt idx="63">
                  <c:v>2068</c:v>
                </c:pt>
                <c:pt idx="64">
                  <c:v>2069</c:v>
                </c:pt>
                <c:pt idx="65">
                  <c:v>2070</c:v>
                </c:pt>
                <c:pt idx="66">
                  <c:v>2071</c:v>
                </c:pt>
                <c:pt idx="67">
                  <c:v>2072</c:v>
                </c:pt>
                <c:pt idx="68">
                  <c:v>2073</c:v>
                </c:pt>
                <c:pt idx="69">
                  <c:v>2074</c:v>
                </c:pt>
                <c:pt idx="70">
                  <c:v>2075</c:v>
                </c:pt>
                <c:pt idx="71">
                  <c:v>2076</c:v>
                </c:pt>
                <c:pt idx="72">
                  <c:v>2077</c:v>
                </c:pt>
                <c:pt idx="73">
                  <c:v>2078</c:v>
                </c:pt>
                <c:pt idx="74">
                  <c:v>2079</c:v>
                </c:pt>
                <c:pt idx="75">
                  <c:v>2080</c:v>
                </c:pt>
                <c:pt idx="76">
                  <c:v>2081</c:v>
                </c:pt>
                <c:pt idx="77">
                  <c:v>2082</c:v>
                </c:pt>
                <c:pt idx="78">
                  <c:v>2083</c:v>
                </c:pt>
                <c:pt idx="79">
                  <c:v>2084</c:v>
                </c:pt>
                <c:pt idx="80">
                  <c:v>2085</c:v>
                </c:pt>
              </c:numCache>
            </c:numRef>
          </c:cat>
          <c:val>
            <c:numRef>
              <c:f>'fig 5.1.2'!$C$2:$CE$2</c:f>
              <c:numCache>
                <c:formatCode>General</c:formatCode>
                <c:ptCount val="81"/>
                <c:pt idx="0">
                  <c:v>0.23981820727005559</c:v>
                </c:pt>
                <c:pt idx="1">
                  <c:v>0.24770541225876855</c:v>
                </c:pt>
                <c:pt idx="2">
                  <c:v>0.24789423402913277</c:v>
                </c:pt>
                <c:pt idx="3">
                  <c:v>0.2517772652299522</c:v>
                </c:pt>
                <c:pt idx="4">
                  <c:v>0.25627001491557178</c:v>
                </c:pt>
                <c:pt idx="5">
                  <c:v>0.26533923877742871</c:v>
                </c:pt>
                <c:pt idx="6">
                  <c:v>0.27731062702309461</c:v>
                </c:pt>
                <c:pt idx="7">
                  <c:v>0.28949878720726147</c:v>
                </c:pt>
                <c:pt idx="8">
                  <c:v>0.30189627574004874</c:v>
                </c:pt>
                <c:pt idx="9">
                  <c:v>0.31327902606295444</c:v>
                </c:pt>
                <c:pt idx="10">
                  <c:v>0.32383046795122061</c:v>
                </c:pt>
                <c:pt idx="11">
                  <c:v>0.33244496326258749</c:v>
                </c:pt>
                <c:pt idx="12">
                  <c:v>0.34248768945004165</c:v>
                </c:pt>
                <c:pt idx="13">
                  <c:v>0.35117760973380341</c:v>
                </c:pt>
                <c:pt idx="14">
                  <c:v>0.35966877440787193</c:v>
                </c:pt>
                <c:pt idx="15">
                  <c:v>0.36801109606975385</c:v>
                </c:pt>
                <c:pt idx="16">
                  <c:v>0.37621422603303667</c:v>
                </c:pt>
                <c:pt idx="17">
                  <c:v>0.38348407590594219</c:v>
                </c:pt>
                <c:pt idx="18">
                  <c:v>0.3892809056967293</c:v>
                </c:pt>
                <c:pt idx="19">
                  <c:v>0.39567922413750339</c:v>
                </c:pt>
                <c:pt idx="20">
                  <c:v>0.40194193627850011</c:v>
                </c:pt>
                <c:pt idx="21">
                  <c:v>0.40827809668434384</c:v>
                </c:pt>
                <c:pt idx="22">
                  <c:v>0.41456337526680381</c:v>
                </c:pt>
                <c:pt idx="23">
                  <c:v>0.42110184433270581</c:v>
                </c:pt>
                <c:pt idx="24">
                  <c:v>0.42721980387493902</c:v>
                </c:pt>
                <c:pt idx="25">
                  <c:v>0.43282717513130481</c:v>
                </c:pt>
                <c:pt idx="26">
                  <c:v>0.43836949460063979</c:v>
                </c:pt>
                <c:pt idx="27">
                  <c:v>0.4438225652737785</c:v>
                </c:pt>
                <c:pt idx="28">
                  <c:v>0.44856669095951934</c:v>
                </c:pt>
                <c:pt idx="29">
                  <c:v>0.45118283371979895</c:v>
                </c:pt>
                <c:pt idx="30">
                  <c:v>0.45305072603482249</c:v>
                </c:pt>
                <c:pt idx="31">
                  <c:v>0.45389681912422758</c:v>
                </c:pt>
                <c:pt idx="32">
                  <c:v>0.45379714740316046</c:v>
                </c:pt>
                <c:pt idx="33">
                  <c:v>0.45277705163272919</c:v>
                </c:pt>
                <c:pt idx="34">
                  <c:v>0.45388588057141649</c:v>
                </c:pt>
                <c:pt idx="35">
                  <c:v>0.45613382678341791</c:v>
                </c:pt>
                <c:pt idx="36">
                  <c:v>0.45893422837728554</c:v>
                </c:pt>
                <c:pt idx="37">
                  <c:v>0.46160644528577754</c:v>
                </c:pt>
                <c:pt idx="38">
                  <c:v>0.46407184861522072</c:v>
                </c:pt>
                <c:pt idx="39">
                  <c:v>0.46656508127194291</c:v>
                </c:pt>
                <c:pt idx="40">
                  <c:v>0.46943122071648219</c:v>
                </c:pt>
                <c:pt idx="41">
                  <c:v>0.47266473805490061</c:v>
                </c:pt>
                <c:pt idx="42">
                  <c:v>0.47726421979715161</c:v>
                </c:pt>
                <c:pt idx="43">
                  <c:v>0.48237443173857414</c:v>
                </c:pt>
                <c:pt idx="44">
                  <c:v>0.48712481085730269</c:v>
                </c:pt>
                <c:pt idx="45">
                  <c:v>0.49132427448281835</c:v>
                </c:pt>
                <c:pt idx="46">
                  <c:v>0.49490963172706176</c:v>
                </c:pt>
                <c:pt idx="47">
                  <c:v>0.49838703493923819</c:v>
                </c:pt>
                <c:pt idx="48">
                  <c:v>0.5034223971615327</c:v>
                </c:pt>
                <c:pt idx="49">
                  <c:v>0.50864696954811417</c:v>
                </c:pt>
                <c:pt idx="50">
                  <c:v>0.51480225543839864</c:v>
                </c:pt>
                <c:pt idx="51">
                  <c:v>0.52093986038415951</c:v>
                </c:pt>
                <c:pt idx="52">
                  <c:v>0.52770898153326129</c:v>
                </c:pt>
                <c:pt idx="53">
                  <c:v>0.53386029435259685</c:v>
                </c:pt>
                <c:pt idx="54">
                  <c:v>0.54036719859991511</c:v>
                </c:pt>
                <c:pt idx="55">
                  <c:v>0.54640724005078967</c:v>
                </c:pt>
                <c:pt idx="56">
                  <c:v>0.55179034306974106</c:v>
                </c:pt>
                <c:pt idx="57">
                  <c:v>0.55681216139488976</c:v>
                </c:pt>
                <c:pt idx="58">
                  <c:v>0.56126488831614807</c:v>
                </c:pt>
                <c:pt idx="59">
                  <c:v>0.56638913076024167</c:v>
                </c:pt>
                <c:pt idx="60">
                  <c:v>0.57128808093888117</c:v>
                </c:pt>
                <c:pt idx="61">
                  <c:v>0.57606569314367706</c:v>
                </c:pt>
                <c:pt idx="62">
                  <c:v>0.58077135833381843</c:v>
                </c:pt>
                <c:pt idx="63">
                  <c:v>0.58600164261749665</c:v>
                </c:pt>
                <c:pt idx="64">
                  <c:v>0.59178550578512179</c:v>
                </c:pt>
                <c:pt idx="65">
                  <c:v>0.59756532739276291</c:v>
                </c:pt>
                <c:pt idx="66">
                  <c:v>0.60383395286286545</c:v>
                </c:pt>
                <c:pt idx="67">
                  <c:v>0.60992528440836624</c:v>
                </c:pt>
                <c:pt idx="68">
                  <c:v>0.61622884426397317</c:v>
                </c:pt>
                <c:pt idx="69">
                  <c:v>0.62276651455385246</c:v>
                </c:pt>
                <c:pt idx="70">
                  <c:v>0.62943229337620987</c:v>
                </c:pt>
                <c:pt idx="71">
                  <c:v>0.63552053703858269</c:v>
                </c:pt>
                <c:pt idx="72">
                  <c:v>0.64139329223736496</c:v>
                </c:pt>
                <c:pt idx="73">
                  <c:v>0.64659601190900695</c:v>
                </c:pt>
                <c:pt idx="74">
                  <c:v>0.65136770635392383</c:v>
                </c:pt>
                <c:pt idx="75">
                  <c:v>0.65508122321769435</c:v>
                </c:pt>
                <c:pt idx="76">
                  <c:v>0.65767391137281028</c:v>
                </c:pt>
                <c:pt idx="77">
                  <c:v>0.65902603329262022</c:v>
                </c:pt>
                <c:pt idx="78">
                  <c:v>0.65964565317389379</c:v>
                </c:pt>
                <c:pt idx="79">
                  <c:v>0.66026366392387703</c:v>
                </c:pt>
                <c:pt idx="80">
                  <c:v>0.6608762491567538</c:v>
                </c:pt>
              </c:numCache>
            </c:numRef>
          </c:val>
          <c:smooth val="0"/>
          <c:extLst>
            <c:ext xmlns:c16="http://schemas.microsoft.com/office/drawing/2014/chart" uri="{C3380CC4-5D6E-409C-BE32-E72D297353CC}">
              <c16:uniqueId val="{00000000-3A9B-4E06-8402-EBB0AFA69C6C}"/>
            </c:ext>
          </c:extLst>
        </c:ser>
        <c:ser>
          <c:idx val="1"/>
          <c:order val="1"/>
          <c:tx>
            <c:strRef>
              <c:f>'fig 5.1.2'!$B$3</c:f>
              <c:strCache>
                <c:ptCount val="1"/>
                <c:pt idx="0">
                  <c:v>Scen 1.1</c:v>
                </c:pt>
              </c:strCache>
            </c:strRef>
          </c:tx>
          <c:spPr>
            <a:ln w="28575" cap="rnd">
              <a:solidFill>
                <a:srgbClr val="00B0F0"/>
              </a:solidFill>
              <a:prstDash val="dashDot"/>
              <a:round/>
            </a:ln>
            <a:effectLst/>
          </c:spPr>
          <c:marker>
            <c:symbol val="none"/>
          </c:marker>
          <c:cat>
            <c:numRef>
              <c:f>'fig 5.1.2'!$C$1:$CE$1</c:f>
              <c:numCache>
                <c:formatCode>General</c:formatCode>
                <c:ptCount val="81"/>
                <c:pt idx="0">
                  <c:v>2005</c:v>
                </c:pt>
                <c:pt idx="1">
                  <c:v>2006</c:v>
                </c:pt>
                <c:pt idx="2">
                  <c:v>2007</c:v>
                </c:pt>
                <c:pt idx="3">
                  <c:v>2008</c:v>
                </c:pt>
                <c:pt idx="4">
                  <c:v>2009</c:v>
                </c:pt>
                <c:pt idx="5">
                  <c:v>2010</c:v>
                </c:pt>
                <c:pt idx="6">
                  <c:v>2011</c:v>
                </c:pt>
                <c:pt idx="7">
                  <c:v>2012</c:v>
                </c:pt>
                <c:pt idx="8">
                  <c:v>2013</c:v>
                </c:pt>
                <c:pt idx="9">
                  <c:v>2014</c:v>
                </c:pt>
                <c:pt idx="10">
                  <c:v>2015</c:v>
                </c:pt>
                <c:pt idx="11">
                  <c:v>2016</c:v>
                </c:pt>
                <c:pt idx="12">
                  <c:v>2017</c:v>
                </c:pt>
                <c:pt idx="13">
                  <c:v>2018</c:v>
                </c:pt>
                <c:pt idx="14">
                  <c:v>2019</c:v>
                </c:pt>
                <c:pt idx="15">
                  <c:v>2020</c:v>
                </c:pt>
                <c:pt idx="16">
                  <c:v>2021</c:v>
                </c:pt>
                <c:pt idx="17">
                  <c:v>2022</c:v>
                </c:pt>
                <c:pt idx="18">
                  <c:v>2023</c:v>
                </c:pt>
                <c:pt idx="19">
                  <c:v>2024</c:v>
                </c:pt>
                <c:pt idx="20">
                  <c:v>2025</c:v>
                </c:pt>
                <c:pt idx="21">
                  <c:v>2026</c:v>
                </c:pt>
                <c:pt idx="22">
                  <c:v>2027</c:v>
                </c:pt>
                <c:pt idx="23">
                  <c:v>2028</c:v>
                </c:pt>
                <c:pt idx="24">
                  <c:v>2029</c:v>
                </c:pt>
                <c:pt idx="25">
                  <c:v>2030</c:v>
                </c:pt>
                <c:pt idx="26">
                  <c:v>2031</c:v>
                </c:pt>
                <c:pt idx="27">
                  <c:v>2032</c:v>
                </c:pt>
                <c:pt idx="28">
                  <c:v>2033</c:v>
                </c:pt>
                <c:pt idx="29">
                  <c:v>2034</c:v>
                </c:pt>
                <c:pt idx="30">
                  <c:v>2035</c:v>
                </c:pt>
                <c:pt idx="31">
                  <c:v>2036</c:v>
                </c:pt>
                <c:pt idx="32">
                  <c:v>2037</c:v>
                </c:pt>
                <c:pt idx="33">
                  <c:v>2038</c:v>
                </c:pt>
                <c:pt idx="34">
                  <c:v>2039</c:v>
                </c:pt>
                <c:pt idx="35">
                  <c:v>2040</c:v>
                </c:pt>
                <c:pt idx="36">
                  <c:v>2041</c:v>
                </c:pt>
                <c:pt idx="37">
                  <c:v>2042</c:v>
                </c:pt>
                <c:pt idx="38">
                  <c:v>2043</c:v>
                </c:pt>
                <c:pt idx="39">
                  <c:v>2044</c:v>
                </c:pt>
                <c:pt idx="40">
                  <c:v>2045</c:v>
                </c:pt>
                <c:pt idx="41">
                  <c:v>2046</c:v>
                </c:pt>
                <c:pt idx="42">
                  <c:v>2047</c:v>
                </c:pt>
                <c:pt idx="43">
                  <c:v>2048</c:v>
                </c:pt>
                <c:pt idx="44">
                  <c:v>2049</c:v>
                </c:pt>
                <c:pt idx="45">
                  <c:v>2050</c:v>
                </c:pt>
                <c:pt idx="46">
                  <c:v>2051</c:v>
                </c:pt>
                <c:pt idx="47">
                  <c:v>2052</c:v>
                </c:pt>
                <c:pt idx="48">
                  <c:v>2053</c:v>
                </c:pt>
                <c:pt idx="49">
                  <c:v>2054</c:v>
                </c:pt>
                <c:pt idx="50">
                  <c:v>2055</c:v>
                </c:pt>
                <c:pt idx="51">
                  <c:v>2056</c:v>
                </c:pt>
                <c:pt idx="52">
                  <c:v>2057</c:v>
                </c:pt>
                <c:pt idx="53">
                  <c:v>2058</c:v>
                </c:pt>
                <c:pt idx="54">
                  <c:v>2059</c:v>
                </c:pt>
                <c:pt idx="55">
                  <c:v>2060</c:v>
                </c:pt>
                <c:pt idx="56">
                  <c:v>2061</c:v>
                </c:pt>
                <c:pt idx="57">
                  <c:v>2062</c:v>
                </c:pt>
                <c:pt idx="58">
                  <c:v>2063</c:v>
                </c:pt>
                <c:pt idx="59">
                  <c:v>2064</c:v>
                </c:pt>
                <c:pt idx="60">
                  <c:v>2065</c:v>
                </c:pt>
                <c:pt idx="61">
                  <c:v>2066</c:v>
                </c:pt>
                <c:pt idx="62">
                  <c:v>2067</c:v>
                </c:pt>
                <c:pt idx="63">
                  <c:v>2068</c:v>
                </c:pt>
                <c:pt idx="64">
                  <c:v>2069</c:v>
                </c:pt>
                <c:pt idx="65">
                  <c:v>2070</c:v>
                </c:pt>
                <c:pt idx="66">
                  <c:v>2071</c:v>
                </c:pt>
                <c:pt idx="67">
                  <c:v>2072</c:v>
                </c:pt>
                <c:pt idx="68">
                  <c:v>2073</c:v>
                </c:pt>
                <c:pt idx="69">
                  <c:v>2074</c:v>
                </c:pt>
                <c:pt idx="70">
                  <c:v>2075</c:v>
                </c:pt>
                <c:pt idx="71">
                  <c:v>2076</c:v>
                </c:pt>
                <c:pt idx="72">
                  <c:v>2077</c:v>
                </c:pt>
                <c:pt idx="73">
                  <c:v>2078</c:v>
                </c:pt>
                <c:pt idx="74">
                  <c:v>2079</c:v>
                </c:pt>
                <c:pt idx="75">
                  <c:v>2080</c:v>
                </c:pt>
                <c:pt idx="76">
                  <c:v>2081</c:v>
                </c:pt>
                <c:pt idx="77">
                  <c:v>2082</c:v>
                </c:pt>
                <c:pt idx="78">
                  <c:v>2083</c:v>
                </c:pt>
                <c:pt idx="79">
                  <c:v>2084</c:v>
                </c:pt>
                <c:pt idx="80">
                  <c:v>2085</c:v>
                </c:pt>
              </c:numCache>
            </c:numRef>
          </c:cat>
          <c:val>
            <c:numRef>
              <c:f>'fig 5.1.2'!$C$3:$CE$3</c:f>
              <c:numCache>
                <c:formatCode>General</c:formatCode>
                <c:ptCount val="81"/>
                <c:pt idx="13">
                  <c:v>0.35117760973380341</c:v>
                </c:pt>
                <c:pt idx="14">
                  <c:v>0.35966877440787193</c:v>
                </c:pt>
                <c:pt idx="15">
                  <c:v>0.3672321883536504</c:v>
                </c:pt>
                <c:pt idx="16">
                  <c:v>0.37462401640374887</c:v>
                </c:pt>
                <c:pt idx="17">
                  <c:v>0.38105839780854467</c:v>
                </c:pt>
                <c:pt idx="18">
                  <c:v>0.38601025827231</c:v>
                </c:pt>
                <c:pt idx="19">
                  <c:v>0.39153642454161119</c:v>
                </c:pt>
                <c:pt idx="20">
                  <c:v>0.39690680797316874</c:v>
                </c:pt>
                <c:pt idx="21">
                  <c:v>0.40232694914493</c:v>
                </c:pt>
                <c:pt idx="22">
                  <c:v>0.40767471230563745</c:v>
                </c:pt>
                <c:pt idx="23">
                  <c:v>0.41324480864230573</c:v>
                </c:pt>
                <c:pt idx="24">
                  <c:v>0.41837965802826182</c:v>
                </c:pt>
                <c:pt idx="25">
                  <c:v>0.42299394949149266</c:v>
                </c:pt>
                <c:pt idx="26">
                  <c:v>0.42752057916017222</c:v>
                </c:pt>
                <c:pt idx="27">
                  <c:v>0.43193482080030021</c:v>
                </c:pt>
                <c:pt idx="28">
                  <c:v>0.43564436152941161</c:v>
                </c:pt>
                <c:pt idx="29">
                  <c:v>0.43730124965078632</c:v>
                </c:pt>
                <c:pt idx="30">
                  <c:v>0.43823146957396564</c:v>
                </c:pt>
                <c:pt idx="31">
                  <c:v>0.43818240466682529</c:v>
                </c:pt>
                <c:pt idx="32">
                  <c:v>0.43723683363877486</c:v>
                </c:pt>
                <c:pt idx="33">
                  <c:v>0.43542915123656645</c:v>
                </c:pt>
                <c:pt idx="34">
                  <c:v>0.43563666635454967</c:v>
                </c:pt>
                <c:pt idx="35">
                  <c:v>0.43691504596897246</c:v>
                </c:pt>
                <c:pt idx="36">
                  <c:v>0.43870821475588312</c:v>
                </c:pt>
                <c:pt idx="37">
                  <c:v>0.44038044380013325</c:v>
                </c:pt>
                <c:pt idx="38">
                  <c:v>0.44186418319492965</c:v>
                </c:pt>
                <c:pt idx="39">
                  <c:v>0.44338227189955881</c:v>
                </c:pt>
                <c:pt idx="40">
                  <c:v>0.44525652185970283</c:v>
                </c:pt>
                <c:pt idx="41">
                  <c:v>0.44748246403186281</c:v>
                </c:pt>
                <c:pt idx="42">
                  <c:v>0.4509734366605882</c:v>
                </c:pt>
                <c:pt idx="43">
                  <c:v>0.45494206205704579</c:v>
                </c:pt>
                <c:pt idx="44">
                  <c:v>0.45859883726113687</c:v>
                </c:pt>
                <c:pt idx="45">
                  <c:v>0.46177862229946942</c:v>
                </c:pt>
                <c:pt idx="46">
                  <c:v>0.46443356720303908</c:v>
                </c:pt>
                <c:pt idx="47">
                  <c:v>0.46702764805624797</c:v>
                </c:pt>
                <c:pt idx="48">
                  <c:v>0.47105396858113924</c:v>
                </c:pt>
                <c:pt idx="49">
                  <c:v>0.47528265415016985</c:v>
                </c:pt>
                <c:pt idx="50">
                  <c:v>0.48037210079610126</c:v>
                </c:pt>
                <c:pt idx="51">
                  <c:v>0.48547919995920957</c:v>
                </c:pt>
                <c:pt idx="52">
                  <c:v>0.49117642406808293</c:v>
                </c:pt>
                <c:pt idx="53">
                  <c:v>0.49636507872934271</c:v>
                </c:pt>
                <c:pt idx="54">
                  <c:v>0.50190205730364301</c:v>
                </c:pt>
                <c:pt idx="55">
                  <c:v>0.5070639554423958</c:v>
                </c:pt>
                <c:pt idx="56">
                  <c:v>0.51168506530413638</c:v>
                </c:pt>
                <c:pt idx="57">
                  <c:v>0.51601719116112332</c:v>
                </c:pt>
                <c:pt idx="58">
                  <c:v>0.51986786149940878</c:v>
                </c:pt>
                <c:pt idx="59">
                  <c:v>0.5242968324082985</c:v>
                </c:pt>
                <c:pt idx="60">
                  <c:v>0.52852417302116206</c:v>
                </c:pt>
                <c:pt idx="61">
                  <c:v>0.53263196447333994</c:v>
                </c:pt>
                <c:pt idx="62">
                  <c:v>0.53665964472952743</c:v>
                </c:pt>
                <c:pt idx="63">
                  <c:v>0.54110423792277051</c:v>
                </c:pt>
                <c:pt idx="64">
                  <c:v>0.54597850185733787</c:v>
                </c:pt>
                <c:pt idx="65">
                  <c:v>0.55080423723685301</c:v>
                </c:pt>
                <c:pt idx="66">
                  <c:v>0.55598384491601016</c:v>
                </c:pt>
                <c:pt idx="67">
                  <c:v>0.5609558192784625</c:v>
                </c:pt>
                <c:pt idx="68">
                  <c:v>0.56604323931317335</c:v>
                </c:pt>
                <c:pt idx="69">
                  <c:v>0.57126114739763778</c:v>
                </c:pt>
                <c:pt idx="70">
                  <c:v>0.57651934685895467</c:v>
                </c:pt>
                <c:pt idx="71">
                  <c:v>0.58123650983157593</c:v>
                </c:pt>
                <c:pt idx="72">
                  <c:v>0.58571341516164854</c:v>
                </c:pt>
                <c:pt idx="73">
                  <c:v>0.58958460205009866</c:v>
                </c:pt>
                <c:pt idx="74">
                  <c:v>0.59305128741205682</c:v>
                </c:pt>
                <c:pt idx="75">
                  <c:v>0.59561194953802787</c:v>
                </c:pt>
                <c:pt idx="76">
                  <c:v>0.59722745698057167</c:v>
                </c:pt>
                <c:pt idx="77">
                  <c:v>0.59781402781115189</c:v>
                </c:pt>
                <c:pt idx="78">
                  <c:v>0.59778982266289893</c:v>
                </c:pt>
                <c:pt idx="79">
                  <c:v>0.59774393165648665</c:v>
                </c:pt>
                <c:pt idx="80">
                  <c:v>0.59770035094060858</c:v>
                </c:pt>
              </c:numCache>
            </c:numRef>
          </c:val>
          <c:smooth val="0"/>
          <c:extLst>
            <c:ext xmlns:c16="http://schemas.microsoft.com/office/drawing/2014/chart" uri="{C3380CC4-5D6E-409C-BE32-E72D297353CC}">
              <c16:uniqueId val="{00000001-3A9B-4E06-8402-EBB0AFA69C6C}"/>
            </c:ext>
          </c:extLst>
        </c:ser>
        <c:ser>
          <c:idx val="2"/>
          <c:order val="2"/>
          <c:tx>
            <c:strRef>
              <c:f>'fig 5.1.2'!$B$4</c:f>
              <c:strCache>
                <c:ptCount val="1"/>
                <c:pt idx="0">
                  <c:v>Scen 1.2</c:v>
                </c:pt>
              </c:strCache>
            </c:strRef>
          </c:tx>
          <c:spPr>
            <a:ln w="28575" cap="rnd">
              <a:solidFill>
                <a:srgbClr val="00B0F0"/>
              </a:solidFill>
              <a:round/>
            </a:ln>
            <a:effectLst/>
          </c:spPr>
          <c:marker>
            <c:symbol val="none"/>
          </c:marker>
          <c:cat>
            <c:numRef>
              <c:f>'fig 5.1.2'!$C$1:$CE$1</c:f>
              <c:numCache>
                <c:formatCode>General</c:formatCode>
                <c:ptCount val="81"/>
                <c:pt idx="0">
                  <c:v>2005</c:v>
                </c:pt>
                <c:pt idx="1">
                  <c:v>2006</c:v>
                </c:pt>
                <c:pt idx="2">
                  <c:v>2007</c:v>
                </c:pt>
                <c:pt idx="3">
                  <c:v>2008</c:v>
                </c:pt>
                <c:pt idx="4">
                  <c:v>2009</c:v>
                </c:pt>
                <c:pt idx="5">
                  <c:v>2010</c:v>
                </c:pt>
                <c:pt idx="6">
                  <c:v>2011</c:v>
                </c:pt>
                <c:pt idx="7">
                  <c:v>2012</c:v>
                </c:pt>
                <c:pt idx="8">
                  <c:v>2013</c:v>
                </c:pt>
                <c:pt idx="9">
                  <c:v>2014</c:v>
                </c:pt>
                <c:pt idx="10">
                  <c:v>2015</c:v>
                </c:pt>
                <c:pt idx="11">
                  <c:v>2016</c:v>
                </c:pt>
                <c:pt idx="12">
                  <c:v>2017</c:v>
                </c:pt>
                <c:pt idx="13">
                  <c:v>2018</c:v>
                </c:pt>
                <c:pt idx="14">
                  <c:v>2019</c:v>
                </c:pt>
                <c:pt idx="15">
                  <c:v>2020</c:v>
                </c:pt>
                <c:pt idx="16">
                  <c:v>2021</c:v>
                </c:pt>
                <c:pt idx="17">
                  <c:v>2022</c:v>
                </c:pt>
                <c:pt idx="18">
                  <c:v>2023</c:v>
                </c:pt>
                <c:pt idx="19">
                  <c:v>2024</c:v>
                </c:pt>
                <c:pt idx="20">
                  <c:v>2025</c:v>
                </c:pt>
                <c:pt idx="21">
                  <c:v>2026</c:v>
                </c:pt>
                <c:pt idx="22">
                  <c:v>2027</c:v>
                </c:pt>
                <c:pt idx="23">
                  <c:v>2028</c:v>
                </c:pt>
                <c:pt idx="24">
                  <c:v>2029</c:v>
                </c:pt>
                <c:pt idx="25">
                  <c:v>2030</c:v>
                </c:pt>
                <c:pt idx="26">
                  <c:v>2031</c:v>
                </c:pt>
                <c:pt idx="27">
                  <c:v>2032</c:v>
                </c:pt>
                <c:pt idx="28">
                  <c:v>2033</c:v>
                </c:pt>
                <c:pt idx="29">
                  <c:v>2034</c:v>
                </c:pt>
                <c:pt idx="30">
                  <c:v>2035</c:v>
                </c:pt>
                <c:pt idx="31">
                  <c:v>2036</c:v>
                </c:pt>
                <c:pt idx="32">
                  <c:v>2037</c:v>
                </c:pt>
                <c:pt idx="33">
                  <c:v>2038</c:v>
                </c:pt>
                <c:pt idx="34">
                  <c:v>2039</c:v>
                </c:pt>
                <c:pt idx="35">
                  <c:v>2040</c:v>
                </c:pt>
                <c:pt idx="36">
                  <c:v>2041</c:v>
                </c:pt>
                <c:pt idx="37">
                  <c:v>2042</c:v>
                </c:pt>
                <c:pt idx="38">
                  <c:v>2043</c:v>
                </c:pt>
                <c:pt idx="39">
                  <c:v>2044</c:v>
                </c:pt>
                <c:pt idx="40">
                  <c:v>2045</c:v>
                </c:pt>
                <c:pt idx="41">
                  <c:v>2046</c:v>
                </c:pt>
                <c:pt idx="42">
                  <c:v>2047</c:v>
                </c:pt>
                <c:pt idx="43">
                  <c:v>2048</c:v>
                </c:pt>
                <c:pt idx="44">
                  <c:v>2049</c:v>
                </c:pt>
                <c:pt idx="45">
                  <c:v>2050</c:v>
                </c:pt>
                <c:pt idx="46">
                  <c:v>2051</c:v>
                </c:pt>
                <c:pt idx="47">
                  <c:v>2052</c:v>
                </c:pt>
                <c:pt idx="48">
                  <c:v>2053</c:v>
                </c:pt>
                <c:pt idx="49">
                  <c:v>2054</c:v>
                </c:pt>
                <c:pt idx="50">
                  <c:v>2055</c:v>
                </c:pt>
                <c:pt idx="51">
                  <c:v>2056</c:v>
                </c:pt>
                <c:pt idx="52">
                  <c:v>2057</c:v>
                </c:pt>
                <c:pt idx="53">
                  <c:v>2058</c:v>
                </c:pt>
                <c:pt idx="54">
                  <c:v>2059</c:v>
                </c:pt>
                <c:pt idx="55">
                  <c:v>2060</c:v>
                </c:pt>
                <c:pt idx="56">
                  <c:v>2061</c:v>
                </c:pt>
                <c:pt idx="57">
                  <c:v>2062</c:v>
                </c:pt>
                <c:pt idx="58">
                  <c:v>2063</c:v>
                </c:pt>
                <c:pt idx="59">
                  <c:v>2064</c:v>
                </c:pt>
                <c:pt idx="60">
                  <c:v>2065</c:v>
                </c:pt>
                <c:pt idx="61">
                  <c:v>2066</c:v>
                </c:pt>
                <c:pt idx="62">
                  <c:v>2067</c:v>
                </c:pt>
                <c:pt idx="63">
                  <c:v>2068</c:v>
                </c:pt>
                <c:pt idx="64">
                  <c:v>2069</c:v>
                </c:pt>
                <c:pt idx="65">
                  <c:v>2070</c:v>
                </c:pt>
                <c:pt idx="66">
                  <c:v>2071</c:v>
                </c:pt>
                <c:pt idx="67">
                  <c:v>2072</c:v>
                </c:pt>
                <c:pt idx="68">
                  <c:v>2073</c:v>
                </c:pt>
                <c:pt idx="69">
                  <c:v>2074</c:v>
                </c:pt>
                <c:pt idx="70">
                  <c:v>2075</c:v>
                </c:pt>
                <c:pt idx="71">
                  <c:v>2076</c:v>
                </c:pt>
                <c:pt idx="72">
                  <c:v>2077</c:v>
                </c:pt>
                <c:pt idx="73">
                  <c:v>2078</c:v>
                </c:pt>
                <c:pt idx="74">
                  <c:v>2079</c:v>
                </c:pt>
                <c:pt idx="75">
                  <c:v>2080</c:v>
                </c:pt>
                <c:pt idx="76">
                  <c:v>2081</c:v>
                </c:pt>
                <c:pt idx="77">
                  <c:v>2082</c:v>
                </c:pt>
                <c:pt idx="78">
                  <c:v>2083</c:v>
                </c:pt>
                <c:pt idx="79">
                  <c:v>2084</c:v>
                </c:pt>
                <c:pt idx="80">
                  <c:v>2085</c:v>
                </c:pt>
              </c:numCache>
            </c:numRef>
          </c:cat>
          <c:val>
            <c:numRef>
              <c:f>'fig 5.1.2'!$C$4:$CE$4</c:f>
              <c:numCache>
                <c:formatCode>General</c:formatCode>
                <c:ptCount val="81"/>
                <c:pt idx="13">
                  <c:v>0.35117760973380341</c:v>
                </c:pt>
                <c:pt idx="14">
                  <c:v>0.35966877440787193</c:v>
                </c:pt>
                <c:pt idx="15">
                  <c:v>0.36879363102918877</c:v>
                </c:pt>
                <c:pt idx="16">
                  <c:v>0.37781932882300356</c:v>
                </c:pt>
                <c:pt idx="17">
                  <c:v>0.385944008181756</c:v>
                </c:pt>
                <c:pt idx="18">
                  <c:v>0.3926133896706735</c:v>
                </c:pt>
                <c:pt idx="19">
                  <c:v>0.39992039513328237</c:v>
                </c:pt>
                <c:pt idx="20">
                  <c:v>0.40712123901393427</c:v>
                </c:pt>
                <c:pt idx="21">
                  <c:v>0.41442912017191008</c:v>
                </c:pt>
                <c:pt idx="22">
                  <c:v>0.42171794881013042</c:v>
                </c:pt>
                <c:pt idx="23">
                  <c:v>0.42930229427574723</c:v>
                </c:pt>
                <c:pt idx="24">
                  <c:v>0.43649217479745117</c:v>
                </c:pt>
                <c:pt idx="25">
                  <c:v>0.44319305699007472</c:v>
                </c:pt>
                <c:pt idx="26">
                  <c:v>0.44986459529082384</c:v>
                </c:pt>
                <c:pt idx="27">
                  <c:v>0.45648407180805761</c:v>
                </c:pt>
                <c:pt idx="28">
                  <c:v>0.46240289548921248</c:v>
                </c:pt>
                <c:pt idx="29">
                  <c:v>0.46612451018981343</c:v>
                </c:pt>
                <c:pt idx="30">
                  <c:v>0.46908711352741272</c:v>
                </c:pt>
                <c:pt idx="31">
                  <c:v>0.47099394101535846</c:v>
                </c:pt>
                <c:pt idx="32">
                  <c:v>0.47191307300166269</c:v>
                </c:pt>
                <c:pt idx="33">
                  <c:v>0.4718590665182692</c:v>
                </c:pt>
                <c:pt idx="34">
                  <c:v>0.47407471142774604</c:v>
                </c:pt>
                <c:pt idx="35">
                  <c:v>0.47752150830722212</c:v>
                </c:pt>
                <c:pt idx="36">
                  <c:v>0.48157981918526771</c:v>
                </c:pt>
                <c:pt idx="37">
                  <c:v>0.48551850546682745</c:v>
                </c:pt>
                <c:pt idx="38">
                  <c:v>0.48924621934853052</c:v>
                </c:pt>
                <c:pt idx="39">
                  <c:v>0.49301125510294974</c:v>
                </c:pt>
                <c:pt idx="40">
                  <c:v>0.4971862298855676</c:v>
                </c:pt>
                <c:pt idx="41">
                  <c:v>0.50176502173206672</c:v>
                </c:pt>
                <c:pt idx="42">
                  <c:v>0.50784908582920707</c:v>
                </c:pt>
                <c:pt idx="43">
                  <c:v>0.51450422516632022</c:v>
                </c:pt>
                <c:pt idx="44">
                  <c:v>0.52076224065374799</c:v>
                </c:pt>
                <c:pt idx="45">
                  <c:v>0.52639896875261671</c:v>
                </c:pt>
                <c:pt idx="46">
                  <c:v>0.5313302510753698</c:v>
                </c:pt>
                <c:pt idx="47">
                  <c:v>0.53611247444678956</c:v>
                </c:pt>
                <c:pt idx="48">
                  <c:v>0.54262779082643064</c:v>
                </c:pt>
                <c:pt idx="49">
                  <c:v>0.54933532994507228</c:v>
                </c:pt>
                <c:pt idx="50">
                  <c:v>0.55708276976893489</c:v>
                </c:pt>
                <c:pt idx="51">
                  <c:v>0.56478849549933119</c:v>
                </c:pt>
                <c:pt idx="52">
                  <c:v>0.5732007389193633</c:v>
                </c:pt>
                <c:pt idx="53">
                  <c:v>0.58087448107895945</c:v>
                </c:pt>
                <c:pt idx="54">
                  <c:v>0.58893402913751247</c:v>
                </c:pt>
                <c:pt idx="55">
                  <c:v>0.59642578814218461</c:v>
                </c:pt>
                <c:pt idx="56">
                  <c:v>0.60312465028011097</c:v>
                </c:pt>
                <c:pt idx="57">
                  <c:v>0.60938261185928211</c:v>
                </c:pt>
                <c:pt idx="58">
                  <c:v>0.61496950884585244</c:v>
                </c:pt>
                <c:pt idx="59">
                  <c:v>0.62137236283126951</c:v>
                </c:pt>
                <c:pt idx="60">
                  <c:v>0.62753629187785298</c:v>
                </c:pt>
                <c:pt idx="61">
                  <c:v>0.63359584103756006</c:v>
                </c:pt>
                <c:pt idx="62">
                  <c:v>0.63961516215547587</c:v>
                </c:pt>
                <c:pt idx="63">
                  <c:v>0.64633323139887044</c:v>
                </c:pt>
                <c:pt idx="64">
                  <c:v>0.65380702841280869</c:v>
                </c:pt>
                <c:pt idx="65">
                  <c:v>0.66136988093699345</c:v>
                </c:pt>
                <c:pt idx="66">
                  <c:v>0.66965011844369338</c:v>
                </c:pt>
                <c:pt idx="67">
                  <c:v>0.67783435311869433</c:v>
                </c:pt>
                <c:pt idx="68">
                  <c:v>0.68641322738386445</c:v>
                </c:pt>
                <c:pt idx="69">
                  <c:v>0.6954242382313901</c:v>
                </c:pt>
                <c:pt idx="70">
                  <c:v>0.70474331338601237</c:v>
                </c:pt>
                <c:pt idx="71">
                  <c:v>0.71347949815353351</c:v>
                </c:pt>
                <c:pt idx="72">
                  <c:v>0.72208917422455576</c:v>
                </c:pt>
                <c:pt idx="73">
                  <c:v>0.72998049030674506</c:v>
                </c:pt>
                <c:pt idx="74">
                  <c:v>0.73745012383532282</c:v>
                </c:pt>
                <c:pt idx="75">
                  <c:v>0.74366929736778653</c:v>
                </c:pt>
                <c:pt idx="76">
                  <c:v>0.74853030801683829</c:v>
                </c:pt>
                <c:pt idx="77">
                  <c:v>0.75184639478609905</c:v>
                </c:pt>
                <c:pt idx="78">
                  <c:v>0.75426411042235764</c:v>
                </c:pt>
                <c:pt idx="79">
                  <c:v>0.75674535749919891</c:v>
                </c:pt>
                <c:pt idx="80">
                  <c:v>0.759240176588308</c:v>
                </c:pt>
              </c:numCache>
            </c:numRef>
          </c:val>
          <c:smooth val="0"/>
          <c:extLst>
            <c:ext xmlns:c16="http://schemas.microsoft.com/office/drawing/2014/chart" uri="{C3380CC4-5D6E-409C-BE32-E72D297353CC}">
              <c16:uniqueId val="{00000002-3A9B-4E06-8402-EBB0AFA69C6C}"/>
            </c:ext>
          </c:extLst>
        </c:ser>
        <c:ser>
          <c:idx val="3"/>
          <c:order val="3"/>
          <c:tx>
            <c:strRef>
              <c:f>'fig 5.1.2'!$B$5</c:f>
              <c:strCache>
                <c:ptCount val="1"/>
                <c:pt idx="0">
                  <c:v>Scen 2.1</c:v>
                </c:pt>
              </c:strCache>
            </c:strRef>
          </c:tx>
          <c:spPr>
            <a:ln w="28575" cap="rnd">
              <a:solidFill>
                <a:srgbClr val="FF0000"/>
              </a:solidFill>
              <a:round/>
            </a:ln>
            <a:effectLst/>
          </c:spPr>
          <c:marker>
            <c:symbol val="none"/>
          </c:marker>
          <c:cat>
            <c:numRef>
              <c:f>'fig 5.1.2'!$C$1:$CE$1</c:f>
              <c:numCache>
                <c:formatCode>General</c:formatCode>
                <c:ptCount val="81"/>
                <c:pt idx="0">
                  <c:v>2005</c:v>
                </c:pt>
                <c:pt idx="1">
                  <c:v>2006</c:v>
                </c:pt>
                <c:pt idx="2">
                  <c:v>2007</c:v>
                </c:pt>
                <c:pt idx="3">
                  <c:v>2008</c:v>
                </c:pt>
                <c:pt idx="4">
                  <c:v>2009</c:v>
                </c:pt>
                <c:pt idx="5">
                  <c:v>2010</c:v>
                </c:pt>
                <c:pt idx="6">
                  <c:v>2011</c:v>
                </c:pt>
                <c:pt idx="7">
                  <c:v>2012</c:v>
                </c:pt>
                <c:pt idx="8">
                  <c:v>2013</c:v>
                </c:pt>
                <c:pt idx="9">
                  <c:v>2014</c:v>
                </c:pt>
                <c:pt idx="10">
                  <c:v>2015</c:v>
                </c:pt>
                <c:pt idx="11">
                  <c:v>2016</c:v>
                </c:pt>
                <c:pt idx="12">
                  <c:v>2017</c:v>
                </c:pt>
                <c:pt idx="13">
                  <c:v>2018</c:v>
                </c:pt>
                <c:pt idx="14">
                  <c:v>2019</c:v>
                </c:pt>
                <c:pt idx="15">
                  <c:v>2020</c:v>
                </c:pt>
                <c:pt idx="16">
                  <c:v>2021</c:v>
                </c:pt>
                <c:pt idx="17">
                  <c:v>2022</c:v>
                </c:pt>
                <c:pt idx="18">
                  <c:v>2023</c:v>
                </c:pt>
                <c:pt idx="19">
                  <c:v>2024</c:v>
                </c:pt>
                <c:pt idx="20">
                  <c:v>2025</c:v>
                </c:pt>
                <c:pt idx="21">
                  <c:v>2026</c:v>
                </c:pt>
                <c:pt idx="22">
                  <c:v>2027</c:v>
                </c:pt>
                <c:pt idx="23">
                  <c:v>2028</c:v>
                </c:pt>
                <c:pt idx="24">
                  <c:v>2029</c:v>
                </c:pt>
                <c:pt idx="25">
                  <c:v>2030</c:v>
                </c:pt>
                <c:pt idx="26">
                  <c:v>2031</c:v>
                </c:pt>
                <c:pt idx="27">
                  <c:v>2032</c:v>
                </c:pt>
                <c:pt idx="28">
                  <c:v>2033</c:v>
                </c:pt>
                <c:pt idx="29">
                  <c:v>2034</c:v>
                </c:pt>
                <c:pt idx="30">
                  <c:v>2035</c:v>
                </c:pt>
                <c:pt idx="31">
                  <c:v>2036</c:v>
                </c:pt>
                <c:pt idx="32">
                  <c:v>2037</c:v>
                </c:pt>
                <c:pt idx="33">
                  <c:v>2038</c:v>
                </c:pt>
                <c:pt idx="34">
                  <c:v>2039</c:v>
                </c:pt>
                <c:pt idx="35">
                  <c:v>2040</c:v>
                </c:pt>
                <c:pt idx="36">
                  <c:v>2041</c:v>
                </c:pt>
                <c:pt idx="37">
                  <c:v>2042</c:v>
                </c:pt>
                <c:pt idx="38">
                  <c:v>2043</c:v>
                </c:pt>
                <c:pt idx="39">
                  <c:v>2044</c:v>
                </c:pt>
                <c:pt idx="40">
                  <c:v>2045</c:v>
                </c:pt>
                <c:pt idx="41">
                  <c:v>2046</c:v>
                </c:pt>
                <c:pt idx="42">
                  <c:v>2047</c:v>
                </c:pt>
                <c:pt idx="43">
                  <c:v>2048</c:v>
                </c:pt>
                <c:pt idx="44">
                  <c:v>2049</c:v>
                </c:pt>
                <c:pt idx="45">
                  <c:v>2050</c:v>
                </c:pt>
                <c:pt idx="46">
                  <c:v>2051</c:v>
                </c:pt>
                <c:pt idx="47">
                  <c:v>2052</c:v>
                </c:pt>
                <c:pt idx="48">
                  <c:v>2053</c:v>
                </c:pt>
                <c:pt idx="49">
                  <c:v>2054</c:v>
                </c:pt>
                <c:pt idx="50">
                  <c:v>2055</c:v>
                </c:pt>
                <c:pt idx="51">
                  <c:v>2056</c:v>
                </c:pt>
                <c:pt idx="52">
                  <c:v>2057</c:v>
                </c:pt>
                <c:pt idx="53">
                  <c:v>2058</c:v>
                </c:pt>
                <c:pt idx="54">
                  <c:v>2059</c:v>
                </c:pt>
                <c:pt idx="55">
                  <c:v>2060</c:v>
                </c:pt>
                <c:pt idx="56">
                  <c:v>2061</c:v>
                </c:pt>
                <c:pt idx="57">
                  <c:v>2062</c:v>
                </c:pt>
                <c:pt idx="58">
                  <c:v>2063</c:v>
                </c:pt>
                <c:pt idx="59">
                  <c:v>2064</c:v>
                </c:pt>
                <c:pt idx="60">
                  <c:v>2065</c:v>
                </c:pt>
                <c:pt idx="61">
                  <c:v>2066</c:v>
                </c:pt>
                <c:pt idx="62">
                  <c:v>2067</c:v>
                </c:pt>
                <c:pt idx="63">
                  <c:v>2068</c:v>
                </c:pt>
                <c:pt idx="64">
                  <c:v>2069</c:v>
                </c:pt>
                <c:pt idx="65">
                  <c:v>2070</c:v>
                </c:pt>
                <c:pt idx="66">
                  <c:v>2071</c:v>
                </c:pt>
                <c:pt idx="67">
                  <c:v>2072</c:v>
                </c:pt>
                <c:pt idx="68">
                  <c:v>2073</c:v>
                </c:pt>
                <c:pt idx="69">
                  <c:v>2074</c:v>
                </c:pt>
                <c:pt idx="70">
                  <c:v>2075</c:v>
                </c:pt>
                <c:pt idx="71">
                  <c:v>2076</c:v>
                </c:pt>
                <c:pt idx="72">
                  <c:v>2077</c:v>
                </c:pt>
                <c:pt idx="73">
                  <c:v>2078</c:v>
                </c:pt>
                <c:pt idx="74">
                  <c:v>2079</c:v>
                </c:pt>
                <c:pt idx="75">
                  <c:v>2080</c:v>
                </c:pt>
                <c:pt idx="76">
                  <c:v>2081</c:v>
                </c:pt>
                <c:pt idx="77">
                  <c:v>2082</c:v>
                </c:pt>
                <c:pt idx="78">
                  <c:v>2083</c:v>
                </c:pt>
                <c:pt idx="79">
                  <c:v>2084</c:v>
                </c:pt>
                <c:pt idx="80">
                  <c:v>2085</c:v>
                </c:pt>
              </c:numCache>
            </c:numRef>
          </c:cat>
          <c:val>
            <c:numRef>
              <c:f>'fig 5.1.2'!$C$5:$CE$5</c:f>
              <c:numCache>
                <c:formatCode>General</c:formatCode>
                <c:ptCount val="81"/>
                <c:pt idx="13">
                  <c:v>0.35117760973380341</c:v>
                </c:pt>
                <c:pt idx="14">
                  <c:v>0.35966877440787193</c:v>
                </c:pt>
                <c:pt idx="15">
                  <c:v>0.36723218594314661</c:v>
                </c:pt>
                <c:pt idx="16">
                  <c:v>0.37462519152611451</c:v>
                </c:pt>
                <c:pt idx="17">
                  <c:v>0.38106195320138952</c:v>
                </c:pt>
                <c:pt idx="18">
                  <c:v>0.38601738842925926</c:v>
                </c:pt>
                <c:pt idx="19">
                  <c:v>0.39154835984365571</c:v>
                </c:pt>
                <c:pt idx="20">
                  <c:v>0.39692478824424282</c:v>
                </c:pt>
                <c:pt idx="21">
                  <c:v>0.40235222260040943</c:v>
                </c:pt>
                <c:pt idx="22">
                  <c:v>0.40770855140866141</c:v>
                </c:pt>
                <c:pt idx="23">
                  <c:v>0.41328855858079466</c:v>
                </c:pt>
                <c:pt idx="24">
                  <c:v>0.41843467549810737</c:v>
                </c:pt>
                <c:pt idx="25">
                  <c:v>0.42306158945973882</c:v>
                </c:pt>
                <c:pt idx="26">
                  <c:v>0.42760229869843031</c:v>
                </c:pt>
                <c:pt idx="27">
                  <c:v>0.43203216263972183</c:v>
                </c:pt>
                <c:pt idx="28">
                  <c:v>0.43575881023293039</c:v>
                </c:pt>
                <c:pt idx="29">
                  <c:v>0.43743396678843111</c:v>
                </c:pt>
                <c:pt idx="30">
                  <c:v>0.43838662614137125</c:v>
                </c:pt>
                <c:pt idx="31">
                  <c:v>0.43836637345273094</c:v>
                </c:pt>
                <c:pt idx="32">
                  <c:v>0.43745596538021003</c:v>
                </c:pt>
                <c:pt idx="33">
                  <c:v>0.43568960975218562</c:v>
                </c:pt>
                <c:pt idx="34">
                  <c:v>0.43594632671187583</c:v>
                </c:pt>
                <c:pt idx="35">
                  <c:v>0.43728158143292845</c:v>
                </c:pt>
                <c:pt idx="36">
                  <c:v>0.43913904169249462</c:v>
                </c:pt>
                <c:pt idx="37">
                  <c:v>0.44088228602337975</c:v>
                </c:pt>
                <c:pt idx="38">
                  <c:v>0.44244324152725784</c:v>
                </c:pt>
                <c:pt idx="39">
                  <c:v>0.44404450021912628</c:v>
                </c:pt>
                <c:pt idx="40">
                  <c:v>0.44600791918786803</c:v>
                </c:pt>
                <c:pt idx="41">
                  <c:v>0.44832860741864961</c:v>
                </c:pt>
                <c:pt idx="42">
                  <c:v>0.45192165615411639</c:v>
                </c:pt>
                <c:pt idx="43">
                  <c:v>0.45599786644170209</c:v>
                </c:pt>
                <c:pt idx="44">
                  <c:v>0.45976496581587767</c:v>
                </c:pt>
                <c:pt idx="45">
                  <c:v>0.46305618770643053</c:v>
                </c:pt>
                <c:pt idx="46">
                  <c:v>0.46582236439378888</c:v>
                </c:pt>
                <c:pt idx="47">
                  <c:v>0.46852778754096464</c:v>
                </c:pt>
                <c:pt idx="48">
                  <c:v>0.47267085086484484</c:v>
                </c:pt>
                <c:pt idx="49">
                  <c:v>0.47701649684353253</c:v>
                </c:pt>
                <c:pt idx="50">
                  <c:v>0.48222568772153246</c:v>
                </c:pt>
                <c:pt idx="51">
                  <c:v>0.48745070002281637</c:v>
                </c:pt>
                <c:pt idx="52">
                  <c:v>0.49326660787743204</c:v>
                </c:pt>
                <c:pt idx="53">
                  <c:v>0.49856781794536348</c:v>
                </c:pt>
                <c:pt idx="54">
                  <c:v>0.50421537770524971</c:v>
                </c:pt>
                <c:pt idx="55">
                  <c:v>0.50948185048200445</c:v>
                </c:pt>
                <c:pt idx="56">
                  <c:v>0.51420067700493821</c:v>
                </c:pt>
                <c:pt idx="57">
                  <c:v>0.5186266793226797</c:v>
                </c:pt>
                <c:pt idx="58">
                  <c:v>0.52256921080903496</c:v>
                </c:pt>
                <c:pt idx="59">
                  <c:v>0.52709827850014013</c:v>
                </c:pt>
                <c:pt idx="60">
                  <c:v>0.53142944064468356</c:v>
                </c:pt>
                <c:pt idx="61">
                  <c:v>0.53564709513881181</c:v>
                </c:pt>
                <c:pt idx="62">
                  <c:v>0.53979155914850463</c:v>
                </c:pt>
                <c:pt idx="63">
                  <c:v>0.54436665172162968</c:v>
                </c:pt>
                <c:pt idx="64">
                  <c:v>0.5493875639266308</c:v>
                </c:pt>
                <c:pt idx="65">
                  <c:v>0.55437269141055079</c:v>
                </c:pt>
                <c:pt idx="66">
                  <c:v>0.55972991304482134</c:v>
                </c:pt>
                <c:pt idx="67">
                  <c:v>0.56489188163069581</c:v>
                </c:pt>
                <c:pt idx="68">
                  <c:v>0.57018577500715861</c:v>
                </c:pt>
                <c:pt idx="69">
                  <c:v>0.57562716215009702</c:v>
                </c:pt>
                <c:pt idx="70">
                  <c:v>0.581124873373557</c:v>
                </c:pt>
                <c:pt idx="71">
                  <c:v>0.58608985697202165</c:v>
                </c:pt>
                <c:pt idx="72">
                  <c:v>0.59082644337129464</c:v>
                </c:pt>
                <c:pt idx="73">
                  <c:v>0.59496254198314458</c:v>
                </c:pt>
                <c:pt idx="74">
                  <c:v>0.59870100711639429</c:v>
                </c:pt>
                <c:pt idx="75">
                  <c:v>0.60153127340263002</c:v>
                </c:pt>
                <c:pt idx="76">
                  <c:v>0.60341143901244665</c:v>
                </c:pt>
                <c:pt idx="77">
                  <c:v>0.60425383037568292</c:v>
                </c:pt>
                <c:pt idx="78">
                  <c:v>0.60448151360947666</c:v>
                </c:pt>
                <c:pt idx="79">
                  <c:v>0.60469277058936188</c:v>
                </c:pt>
                <c:pt idx="80">
                  <c:v>0.60490400830103797</c:v>
                </c:pt>
              </c:numCache>
            </c:numRef>
          </c:val>
          <c:smooth val="0"/>
          <c:extLst>
            <c:ext xmlns:c16="http://schemas.microsoft.com/office/drawing/2014/chart" uri="{C3380CC4-5D6E-409C-BE32-E72D297353CC}">
              <c16:uniqueId val="{00000003-3A9B-4E06-8402-EBB0AFA69C6C}"/>
            </c:ext>
          </c:extLst>
        </c:ser>
        <c:ser>
          <c:idx val="4"/>
          <c:order val="4"/>
          <c:tx>
            <c:strRef>
              <c:f>'fig 5.1.2'!$B$6</c:f>
              <c:strCache>
                <c:ptCount val="1"/>
                <c:pt idx="0">
                  <c:v>Scen 2.2</c:v>
                </c:pt>
              </c:strCache>
            </c:strRef>
          </c:tx>
          <c:spPr>
            <a:ln w="28575" cap="rnd">
              <a:solidFill>
                <a:schemeClr val="accent2"/>
              </a:solidFill>
              <a:prstDash val="dash"/>
              <a:round/>
            </a:ln>
            <a:effectLst/>
          </c:spPr>
          <c:marker>
            <c:symbol val="none"/>
          </c:marker>
          <c:cat>
            <c:numRef>
              <c:f>'fig 5.1.2'!$C$1:$CE$1</c:f>
              <c:numCache>
                <c:formatCode>General</c:formatCode>
                <c:ptCount val="81"/>
                <c:pt idx="0">
                  <c:v>2005</c:v>
                </c:pt>
                <c:pt idx="1">
                  <c:v>2006</c:v>
                </c:pt>
                <c:pt idx="2">
                  <c:v>2007</c:v>
                </c:pt>
                <c:pt idx="3">
                  <c:v>2008</c:v>
                </c:pt>
                <c:pt idx="4">
                  <c:v>2009</c:v>
                </c:pt>
                <c:pt idx="5">
                  <c:v>2010</c:v>
                </c:pt>
                <c:pt idx="6">
                  <c:v>2011</c:v>
                </c:pt>
                <c:pt idx="7">
                  <c:v>2012</c:v>
                </c:pt>
                <c:pt idx="8">
                  <c:v>2013</c:v>
                </c:pt>
                <c:pt idx="9">
                  <c:v>2014</c:v>
                </c:pt>
                <c:pt idx="10">
                  <c:v>2015</c:v>
                </c:pt>
                <c:pt idx="11">
                  <c:v>2016</c:v>
                </c:pt>
                <c:pt idx="12">
                  <c:v>2017</c:v>
                </c:pt>
                <c:pt idx="13">
                  <c:v>2018</c:v>
                </c:pt>
                <c:pt idx="14">
                  <c:v>2019</c:v>
                </c:pt>
                <c:pt idx="15">
                  <c:v>2020</c:v>
                </c:pt>
                <c:pt idx="16">
                  <c:v>2021</c:v>
                </c:pt>
                <c:pt idx="17">
                  <c:v>2022</c:v>
                </c:pt>
                <c:pt idx="18">
                  <c:v>2023</c:v>
                </c:pt>
                <c:pt idx="19">
                  <c:v>2024</c:v>
                </c:pt>
                <c:pt idx="20">
                  <c:v>2025</c:v>
                </c:pt>
                <c:pt idx="21">
                  <c:v>2026</c:v>
                </c:pt>
                <c:pt idx="22">
                  <c:v>2027</c:v>
                </c:pt>
                <c:pt idx="23">
                  <c:v>2028</c:v>
                </c:pt>
                <c:pt idx="24">
                  <c:v>2029</c:v>
                </c:pt>
                <c:pt idx="25">
                  <c:v>2030</c:v>
                </c:pt>
                <c:pt idx="26">
                  <c:v>2031</c:v>
                </c:pt>
                <c:pt idx="27">
                  <c:v>2032</c:v>
                </c:pt>
                <c:pt idx="28">
                  <c:v>2033</c:v>
                </c:pt>
                <c:pt idx="29">
                  <c:v>2034</c:v>
                </c:pt>
                <c:pt idx="30">
                  <c:v>2035</c:v>
                </c:pt>
                <c:pt idx="31">
                  <c:v>2036</c:v>
                </c:pt>
                <c:pt idx="32">
                  <c:v>2037</c:v>
                </c:pt>
                <c:pt idx="33">
                  <c:v>2038</c:v>
                </c:pt>
                <c:pt idx="34">
                  <c:v>2039</c:v>
                </c:pt>
                <c:pt idx="35">
                  <c:v>2040</c:v>
                </c:pt>
                <c:pt idx="36">
                  <c:v>2041</c:v>
                </c:pt>
                <c:pt idx="37">
                  <c:v>2042</c:v>
                </c:pt>
                <c:pt idx="38">
                  <c:v>2043</c:v>
                </c:pt>
                <c:pt idx="39">
                  <c:v>2044</c:v>
                </c:pt>
                <c:pt idx="40">
                  <c:v>2045</c:v>
                </c:pt>
                <c:pt idx="41">
                  <c:v>2046</c:v>
                </c:pt>
                <c:pt idx="42">
                  <c:v>2047</c:v>
                </c:pt>
                <c:pt idx="43">
                  <c:v>2048</c:v>
                </c:pt>
                <c:pt idx="44">
                  <c:v>2049</c:v>
                </c:pt>
                <c:pt idx="45">
                  <c:v>2050</c:v>
                </c:pt>
                <c:pt idx="46">
                  <c:v>2051</c:v>
                </c:pt>
                <c:pt idx="47">
                  <c:v>2052</c:v>
                </c:pt>
                <c:pt idx="48">
                  <c:v>2053</c:v>
                </c:pt>
                <c:pt idx="49">
                  <c:v>2054</c:v>
                </c:pt>
                <c:pt idx="50">
                  <c:v>2055</c:v>
                </c:pt>
                <c:pt idx="51">
                  <c:v>2056</c:v>
                </c:pt>
                <c:pt idx="52">
                  <c:v>2057</c:v>
                </c:pt>
                <c:pt idx="53">
                  <c:v>2058</c:v>
                </c:pt>
                <c:pt idx="54">
                  <c:v>2059</c:v>
                </c:pt>
                <c:pt idx="55">
                  <c:v>2060</c:v>
                </c:pt>
                <c:pt idx="56">
                  <c:v>2061</c:v>
                </c:pt>
                <c:pt idx="57">
                  <c:v>2062</c:v>
                </c:pt>
                <c:pt idx="58">
                  <c:v>2063</c:v>
                </c:pt>
                <c:pt idx="59">
                  <c:v>2064</c:v>
                </c:pt>
                <c:pt idx="60">
                  <c:v>2065</c:v>
                </c:pt>
                <c:pt idx="61">
                  <c:v>2066</c:v>
                </c:pt>
                <c:pt idx="62">
                  <c:v>2067</c:v>
                </c:pt>
                <c:pt idx="63">
                  <c:v>2068</c:v>
                </c:pt>
                <c:pt idx="64">
                  <c:v>2069</c:v>
                </c:pt>
                <c:pt idx="65">
                  <c:v>2070</c:v>
                </c:pt>
                <c:pt idx="66">
                  <c:v>2071</c:v>
                </c:pt>
                <c:pt idx="67">
                  <c:v>2072</c:v>
                </c:pt>
                <c:pt idx="68">
                  <c:v>2073</c:v>
                </c:pt>
                <c:pt idx="69">
                  <c:v>2074</c:v>
                </c:pt>
                <c:pt idx="70">
                  <c:v>2075</c:v>
                </c:pt>
                <c:pt idx="71">
                  <c:v>2076</c:v>
                </c:pt>
                <c:pt idx="72">
                  <c:v>2077</c:v>
                </c:pt>
                <c:pt idx="73">
                  <c:v>2078</c:v>
                </c:pt>
                <c:pt idx="74">
                  <c:v>2079</c:v>
                </c:pt>
                <c:pt idx="75">
                  <c:v>2080</c:v>
                </c:pt>
                <c:pt idx="76">
                  <c:v>2081</c:v>
                </c:pt>
                <c:pt idx="77">
                  <c:v>2082</c:v>
                </c:pt>
                <c:pt idx="78">
                  <c:v>2083</c:v>
                </c:pt>
                <c:pt idx="79">
                  <c:v>2084</c:v>
                </c:pt>
                <c:pt idx="80">
                  <c:v>2085</c:v>
                </c:pt>
              </c:numCache>
            </c:numRef>
          </c:cat>
          <c:val>
            <c:numRef>
              <c:f>'fig 5.1.2'!$C$6:$CE$6</c:f>
              <c:numCache>
                <c:formatCode>General</c:formatCode>
                <c:ptCount val="81"/>
                <c:pt idx="13">
                  <c:v>0.35117760973380341</c:v>
                </c:pt>
                <c:pt idx="14">
                  <c:v>0.35966877440787193</c:v>
                </c:pt>
                <c:pt idx="15">
                  <c:v>0.36723219240046956</c:v>
                </c:pt>
                <c:pt idx="16">
                  <c:v>0.37462348722539318</c:v>
                </c:pt>
                <c:pt idx="17">
                  <c:v>0.38105682511637456</c:v>
                </c:pt>
                <c:pt idx="18">
                  <c:v>0.38600717229137932</c:v>
                </c:pt>
                <c:pt idx="19">
                  <c:v>0.39153137606242883</c:v>
                </c:pt>
                <c:pt idx="20">
                  <c:v>0.39689937831644689</c:v>
                </c:pt>
                <c:pt idx="21">
                  <c:v>0.40231674982440763</c:v>
                </c:pt>
                <c:pt idx="22">
                  <c:v>0.40766137441826567</c:v>
                </c:pt>
                <c:pt idx="23">
                  <c:v>0.41322796286104813</c:v>
                </c:pt>
                <c:pt idx="24">
                  <c:v>0.41835895055376549</c:v>
                </c:pt>
                <c:pt idx="25">
                  <c:v>0.42296904829838</c:v>
                </c:pt>
                <c:pt idx="26">
                  <c:v>0.42749113305484215</c:v>
                </c:pt>
                <c:pt idx="27">
                  <c:v>0.43190046267384535</c:v>
                </c:pt>
                <c:pt idx="28">
                  <c:v>0.43560475108102942</c:v>
                </c:pt>
                <c:pt idx="29">
                  <c:v>0.43725614019385395</c:v>
                </c:pt>
                <c:pt idx="30">
                  <c:v>0.43818178454379886</c:v>
                </c:pt>
                <c:pt idx="31">
                  <c:v>0.43813062293877203</c:v>
                </c:pt>
                <c:pt idx="32">
                  <c:v>0.43718551611658674</c:v>
                </c:pt>
                <c:pt idx="33">
                  <c:v>0.43538087791705526</c:v>
                </c:pt>
                <c:pt idx="34">
                  <c:v>0.43559387072797873</c:v>
                </c:pt>
                <c:pt idx="35">
                  <c:v>0.43688038528782919</c:v>
                </c:pt>
                <c:pt idx="36">
                  <c:v>0.43868449160902179</c:v>
                </c:pt>
                <c:pt idx="37">
                  <c:v>0.44037053037194235</c:v>
                </c:pt>
                <c:pt idx="38">
                  <c:v>0.44187098017477133</c:v>
                </c:pt>
                <c:pt idx="39">
                  <c:v>0.44340876345647101</c:v>
                </c:pt>
                <c:pt idx="40">
                  <c:v>0.44530585490678404</c:v>
                </c:pt>
                <c:pt idx="41">
                  <c:v>0.44755793168015345</c:v>
                </c:pt>
                <c:pt idx="42">
                  <c:v>0.45107892746790823</c:v>
                </c:pt>
                <c:pt idx="43">
                  <c:v>0.45508152195039531</c:v>
                </c:pt>
                <c:pt idx="44">
                  <c:v>0.4587760645847514</c:v>
                </c:pt>
                <c:pt idx="45">
                  <c:v>0.46199733738603127</c:v>
                </c:pt>
                <c:pt idx="46">
                  <c:v>0.46469746160224201</c:v>
                </c:pt>
                <c:pt idx="47">
                  <c:v>0.46734095344654142</c:v>
                </c:pt>
                <c:pt idx="48">
                  <c:v>0.47142296849864884</c:v>
                </c:pt>
                <c:pt idx="49">
                  <c:v>0.47571296460404183</c:v>
                </c:pt>
                <c:pt idx="50">
                  <c:v>0.48087077244831722</c:v>
                </c:pt>
                <c:pt idx="51">
                  <c:v>0.48605283627913487</c:v>
                </c:pt>
                <c:pt idx="52">
                  <c:v>0.49183313090843112</c:v>
                </c:pt>
                <c:pt idx="53">
                  <c:v>0.49711157716754939</c:v>
                </c:pt>
                <c:pt idx="54">
                  <c:v>0.50274715649150026</c:v>
                </c:pt>
                <c:pt idx="55">
                  <c:v>0.50801507930591572</c:v>
                </c:pt>
                <c:pt idx="56">
                  <c:v>0.51274902396213129</c:v>
                </c:pt>
                <c:pt idx="57">
                  <c:v>0.51720092734699208</c:v>
                </c:pt>
                <c:pt idx="58">
                  <c:v>0.52117667139896184</c:v>
                </c:pt>
                <c:pt idx="59">
                  <c:v>0.52573909754228143</c:v>
                </c:pt>
                <c:pt idx="60">
                  <c:v>0.53010588915039902</c:v>
                </c:pt>
                <c:pt idx="61">
                  <c:v>0.53435920360790523</c:v>
                </c:pt>
                <c:pt idx="62">
                  <c:v>0.53853892688397087</c:v>
                </c:pt>
                <c:pt idx="63">
                  <c:v>0.54314426064500643</c:v>
                </c:pt>
                <c:pt idx="64">
                  <c:v>0.54818843643303539</c:v>
                </c:pt>
                <c:pt idx="65">
                  <c:v>0.55319124164560807</c:v>
                </c:pt>
                <c:pt idx="66">
                  <c:v>0.55855788562792641</c:v>
                </c:pt>
                <c:pt idx="67">
                  <c:v>0.56372409231324605</c:v>
                </c:pt>
                <c:pt idx="68">
                  <c:v>0.56901513934533499</c:v>
                </c:pt>
                <c:pt idx="69">
                  <c:v>0.57444668314313985</c:v>
                </c:pt>
                <c:pt idx="70">
                  <c:v>0.57992824750137029</c:v>
                </c:pt>
                <c:pt idx="71">
                  <c:v>0.58487397647939277</c:v>
                </c:pt>
                <c:pt idx="72">
                  <c:v>0.58958663731927496</c:v>
                </c:pt>
                <c:pt idx="73">
                  <c:v>0.593697431815434</c:v>
                </c:pt>
                <c:pt idx="74">
                  <c:v>0.59740877068902076</c:v>
                </c:pt>
                <c:pt idx="75">
                  <c:v>0.60021347225316757</c:v>
                </c:pt>
                <c:pt idx="76">
                  <c:v>0.60207062144715373</c:v>
                </c:pt>
                <c:pt idx="77">
                  <c:v>0.60289406515370125</c:v>
                </c:pt>
                <c:pt idx="78">
                  <c:v>0.60310532028863839</c:v>
                </c:pt>
                <c:pt idx="79">
                  <c:v>0.60329986612234088</c:v>
                </c:pt>
                <c:pt idx="80">
                  <c:v>0.60349825162047988</c:v>
                </c:pt>
              </c:numCache>
            </c:numRef>
          </c:val>
          <c:smooth val="0"/>
          <c:extLst>
            <c:ext xmlns:c16="http://schemas.microsoft.com/office/drawing/2014/chart" uri="{C3380CC4-5D6E-409C-BE32-E72D297353CC}">
              <c16:uniqueId val="{00000004-3A9B-4E06-8402-EBB0AFA69C6C}"/>
            </c:ext>
          </c:extLst>
        </c:ser>
        <c:ser>
          <c:idx val="5"/>
          <c:order val="5"/>
          <c:tx>
            <c:strRef>
              <c:f>'fig 5.1.2'!$B$7</c:f>
              <c:strCache>
                <c:ptCount val="1"/>
                <c:pt idx="0">
                  <c:v>Scen 2.3</c:v>
                </c:pt>
              </c:strCache>
            </c:strRef>
          </c:tx>
          <c:spPr>
            <a:ln w="28575" cap="rnd">
              <a:solidFill>
                <a:schemeClr val="accent2"/>
              </a:solidFill>
              <a:round/>
            </a:ln>
            <a:effectLst/>
          </c:spPr>
          <c:marker>
            <c:symbol val="none"/>
          </c:marker>
          <c:cat>
            <c:numRef>
              <c:f>'fig 5.1.2'!$C$1:$CE$1</c:f>
              <c:numCache>
                <c:formatCode>General</c:formatCode>
                <c:ptCount val="81"/>
                <c:pt idx="0">
                  <c:v>2005</c:v>
                </c:pt>
                <c:pt idx="1">
                  <c:v>2006</c:v>
                </c:pt>
                <c:pt idx="2">
                  <c:v>2007</c:v>
                </c:pt>
                <c:pt idx="3">
                  <c:v>2008</c:v>
                </c:pt>
                <c:pt idx="4">
                  <c:v>2009</c:v>
                </c:pt>
                <c:pt idx="5">
                  <c:v>2010</c:v>
                </c:pt>
                <c:pt idx="6">
                  <c:v>2011</c:v>
                </c:pt>
                <c:pt idx="7">
                  <c:v>2012</c:v>
                </c:pt>
                <c:pt idx="8">
                  <c:v>2013</c:v>
                </c:pt>
                <c:pt idx="9">
                  <c:v>2014</c:v>
                </c:pt>
                <c:pt idx="10">
                  <c:v>2015</c:v>
                </c:pt>
                <c:pt idx="11">
                  <c:v>2016</c:v>
                </c:pt>
                <c:pt idx="12">
                  <c:v>2017</c:v>
                </c:pt>
                <c:pt idx="13">
                  <c:v>2018</c:v>
                </c:pt>
                <c:pt idx="14">
                  <c:v>2019</c:v>
                </c:pt>
                <c:pt idx="15">
                  <c:v>2020</c:v>
                </c:pt>
                <c:pt idx="16">
                  <c:v>2021</c:v>
                </c:pt>
                <c:pt idx="17">
                  <c:v>2022</c:v>
                </c:pt>
                <c:pt idx="18">
                  <c:v>2023</c:v>
                </c:pt>
                <c:pt idx="19">
                  <c:v>2024</c:v>
                </c:pt>
                <c:pt idx="20">
                  <c:v>2025</c:v>
                </c:pt>
                <c:pt idx="21">
                  <c:v>2026</c:v>
                </c:pt>
                <c:pt idx="22">
                  <c:v>2027</c:v>
                </c:pt>
                <c:pt idx="23">
                  <c:v>2028</c:v>
                </c:pt>
                <c:pt idx="24">
                  <c:v>2029</c:v>
                </c:pt>
                <c:pt idx="25">
                  <c:v>2030</c:v>
                </c:pt>
                <c:pt idx="26">
                  <c:v>2031</c:v>
                </c:pt>
                <c:pt idx="27">
                  <c:v>2032</c:v>
                </c:pt>
                <c:pt idx="28">
                  <c:v>2033</c:v>
                </c:pt>
                <c:pt idx="29">
                  <c:v>2034</c:v>
                </c:pt>
                <c:pt idx="30">
                  <c:v>2035</c:v>
                </c:pt>
                <c:pt idx="31">
                  <c:v>2036</c:v>
                </c:pt>
                <c:pt idx="32">
                  <c:v>2037</c:v>
                </c:pt>
                <c:pt idx="33">
                  <c:v>2038</c:v>
                </c:pt>
                <c:pt idx="34">
                  <c:v>2039</c:v>
                </c:pt>
                <c:pt idx="35">
                  <c:v>2040</c:v>
                </c:pt>
                <c:pt idx="36">
                  <c:v>2041</c:v>
                </c:pt>
                <c:pt idx="37">
                  <c:v>2042</c:v>
                </c:pt>
                <c:pt idx="38">
                  <c:v>2043</c:v>
                </c:pt>
                <c:pt idx="39">
                  <c:v>2044</c:v>
                </c:pt>
                <c:pt idx="40">
                  <c:v>2045</c:v>
                </c:pt>
                <c:pt idx="41">
                  <c:v>2046</c:v>
                </c:pt>
                <c:pt idx="42">
                  <c:v>2047</c:v>
                </c:pt>
                <c:pt idx="43">
                  <c:v>2048</c:v>
                </c:pt>
                <c:pt idx="44">
                  <c:v>2049</c:v>
                </c:pt>
                <c:pt idx="45">
                  <c:v>2050</c:v>
                </c:pt>
                <c:pt idx="46">
                  <c:v>2051</c:v>
                </c:pt>
                <c:pt idx="47">
                  <c:v>2052</c:v>
                </c:pt>
                <c:pt idx="48">
                  <c:v>2053</c:v>
                </c:pt>
                <c:pt idx="49">
                  <c:v>2054</c:v>
                </c:pt>
                <c:pt idx="50">
                  <c:v>2055</c:v>
                </c:pt>
                <c:pt idx="51">
                  <c:v>2056</c:v>
                </c:pt>
                <c:pt idx="52">
                  <c:v>2057</c:v>
                </c:pt>
                <c:pt idx="53">
                  <c:v>2058</c:v>
                </c:pt>
                <c:pt idx="54">
                  <c:v>2059</c:v>
                </c:pt>
                <c:pt idx="55">
                  <c:v>2060</c:v>
                </c:pt>
                <c:pt idx="56">
                  <c:v>2061</c:v>
                </c:pt>
                <c:pt idx="57">
                  <c:v>2062</c:v>
                </c:pt>
                <c:pt idx="58">
                  <c:v>2063</c:v>
                </c:pt>
                <c:pt idx="59">
                  <c:v>2064</c:v>
                </c:pt>
                <c:pt idx="60">
                  <c:v>2065</c:v>
                </c:pt>
                <c:pt idx="61">
                  <c:v>2066</c:v>
                </c:pt>
                <c:pt idx="62">
                  <c:v>2067</c:v>
                </c:pt>
                <c:pt idx="63">
                  <c:v>2068</c:v>
                </c:pt>
                <c:pt idx="64">
                  <c:v>2069</c:v>
                </c:pt>
                <c:pt idx="65">
                  <c:v>2070</c:v>
                </c:pt>
                <c:pt idx="66">
                  <c:v>2071</c:v>
                </c:pt>
                <c:pt idx="67">
                  <c:v>2072</c:v>
                </c:pt>
                <c:pt idx="68">
                  <c:v>2073</c:v>
                </c:pt>
                <c:pt idx="69">
                  <c:v>2074</c:v>
                </c:pt>
                <c:pt idx="70">
                  <c:v>2075</c:v>
                </c:pt>
                <c:pt idx="71">
                  <c:v>2076</c:v>
                </c:pt>
                <c:pt idx="72">
                  <c:v>2077</c:v>
                </c:pt>
                <c:pt idx="73">
                  <c:v>2078</c:v>
                </c:pt>
                <c:pt idx="74">
                  <c:v>2079</c:v>
                </c:pt>
                <c:pt idx="75">
                  <c:v>2080</c:v>
                </c:pt>
                <c:pt idx="76">
                  <c:v>2081</c:v>
                </c:pt>
                <c:pt idx="77">
                  <c:v>2082</c:v>
                </c:pt>
                <c:pt idx="78">
                  <c:v>2083</c:v>
                </c:pt>
                <c:pt idx="79">
                  <c:v>2084</c:v>
                </c:pt>
                <c:pt idx="80">
                  <c:v>2085</c:v>
                </c:pt>
              </c:numCache>
            </c:numRef>
          </c:cat>
          <c:val>
            <c:numRef>
              <c:f>'fig 5.1.2'!$C$7:$CE$7</c:f>
              <c:numCache>
                <c:formatCode>General</c:formatCode>
                <c:ptCount val="81"/>
                <c:pt idx="13">
                  <c:v>0.35117760973380341</c:v>
                </c:pt>
                <c:pt idx="14">
                  <c:v>0.35966877440787193</c:v>
                </c:pt>
                <c:pt idx="15">
                  <c:v>0.36723218815355058</c:v>
                </c:pt>
                <c:pt idx="16">
                  <c:v>0.37462178188634571</c:v>
                </c:pt>
                <c:pt idx="17">
                  <c:v>0.38105164418434118</c:v>
                </c:pt>
                <c:pt idx="18">
                  <c:v>0.38599670841741018</c:v>
                </c:pt>
                <c:pt idx="19">
                  <c:v>0.39151372398369411</c:v>
                </c:pt>
                <c:pt idx="20">
                  <c:v>0.39687257644845048</c:v>
                </c:pt>
                <c:pt idx="21">
                  <c:v>0.4022787836568516</c:v>
                </c:pt>
                <c:pt idx="22">
                  <c:v>0.4076101594079593</c:v>
                </c:pt>
                <c:pt idx="23">
                  <c:v>0.4131612725047808</c:v>
                </c:pt>
                <c:pt idx="24">
                  <c:v>0.41827452645948854</c:v>
                </c:pt>
                <c:pt idx="25">
                  <c:v>0.42286462192720758</c:v>
                </c:pt>
                <c:pt idx="26">
                  <c:v>0.42736426778533809</c:v>
                </c:pt>
                <c:pt idx="27">
                  <c:v>0.43174858545560629</c:v>
                </c:pt>
                <c:pt idx="28">
                  <c:v>0.43542539463585306</c:v>
                </c:pt>
                <c:pt idx="29">
                  <c:v>0.43704740450725565</c:v>
                </c:pt>
                <c:pt idx="30">
                  <c:v>0.43793087931464492</c:v>
                </c:pt>
                <c:pt idx="31">
                  <c:v>0.43781508813611747</c:v>
                </c:pt>
                <c:pt idx="32">
                  <c:v>0.43678306116442739</c:v>
                </c:pt>
                <c:pt idx="33">
                  <c:v>0.43486995909742254</c:v>
                </c:pt>
                <c:pt idx="34">
                  <c:v>0.43494947708041626</c:v>
                </c:pt>
                <c:pt idx="35">
                  <c:v>0.43607778582810852</c:v>
                </c:pt>
                <c:pt idx="36">
                  <c:v>0.43769957601106441</c:v>
                </c:pt>
                <c:pt idx="37">
                  <c:v>0.43918106042019789</c:v>
                </c:pt>
                <c:pt idx="38">
                  <c:v>0.44045627795856823</c:v>
                </c:pt>
                <c:pt idx="39">
                  <c:v>0.44174889214686208</c:v>
                </c:pt>
                <c:pt idx="40">
                  <c:v>0.44338070188836887</c:v>
                </c:pt>
                <c:pt idx="41">
                  <c:v>0.44534836861897992</c:v>
                </c:pt>
                <c:pt idx="42">
                  <c:v>0.44856047524919668</c:v>
                </c:pt>
                <c:pt idx="43">
                  <c:v>0.45223427557365403</c:v>
                </c:pt>
                <c:pt idx="44">
                  <c:v>0.45558738347800215</c:v>
                </c:pt>
                <c:pt idx="45">
                  <c:v>0.45845880984740972</c:v>
                </c:pt>
                <c:pt idx="46">
                  <c:v>0.46080396789917888</c:v>
                </c:pt>
                <c:pt idx="47">
                  <c:v>0.46308542299893002</c:v>
                </c:pt>
                <c:pt idx="48">
                  <c:v>0.46678116131436204</c:v>
                </c:pt>
                <c:pt idx="49">
                  <c:v>0.47067457698772597</c:v>
                </c:pt>
                <c:pt idx="50">
                  <c:v>0.47541621850023119</c:v>
                </c:pt>
                <c:pt idx="51">
                  <c:v>0.48017444187820874</c:v>
                </c:pt>
                <c:pt idx="52">
                  <c:v>0.4855136681903568</c:v>
                </c:pt>
                <c:pt idx="53">
                  <c:v>0.49035294082627412</c:v>
                </c:pt>
                <c:pt idx="54">
                  <c:v>0.49553668501746134</c:v>
                </c:pt>
                <c:pt idx="55">
                  <c:v>0.50035222719724803</c:v>
                </c:pt>
                <c:pt idx="56">
                  <c:v>0.50463611732976787</c:v>
                </c:pt>
                <c:pt idx="57">
                  <c:v>0.5086324677103361</c:v>
                </c:pt>
                <c:pt idx="58">
                  <c:v>0.51214584201347779</c:v>
                </c:pt>
                <c:pt idx="59">
                  <c:v>0.51620849803547875</c:v>
                </c:pt>
                <c:pt idx="60">
                  <c:v>0.52005362756305251</c:v>
                </c:pt>
                <c:pt idx="61">
                  <c:v>0.52375781103104868</c:v>
                </c:pt>
                <c:pt idx="62">
                  <c:v>0.52735813523339736</c:v>
                </c:pt>
                <c:pt idx="63">
                  <c:v>0.53133367207194748</c:v>
                </c:pt>
                <c:pt idx="64">
                  <c:v>0.53569139123907727</c:v>
                </c:pt>
                <c:pt idx="65">
                  <c:v>0.53996354613670394</c:v>
                </c:pt>
                <c:pt idx="66">
                  <c:v>0.54453750578657989</c:v>
                </c:pt>
                <c:pt idx="67">
                  <c:v>0.54886873600686314</c:v>
                </c:pt>
                <c:pt idx="68">
                  <c:v>0.55326920858338435</c:v>
                </c:pt>
                <c:pt idx="69">
                  <c:v>0.55775283667924147</c:v>
                </c:pt>
                <c:pt idx="70">
                  <c:v>0.56223264362840064</c:v>
                </c:pt>
                <c:pt idx="71">
                  <c:v>0.56615022902884993</c:v>
                </c:pt>
                <c:pt idx="72">
                  <c:v>0.56979681633867529</c:v>
                </c:pt>
                <c:pt idx="73">
                  <c:v>0.57282604332694087</c:v>
                </c:pt>
                <c:pt idx="74">
                  <c:v>0.57543465638854119</c:v>
                </c:pt>
                <c:pt idx="75">
                  <c:v>0.5771476876041165</c:v>
                </c:pt>
                <c:pt idx="76">
                  <c:v>0.57793422723886267</c:v>
                </c:pt>
                <c:pt idx="77">
                  <c:v>0.5777216959406779</c:v>
                </c:pt>
                <c:pt idx="78">
                  <c:v>0.57691388611202099</c:v>
                </c:pt>
                <c:pt idx="79">
                  <c:v>0.57607307207340197</c:v>
                </c:pt>
                <c:pt idx="80">
                  <c:v>0.57524723379279896</c:v>
                </c:pt>
              </c:numCache>
            </c:numRef>
          </c:val>
          <c:smooth val="0"/>
          <c:extLst>
            <c:ext xmlns:c16="http://schemas.microsoft.com/office/drawing/2014/chart" uri="{C3380CC4-5D6E-409C-BE32-E72D297353CC}">
              <c16:uniqueId val="{00000005-3A9B-4E06-8402-EBB0AFA69C6C}"/>
            </c:ext>
          </c:extLst>
        </c:ser>
        <c:ser>
          <c:idx val="6"/>
          <c:order val="6"/>
          <c:tx>
            <c:strRef>
              <c:f>'fig 5.1.2'!$B$8</c:f>
              <c:strCache>
                <c:ptCount val="1"/>
                <c:pt idx="0">
                  <c:v>Scen 3</c:v>
                </c:pt>
              </c:strCache>
            </c:strRef>
          </c:tx>
          <c:spPr>
            <a:ln w="28575" cap="rnd">
              <a:solidFill>
                <a:schemeClr val="accent6"/>
              </a:solidFill>
              <a:round/>
            </a:ln>
            <a:effectLst/>
          </c:spPr>
          <c:marker>
            <c:symbol val="none"/>
          </c:marker>
          <c:cat>
            <c:numRef>
              <c:f>'fig 5.1.2'!$C$1:$CE$1</c:f>
              <c:numCache>
                <c:formatCode>General</c:formatCode>
                <c:ptCount val="81"/>
                <c:pt idx="0">
                  <c:v>2005</c:v>
                </c:pt>
                <c:pt idx="1">
                  <c:v>2006</c:v>
                </c:pt>
                <c:pt idx="2">
                  <c:v>2007</c:v>
                </c:pt>
                <c:pt idx="3">
                  <c:v>2008</c:v>
                </c:pt>
                <c:pt idx="4">
                  <c:v>2009</c:v>
                </c:pt>
                <c:pt idx="5">
                  <c:v>2010</c:v>
                </c:pt>
                <c:pt idx="6">
                  <c:v>2011</c:v>
                </c:pt>
                <c:pt idx="7">
                  <c:v>2012</c:v>
                </c:pt>
                <c:pt idx="8">
                  <c:v>2013</c:v>
                </c:pt>
                <c:pt idx="9">
                  <c:v>2014</c:v>
                </c:pt>
                <c:pt idx="10">
                  <c:v>2015</c:v>
                </c:pt>
                <c:pt idx="11">
                  <c:v>2016</c:v>
                </c:pt>
                <c:pt idx="12">
                  <c:v>2017</c:v>
                </c:pt>
                <c:pt idx="13">
                  <c:v>2018</c:v>
                </c:pt>
                <c:pt idx="14">
                  <c:v>2019</c:v>
                </c:pt>
                <c:pt idx="15">
                  <c:v>2020</c:v>
                </c:pt>
                <c:pt idx="16">
                  <c:v>2021</c:v>
                </c:pt>
                <c:pt idx="17">
                  <c:v>2022</c:v>
                </c:pt>
                <c:pt idx="18">
                  <c:v>2023</c:v>
                </c:pt>
                <c:pt idx="19">
                  <c:v>2024</c:v>
                </c:pt>
                <c:pt idx="20">
                  <c:v>2025</c:v>
                </c:pt>
                <c:pt idx="21">
                  <c:v>2026</c:v>
                </c:pt>
                <c:pt idx="22">
                  <c:v>2027</c:v>
                </c:pt>
                <c:pt idx="23">
                  <c:v>2028</c:v>
                </c:pt>
                <c:pt idx="24">
                  <c:v>2029</c:v>
                </c:pt>
                <c:pt idx="25">
                  <c:v>2030</c:v>
                </c:pt>
                <c:pt idx="26">
                  <c:v>2031</c:v>
                </c:pt>
                <c:pt idx="27">
                  <c:v>2032</c:v>
                </c:pt>
                <c:pt idx="28">
                  <c:v>2033</c:v>
                </c:pt>
                <c:pt idx="29">
                  <c:v>2034</c:v>
                </c:pt>
                <c:pt idx="30">
                  <c:v>2035</c:v>
                </c:pt>
                <c:pt idx="31">
                  <c:v>2036</c:v>
                </c:pt>
                <c:pt idx="32">
                  <c:v>2037</c:v>
                </c:pt>
                <c:pt idx="33">
                  <c:v>2038</c:v>
                </c:pt>
                <c:pt idx="34">
                  <c:v>2039</c:v>
                </c:pt>
                <c:pt idx="35">
                  <c:v>2040</c:v>
                </c:pt>
                <c:pt idx="36">
                  <c:v>2041</c:v>
                </c:pt>
                <c:pt idx="37">
                  <c:v>2042</c:v>
                </c:pt>
                <c:pt idx="38">
                  <c:v>2043</c:v>
                </c:pt>
                <c:pt idx="39">
                  <c:v>2044</c:v>
                </c:pt>
                <c:pt idx="40">
                  <c:v>2045</c:v>
                </c:pt>
                <c:pt idx="41">
                  <c:v>2046</c:v>
                </c:pt>
                <c:pt idx="42">
                  <c:v>2047</c:v>
                </c:pt>
                <c:pt idx="43">
                  <c:v>2048</c:v>
                </c:pt>
                <c:pt idx="44">
                  <c:v>2049</c:v>
                </c:pt>
                <c:pt idx="45">
                  <c:v>2050</c:v>
                </c:pt>
                <c:pt idx="46">
                  <c:v>2051</c:v>
                </c:pt>
                <c:pt idx="47">
                  <c:v>2052</c:v>
                </c:pt>
                <c:pt idx="48">
                  <c:v>2053</c:v>
                </c:pt>
                <c:pt idx="49">
                  <c:v>2054</c:v>
                </c:pt>
                <c:pt idx="50">
                  <c:v>2055</c:v>
                </c:pt>
                <c:pt idx="51">
                  <c:v>2056</c:v>
                </c:pt>
                <c:pt idx="52">
                  <c:v>2057</c:v>
                </c:pt>
                <c:pt idx="53">
                  <c:v>2058</c:v>
                </c:pt>
                <c:pt idx="54">
                  <c:v>2059</c:v>
                </c:pt>
                <c:pt idx="55">
                  <c:v>2060</c:v>
                </c:pt>
                <c:pt idx="56">
                  <c:v>2061</c:v>
                </c:pt>
                <c:pt idx="57">
                  <c:v>2062</c:v>
                </c:pt>
                <c:pt idx="58">
                  <c:v>2063</c:v>
                </c:pt>
                <c:pt idx="59">
                  <c:v>2064</c:v>
                </c:pt>
                <c:pt idx="60">
                  <c:v>2065</c:v>
                </c:pt>
                <c:pt idx="61">
                  <c:v>2066</c:v>
                </c:pt>
                <c:pt idx="62">
                  <c:v>2067</c:v>
                </c:pt>
                <c:pt idx="63">
                  <c:v>2068</c:v>
                </c:pt>
                <c:pt idx="64">
                  <c:v>2069</c:v>
                </c:pt>
                <c:pt idx="65">
                  <c:v>2070</c:v>
                </c:pt>
                <c:pt idx="66">
                  <c:v>2071</c:v>
                </c:pt>
                <c:pt idx="67">
                  <c:v>2072</c:v>
                </c:pt>
                <c:pt idx="68">
                  <c:v>2073</c:v>
                </c:pt>
                <c:pt idx="69">
                  <c:v>2074</c:v>
                </c:pt>
                <c:pt idx="70">
                  <c:v>2075</c:v>
                </c:pt>
                <c:pt idx="71">
                  <c:v>2076</c:v>
                </c:pt>
                <c:pt idx="72">
                  <c:v>2077</c:v>
                </c:pt>
                <c:pt idx="73">
                  <c:v>2078</c:v>
                </c:pt>
                <c:pt idx="74">
                  <c:v>2079</c:v>
                </c:pt>
                <c:pt idx="75">
                  <c:v>2080</c:v>
                </c:pt>
                <c:pt idx="76">
                  <c:v>2081</c:v>
                </c:pt>
                <c:pt idx="77">
                  <c:v>2082</c:v>
                </c:pt>
                <c:pt idx="78">
                  <c:v>2083</c:v>
                </c:pt>
                <c:pt idx="79">
                  <c:v>2084</c:v>
                </c:pt>
                <c:pt idx="80">
                  <c:v>2085</c:v>
                </c:pt>
              </c:numCache>
            </c:numRef>
          </c:cat>
          <c:val>
            <c:numRef>
              <c:f>'fig 5.1.2'!$C$8:$CE$8</c:f>
              <c:numCache>
                <c:formatCode>General</c:formatCode>
                <c:ptCount val="81"/>
                <c:pt idx="13">
                  <c:v>0.35117760973380341</c:v>
                </c:pt>
                <c:pt idx="14">
                  <c:v>0.35966877440787193</c:v>
                </c:pt>
                <c:pt idx="15">
                  <c:v>0.36725391218510417</c:v>
                </c:pt>
                <c:pt idx="16">
                  <c:v>0.37467561050824932</c:v>
                </c:pt>
                <c:pt idx="17">
                  <c:v>0.38114819787503629</c:v>
                </c:pt>
                <c:pt idx="18">
                  <c:v>0.38613799270942584</c:v>
                </c:pt>
                <c:pt idx="19">
                  <c:v>0.39170484666142535</c:v>
                </c:pt>
                <c:pt idx="20">
                  <c:v>0.39711991502442029</c:v>
                </c:pt>
                <c:pt idx="21">
                  <c:v>0.40258674493880564</c:v>
                </c:pt>
                <c:pt idx="22">
                  <c:v>0.40798363700820284</c:v>
                </c:pt>
                <c:pt idx="23">
                  <c:v>0.4136073106212389</c:v>
                </c:pt>
                <c:pt idx="24">
                  <c:v>0.41879987187889006</c:v>
                </c:pt>
                <c:pt idx="25">
                  <c:v>0.42347464591385442</c:v>
                </c:pt>
                <c:pt idx="26">
                  <c:v>0.42806801949371515</c:v>
                </c:pt>
                <c:pt idx="27">
                  <c:v>0.43255783456337971</c:v>
                </c:pt>
                <c:pt idx="28">
                  <c:v>0.43634679206622801</c:v>
                </c:pt>
                <c:pt idx="29">
                  <c:v>0.43806956682147535</c:v>
                </c:pt>
                <c:pt idx="30">
                  <c:v>0.43906681064268999</c:v>
                </c:pt>
                <c:pt idx="31">
                  <c:v>0.43907568900001254</c:v>
                </c:pt>
                <c:pt idx="32">
                  <c:v>0.4381754517798756</c:v>
                </c:pt>
                <c:pt idx="33">
                  <c:v>0.43639852985964095</c:v>
                </c:pt>
                <c:pt idx="34">
                  <c:v>0.43667863185693911</c:v>
                </c:pt>
                <c:pt idx="35">
                  <c:v>0.43806617259430763</c:v>
                </c:pt>
                <c:pt idx="36">
                  <c:v>0.43997261760576717</c:v>
                </c:pt>
                <c:pt idx="37">
                  <c:v>0.44176755012469981</c:v>
                </c:pt>
                <c:pt idx="38">
                  <c:v>0.44338553093662403</c:v>
                </c:pt>
                <c:pt idx="39">
                  <c:v>0.44505390527147826</c:v>
                </c:pt>
                <c:pt idx="40">
                  <c:v>0.44710758166871445</c:v>
                </c:pt>
                <c:pt idx="41">
                  <c:v>0.44954026742907049</c:v>
                </c:pt>
                <c:pt idx="42">
                  <c:v>0.45331125065283434</c:v>
                </c:pt>
                <c:pt idx="43">
                  <c:v>0.45760880700827372</c:v>
                </c:pt>
                <c:pt idx="44">
                  <c:v>0.46160975988801567</c:v>
                </c:pt>
                <c:pt idx="45">
                  <c:v>0.46513899165149181</c:v>
                </c:pt>
                <c:pt idx="46">
                  <c:v>0.46813946715449922</c:v>
                </c:pt>
                <c:pt idx="47">
                  <c:v>0.47109866455049509</c:v>
                </c:pt>
                <c:pt idx="48">
                  <c:v>0.47561884273360566</c:v>
                </c:pt>
                <c:pt idx="49">
                  <c:v>0.48038649534151417</c:v>
                </c:pt>
                <c:pt idx="50">
                  <c:v>0.4861240670547875</c:v>
                </c:pt>
                <c:pt idx="51">
                  <c:v>0.49192163604918032</c:v>
                </c:pt>
                <c:pt idx="52">
                  <c:v>0.49841528831978787</c:v>
                </c:pt>
                <c:pt idx="53">
                  <c:v>0.50439343735953346</c:v>
                </c:pt>
                <c:pt idx="54">
                  <c:v>0.51079892620548784</c:v>
                </c:pt>
                <c:pt idx="55">
                  <c:v>0.51681844455101134</c:v>
                </c:pt>
                <c:pt idx="56">
                  <c:v>0.52225163133175123</c:v>
                </c:pt>
                <c:pt idx="57">
                  <c:v>0.52737071778398414</c:v>
                </c:pt>
                <c:pt idx="58">
                  <c:v>0.53195776471237821</c:v>
                </c:pt>
                <c:pt idx="59">
                  <c:v>0.53723711299077248</c:v>
                </c:pt>
                <c:pt idx="60">
                  <c:v>0.54232937418033866</c:v>
                </c:pt>
                <c:pt idx="61">
                  <c:v>0.54731784308882425</c:v>
                </c:pt>
                <c:pt idx="62">
                  <c:v>0.55220113397860204</c:v>
                </c:pt>
                <c:pt idx="63">
                  <c:v>0.55756751682614436</c:v>
                </c:pt>
                <c:pt idx="64">
                  <c:v>0.56344410002918976</c:v>
                </c:pt>
                <c:pt idx="65">
                  <c:v>0.56928181363691965</c:v>
                </c:pt>
                <c:pt idx="66">
                  <c:v>0.57556961149259089</c:v>
                </c:pt>
                <c:pt idx="67">
                  <c:v>0.58165019992947664</c:v>
                </c:pt>
                <c:pt idx="68">
                  <c:v>0.58790808845751019</c:v>
                </c:pt>
                <c:pt idx="69">
                  <c:v>0.59436071690335202</c:v>
                </c:pt>
                <c:pt idx="70">
                  <c:v>0.60089871326083255</c:v>
                </c:pt>
                <c:pt idx="71">
                  <c:v>0.60683381465975483</c:v>
                </c:pt>
                <c:pt idx="72">
                  <c:v>0.61252076777799758</c:v>
                </c:pt>
                <c:pt idx="73">
                  <c:v>0.61751689758640305</c:v>
                </c:pt>
                <c:pt idx="74">
                  <c:v>0.62205682932815376</c:v>
                </c:pt>
                <c:pt idx="75">
                  <c:v>0.62552695663268021</c:v>
                </c:pt>
                <c:pt idx="76">
                  <c:v>0.62787018282592111</c:v>
                </c:pt>
                <c:pt idx="77">
                  <c:v>0.62897122981808162</c:v>
                </c:pt>
                <c:pt idx="78">
                  <c:v>0.62932634573004242</c:v>
                </c:pt>
                <c:pt idx="79">
                  <c:v>0.6296750490623193</c:v>
                </c:pt>
                <c:pt idx="80">
                  <c:v>0.63001053394335071</c:v>
                </c:pt>
              </c:numCache>
            </c:numRef>
          </c:val>
          <c:smooth val="0"/>
          <c:extLst>
            <c:ext xmlns:c16="http://schemas.microsoft.com/office/drawing/2014/chart" uri="{C3380CC4-5D6E-409C-BE32-E72D297353CC}">
              <c16:uniqueId val="{00000006-3A9B-4E06-8402-EBB0AFA69C6C}"/>
            </c:ext>
          </c:extLst>
        </c:ser>
        <c:dLbls>
          <c:showLegendKey val="0"/>
          <c:showVal val="0"/>
          <c:showCatName val="0"/>
          <c:showSerName val="0"/>
          <c:showPercent val="0"/>
          <c:showBubbleSize val="0"/>
        </c:dLbls>
        <c:smooth val="0"/>
        <c:axId val="446284271"/>
        <c:axId val="717710687"/>
      </c:lineChart>
      <c:catAx>
        <c:axId val="44628427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fr-FR"/>
          </a:p>
        </c:txPr>
        <c:crossAx val="717710687"/>
        <c:crosses val="autoZero"/>
        <c:auto val="1"/>
        <c:lblAlgn val="ctr"/>
        <c:lblOffset val="100"/>
        <c:tickLblSkip val="5"/>
        <c:noMultiLvlLbl val="0"/>
      </c:catAx>
      <c:valAx>
        <c:axId val="717710687"/>
        <c:scaling>
          <c:orientation val="minMax"/>
          <c:min val="0.2"/>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fr-FR"/>
          </a:p>
        </c:txPr>
        <c:crossAx val="446284271"/>
        <c:crosses val="autoZero"/>
        <c:crossBetween val="between"/>
      </c:valAx>
      <c:spPr>
        <a:noFill/>
        <a:ln>
          <a:noFill/>
        </a:ln>
        <a:effectLst/>
      </c:spPr>
    </c:plotArea>
    <c:legend>
      <c:legendPos val="b"/>
      <c:layout>
        <c:manualLayout>
          <c:xMode val="edge"/>
          <c:yMode val="edge"/>
          <c:x val="8.9249991436064727E-2"/>
          <c:y val="0.87965066749795462"/>
          <c:w val="0.84625884139285512"/>
          <c:h val="0.10183693388033409"/>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fr-FR"/>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fr-FR"/>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'väestö koonti'!$B$106</c:f>
              <c:strCache>
                <c:ptCount val="1"/>
                <c:pt idx="0">
                  <c:v>Baseline proj</c:v>
                </c:pt>
              </c:strCache>
            </c:strRef>
          </c:tx>
          <c:spPr>
            <a:ln w="28575" cap="rnd">
              <a:solidFill>
                <a:sysClr val="windowText" lastClr="000000"/>
              </a:solidFill>
              <a:round/>
            </a:ln>
            <a:effectLst/>
          </c:spPr>
          <c:marker>
            <c:symbol val="none"/>
          </c:marker>
          <c:cat>
            <c:numRef>
              <c:f>'väestö koonti'!$C$1:$CE$1</c:f>
              <c:numCache>
                <c:formatCode>General</c:formatCode>
                <c:ptCount val="81"/>
                <c:pt idx="0">
                  <c:v>2005</c:v>
                </c:pt>
                <c:pt idx="1">
                  <c:v>2006</c:v>
                </c:pt>
                <c:pt idx="2">
                  <c:v>2007</c:v>
                </c:pt>
                <c:pt idx="3">
                  <c:v>2008</c:v>
                </c:pt>
                <c:pt idx="4">
                  <c:v>2009</c:v>
                </c:pt>
                <c:pt idx="5">
                  <c:v>2010</c:v>
                </c:pt>
                <c:pt idx="6">
                  <c:v>2011</c:v>
                </c:pt>
                <c:pt idx="7">
                  <c:v>2012</c:v>
                </c:pt>
                <c:pt idx="8">
                  <c:v>2013</c:v>
                </c:pt>
                <c:pt idx="9">
                  <c:v>2014</c:v>
                </c:pt>
                <c:pt idx="10">
                  <c:v>2015</c:v>
                </c:pt>
                <c:pt idx="11">
                  <c:v>2016</c:v>
                </c:pt>
                <c:pt idx="12">
                  <c:v>2017</c:v>
                </c:pt>
                <c:pt idx="13">
                  <c:v>2018</c:v>
                </c:pt>
                <c:pt idx="14">
                  <c:v>2019</c:v>
                </c:pt>
                <c:pt idx="15">
                  <c:v>2020</c:v>
                </c:pt>
                <c:pt idx="16">
                  <c:v>2021</c:v>
                </c:pt>
                <c:pt idx="17">
                  <c:v>2022</c:v>
                </c:pt>
                <c:pt idx="18">
                  <c:v>2023</c:v>
                </c:pt>
                <c:pt idx="19">
                  <c:v>2024</c:v>
                </c:pt>
                <c:pt idx="20">
                  <c:v>2025</c:v>
                </c:pt>
                <c:pt idx="21">
                  <c:v>2026</c:v>
                </c:pt>
                <c:pt idx="22">
                  <c:v>2027</c:v>
                </c:pt>
                <c:pt idx="23">
                  <c:v>2028</c:v>
                </c:pt>
                <c:pt idx="24">
                  <c:v>2029</c:v>
                </c:pt>
                <c:pt idx="25">
                  <c:v>2030</c:v>
                </c:pt>
                <c:pt idx="26">
                  <c:v>2031</c:v>
                </c:pt>
                <c:pt idx="27">
                  <c:v>2032</c:v>
                </c:pt>
                <c:pt idx="28">
                  <c:v>2033</c:v>
                </c:pt>
                <c:pt idx="29">
                  <c:v>2034</c:v>
                </c:pt>
                <c:pt idx="30">
                  <c:v>2035</c:v>
                </c:pt>
                <c:pt idx="31">
                  <c:v>2036</c:v>
                </c:pt>
                <c:pt idx="32">
                  <c:v>2037</c:v>
                </c:pt>
                <c:pt idx="33">
                  <c:v>2038</c:v>
                </c:pt>
                <c:pt idx="34">
                  <c:v>2039</c:v>
                </c:pt>
                <c:pt idx="35">
                  <c:v>2040</c:v>
                </c:pt>
                <c:pt idx="36">
                  <c:v>2041</c:v>
                </c:pt>
                <c:pt idx="37">
                  <c:v>2042</c:v>
                </c:pt>
                <c:pt idx="38">
                  <c:v>2043</c:v>
                </c:pt>
                <c:pt idx="39">
                  <c:v>2044</c:v>
                </c:pt>
                <c:pt idx="40">
                  <c:v>2045</c:v>
                </c:pt>
                <c:pt idx="41">
                  <c:v>2046</c:v>
                </c:pt>
                <c:pt idx="42">
                  <c:v>2047</c:v>
                </c:pt>
                <c:pt idx="43">
                  <c:v>2048</c:v>
                </c:pt>
                <c:pt idx="44">
                  <c:v>2049</c:v>
                </c:pt>
                <c:pt idx="45">
                  <c:v>2050</c:v>
                </c:pt>
                <c:pt idx="46">
                  <c:v>2051</c:v>
                </c:pt>
                <c:pt idx="47">
                  <c:v>2052</c:v>
                </c:pt>
                <c:pt idx="48">
                  <c:v>2053</c:v>
                </c:pt>
                <c:pt idx="49">
                  <c:v>2054</c:v>
                </c:pt>
                <c:pt idx="50">
                  <c:v>2055</c:v>
                </c:pt>
                <c:pt idx="51">
                  <c:v>2056</c:v>
                </c:pt>
                <c:pt idx="52">
                  <c:v>2057</c:v>
                </c:pt>
                <c:pt idx="53">
                  <c:v>2058</c:v>
                </c:pt>
                <c:pt idx="54">
                  <c:v>2059</c:v>
                </c:pt>
                <c:pt idx="55">
                  <c:v>2060</c:v>
                </c:pt>
                <c:pt idx="56">
                  <c:v>2061</c:v>
                </c:pt>
                <c:pt idx="57">
                  <c:v>2062</c:v>
                </c:pt>
                <c:pt idx="58">
                  <c:v>2063</c:v>
                </c:pt>
                <c:pt idx="59">
                  <c:v>2064</c:v>
                </c:pt>
                <c:pt idx="60">
                  <c:v>2065</c:v>
                </c:pt>
                <c:pt idx="61">
                  <c:v>2066</c:v>
                </c:pt>
                <c:pt idx="62">
                  <c:v>2067</c:v>
                </c:pt>
                <c:pt idx="63">
                  <c:v>2068</c:v>
                </c:pt>
                <c:pt idx="64">
                  <c:v>2069</c:v>
                </c:pt>
                <c:pt idx="65">
                  <c:v>2070</c:v>
                </c:pt>
                <c:pt idx="66">
                  <c:v>2071</c:v>
                </c:pt>
                <c:pt idx="67">
                  <c:v>2072</c:v>
                </c:pt>
                <c:pt idx="68">
                  <c:v>2073</c:v>
                </c:pt>
                <c:pt idx="69">
                  <c:v>2074</c:v>
                </c:pt>
                <c:pt idx="70">
                  <c:v>2075</c:v>
                </c:pt>
                <c:pt idx="71">
                  <c:v>2076</c:v>
                </c:pt>
                <c:pt idx="72">
                  <c:v>2077</c:v>
                </c:pt>
                <c:pt idx="73">
                  <c:v>2078</c:v>
                </c:pt>
                <c:pt idx="74">
                  <c:v>2079</c:v>
                </c:pt>
                <c:pt idx="75">
                  <c:v>2080</c:v>
                </c:pt>
                <c:pt idx="76">
                  <c:v>2081</c:v>
                </c:pt>
                <c:pt idx="77">
                  <c:v>2082</c:v>
                </c:pt>
                <c:pt idx="78">
                  <c:v>2083</c:v>
                </c:pt>
                <c:pt idx="79">
                  <c:v>2084</c:v>
                </c:pt>
                <c:pt idx="80">
                  <c:v>2085</c:v>
                </c:pt>
              </c:numCache>
            </c:numRef>
          </c:cat>
          <c:val>
            <c:numRef>
              <c:f>'väestö koonti'!$C$106:$CE$106</c:f>
              <c:numCache>
                <c:formatCode>0.00%</c:formatCode>
                <c:ptCount val="81"/>
                <c:pt idx="0">
                  <c:v>4.1922890619587511E-2</c:v>
                </c:pt>
                <c:pt idx="1">
                  <c:v>4.4912301111729863E-2</c:v>
                </c:pt>
                <c:pt idx="2">
                  <c:v>4.8392327446714685E-2</c:v>
                </c:pt>
                <c:pt idx="3">
                  <c:v>5.2279313727814525E-2</c:v>
                </c:pt>
                <c:pt idx="4">
                  <c:v>5.5707788777038518E-2</c:v>
                </c:pt>
                <c:pt idx="5">
                  <c:v>5.9524192188595254E-2</c:v>
                </c:pt>
                <c:pt idx="6">
                  <c:v>6.4176841997993006E-2</c:v>
                </c:pt>
                <c:pt idx="7">
                  <c:v>6.909776806899115E-2</c:v>
                </c:pt>
                <c:pt idx="8">
                  <c:v>7.398658514353508E-2</c:v>
                </c:pt>
                <c:pt idx="9">
                  <c:v>7.8635507585632411E-2</c:v>
                </c:pt>
                <c:pt idx="10">
                  <c:v>8.2881175209374824E-2</c:v>
                </c:pt>
                <c:pt idx="11">
                  <c:v>8.8169211805001466E-2</c:v>
                </c:pt>
                <c:pt idx="12">
                  <c:v>9.2181014744780437E-2</c:v>
                </c:pt>
                <c:pt idx="13">
                  <c:v>9.5985411544473168E-2</c:v>
                </c:pt>
                <c:pt idx="14">
                  <c:v>0.10036086176277895</c:v>
                </c:pt>
                <c:pt idx="15">
                  <c:v>0.10463850125487156</c:v>
                </c:pt>
                <c:pt idx="16">
                  <c:v>0.10890441264187882</c:v>
                </c:pt>
                <c:pt idx="17">
                  <c:v>0.11306521789964519</c:v>
                </c:pt>
                <c:pt idx="18">
                  <c:v>0.1169889376968495</c:v>
                </c:pt>
                <c:pt idx="19">
                  <c:v>0.12089859166430843</c:v>
                </c:pt>
                <c:pt idx="20">
                  <c:v>0.12467095262219824</c:v>
                </c:pt>
                <c:pt idx="21">
                  <c:v>0.12843125370657515</c:v>
                </c:pt>
                <c:pt idx="22">
                  <c:v>0.13218976628875923</c:v>
                </c:pt>
                <c:pt idx="23">
                  <c:v>0.1359043385757627</c:v>
                </c:pt>
                <c:pt idx="24">
                  <c:v>0.13955132914471516</c:v>
                </c:pt>
                <c:pt idx="25">
                  <c:v>0.1431077153475252</c:v>
                </c:pt>
                <c:pt idx="26">
                  <c:v>0.14665785878311385</c:v>
                </c:pt>
                <c:pt idx="27">
                  <c:v>0.15020879290981606</c:v>
                </c:pt>
                <c:pt idx="28">
                  <c:v>0.15360017161053285</c:v>
                </c:pt>
                <c:pt idx="29">
                  <c:v>0.15668476076611029</c:v>
                </c:pt>
                <c:pt idx="30">
                  <c:v>0.15947215713466986</c:v>
                </c:pt>
                <c:pt idx="31">
                  <c:v>0.16211506809076137</c:v>
                </c:pt>
                <c:pt idx="32">
                  <c:v>0.16462399196462013</c:v>
                </c:pt>
                <c:pt idx="33">
                  <c:v>0.1670435399221297</c:v>
                </c:pt>
                <c:pt idx="34">
                  <c:v>0.16961714737874806</c:v>
                </c:pt>
                <c:pt idx="35">
                  <c:v>0.17226386603442212</c:v>
                </c:pt>
                <c:pt idx="36">
                  <c:v>0.1748836558427482</c:v>
                </c:pt>
                <c:pt idx="37">
                  <c:v>0.17733081795395833</c:v>
                </c:pt>
                <c:pt idx="38">
                  <c:v>0.17956576563871277</c:v>
                </c:pt>
                <c:pt idx="39">
                  <c:v>0.18172937346161966</c:v>
                </c:pt>
                <c:pt idx="40">
                  <c:v>0.18365049060502295</c:v>
                </c:pt>
                <c:pt idx="41">
                  <c:v>0.18558538674573466</c:v>
                </c:pt>
                <c:pt idx="42">
                  <c:v>0.18755488223844055</c:v>
                </c:pt>
                <c:pt idx="43">
                  <c:v>0.18953287361434121</c:v>
                </c:pt>
                <c:pt idx="44">
                  <c:v>0.19132843177477235</c:v>
                </c:pt>
                <c:pt idx="45">
                  <c:v>0.19292643440735335</c:v>
                </c:pt>
                <c:pt idx="46">
                  <c:v>0.19436051064813301</c:v>
                </c:pt>
                <c:pt idx="47">
                  <c:v>0.19568704606742388</c:v>
                </c:pt>
                <c:pt idx="48">
                  <c:v>0.1971380497974303</c:v>
                </c:pt>
                <c:pt idx="49">
                  <c:v>0.1985954089851267</c:v>
                </c:pt>
                <c:pt idx="50">
                  <c:v>0.20022311863728812</c:v>
                </c:pt>
                <c:pt idx="51">
                  <c:v>0.20195619130164294</c:v>
                </c:pt>
                <c:pt idx="52">
                  <c:v>0.20381675002204863</c:v>
                </c:pt>
                <c:pt idx="53">
                  <c:v>0.20564056518766097</c:v>
                </c:pt>
                <c:pt idx="54">
                  <c:v>0.20752380547493168</c:v>
                </c:pt>
                <c:pt idx="55">
                  <c:v>0.2092785932430016</c:v>
                </c:pt>
                <c:pt idx="56">
                  <c:v>0.21087267338746005</c:v>
                </c:pt>
                <c:pt idx="57">
                  <c:v>0.21242638782505041</c:v>
                </c:pt>
                <c:pt idx="58">
                  <c:v>0.21384380316031792</c:v>
                </c:pt>
                <c:pt idx="59">
                  <c:v>0.21523869490675301</c:v>
                </c:pt>
                <c:pt idx="60">
                  <c:v>0.21663811673584477</c:v>
                </c:pt>
                <c:pt idx="61">
                  <c:v>0.2180405380179791</c:v>
                </c:pt>
                <c:pt idx="62">
                  <c:v>0.21941026614537953</c:v>
                </c:pt>
                <c:pt idx="63">
                  <c:v>0.22084951255807303</c:v>
                </c:pt>
                <c:pt idx="64">
                  <c:v>0.22233895129825632</c:v>
                </c:pt>
                <c:pt idx="65">
                  <c:v>0.22385556271132839</c:v>
                </c:pt>
                <c:pt idx="66">
                  <c:v>0.22544784935038248</c:v>
                </c:pt>
                <c:pt idx="67">
                  <c:v>0.22704217000954069</c:v>
                </c:pt>
                <c:pt idx="68">
                  <c:v>0.22870374133644902</c:v>
                </c:pt>
                <c:pt idx="69">
                  <c:v>0.23044789870523508</c:v>
                </c:pt>
                <c:pt idx="70">
                  <c:v>0.23224430608866573</c:v>
                </c:pt>
                <c:pt idx="71">
                  <c:v>0.23398294961403804</c:v>
                </c:pt>
                <c:pt idx="72">
                  <c:v>0.23568346117973196</c:v>
                </c:pt>
                <c:pt idx="73">
                  <c:v>0.23732214844351729</c:v>
                </c:pt>
                <c:pt idx="74">
                  <c:v>0.23892286514384406</c:v>
                </c:pt>
                <c:pt idx="75">
                  <c:v>0.2403873329850153</c:v>
                </c:pt>
                <c:pt idx="76">
                  <c:v>0.24168015501029094</c:v>
                </c:pt>
                <c:pt idx="77">
                  <c:v>0.24278774140171658</c:v>
                </c:pt>
                <c:pt idx="78">
                  <c:v>0.24377453022611864</c:v>
                </c:pt>
                <c:pt idx="79">
                  <c:v>0.24475172204670376</c:v>
                </c:pt>
                <c:pt idx="80">
                  <c:v>0.2457390171539002</c:v>
                </c:pt>
              </c:numCache>
            </c:numRef>
          </c:val>
          <c:smooth val="0"/>
          <c:extLst>
            <c:ext xmlns:c16="http://schemas.microsoft.com/office/drawing/2014/chart" uri="{C3380CC4-5D6E-409C-BE32-E72D297353CC}">
              <c16:uniqueId val="{00000000-FBDC-42DF-AACD-05B4DC96E937}"/>
            </c:ext>
          </c:extLst>
        </c:ser>
        <c:ser>
          <c:idx val="1"/>
          <c:order val="1"/>
          <c:tx>
            <c:strRef>
              <c:f>'väestö koonti'!$B$107</c:f>
              <c:strCache>
                <c:ptCount val="1"/>
                <c:pt idx="0">
                  <c:v>Scen 1.1</c:v>
                </c:pt>
              </c:strCache>
            </c:strRef>
          </c:tx>
          <c:spPr>
            <a:ln w="28575" cap="rnd">
              <a:solidFill>
                <a:srgbClr val="00B0F0"/>
              </a:solidFill>
              <a:prstDash val="dashDot"/>
              <a:round/>
            </a:ln>
            <a:effectLst/>
          </c:spPr>
          <c:marker>
            <c:symbol val="none"/>
          </c:marker>
          <c:cat>
            <c:numRef>
              <c:f>'väestö koonti'!$C$1:$CE$1</c:f>
              <c:numCache>
                <c:formatCode>General</c:formatCode>
                <c:ptCount val="81"/>
                <c:pt idx="0">
                  <c:v>2005</c:v>
                </c:pt>
                <c:pt idx="1">
                  <c:v>2006</c:v>
                </c:pt>
                <c:pt idx="2">
                  <c:v>2007</c:v>
                </c:pt>
                <c:pt idx="3">
                  <c:v>2008</c:v>
                </c:pt>
                <c:pt idx="4">
                  <c:v>2009</c:v>
                </c:pt>
                <c:pt idx="5">
                  <c:v>2010</c:v>
                </c:pt>
                <c:pt idx="6">
                  <c:v>2011</c:v>
                </c:pt>
                <c:pt idx="7">
                  <c:v>2012</c:v>
                </c:pt>
                <c:pt idx="8">
                  <c:v>2013</c:v>
                </c:pt>
                <c:pt idx="9">
                  <c:v>2014</c:v>
                </c:pt>
                <c:pt idx="10">
                  <c:v>2015</c:v>
                </c:pt>
                <c:pt idx="11">
                  <c:v>2016</c:v>
                </c:pt>
                <c:pt idx="12">
                  <c:v>2017</c:v>
                </c:pt>
                <c:pt idx="13">
                  <c:v>2018</c:v>
                </c:pt>
                <c:pt idx="14">
                  <c:v>2019</c:v>
                </c:pt>
                <c:pt idx="15">
                  <c:v>2020</c:v>
                </c:pt>
                <c:pt idx="16">
                  <c:v>2021</c:v>
                </c:pt>
                <c:pt idx="17">
                  <c:v>2022</c:v>
                </c:pt>
                <c:pt idx="18">
                  <c:v>2023</c:v>
                </c:pt>
                <c:pt idx="19">
                  <c:v>2024</c:v>
                </c:pt>
                <c:pt idx="20">
                  <c:v>2025</c:v>
                </c:pt>
                <c:pt idx="21">
                  <c:v>2026</c:v>
                </c:pt>
                <c:pt idx="22">
                  <c:v>2027</c:v>
                </c:pt>
                <c:pt idx="23">
                  <c:v>2028</c:v>
                </c:pt>
                <c:pt idx="24">
                  <c:v>2029</c:v>
                </c:pt>
                <c:pt idx="25">
                  <c:v>2030</c:v>
                </c:pt>
                <c:pt idx="26">
                  <c:v>2031</c:v>
                </c:pt>
                <c:pt idx="27">
                  <c:v>2032</c:v>
                </c:pt>
                <c:pt idx="28">
                  <c:v>2033</c:v>
                </c:pt>
                <c:pt idx="29">
                  <c:v>2034</c:v>
                </c:pt>
                <c:pt idx="30">
                  <c:v>2035</c:v>
                </c:pt>
                <c:pt idx="31">
                  <c:v>2036</c:v>
                </c:pt>
                <c:pt idx="32">
                  <c:v>2037</c:v>
                </c:pt>
                <c:pt idx="33">
                  <c:v>2038</c:v>
                </c:pt>
                <c:pt idx="34">
                  <c:v>2039</c:v>
                </c:pt>
                <c:pt idx="35">
                  <c:v>2040</c:v>
                </c:pt>
                <c:pt idx="36">
                  <c:v>2041</c:v>
                </c:pt>
                <c:pt idx="37">
                  <c:v>2042</c:v>
                </c:pt>
                <c:pt idx="38">
                  <c:v>2043</c:v>
                </c:pt>
                <c:pt idx="39">
                  <c:v>2044</c:v>
                </c:pt>
                <c:pt idx="40">
                  <c:v>2045</c:v>
                </c:pt>
                <c:pt idx="41">
                  <c:v>2046</c:v>
                </c:pt>
                <c:pt idx="42">
                  <c:v>2047</c:v>
                </c:pt>
                <c:pt idx="43">
                  <c:v>2048</c:v>
                </c:pt>
                <c:pt idx="44">
                  <c:v>2049</c:v>
                </c:pt>
                <c:pt idx="45">
                  <c:v>2050</c:v>
                </c:pt>
                <c:pt idx="46">
                  <c:v>2051</c:v>
                </c:pt>
                <c:pt idx="47">
                  <c:v>2052</c:v>
                </c:pt>
                <c:pt idx="48">
                  <c:v>2053</c:v>
                </c:pt>
                <c:pt idx="49">
                  <c:v>2054</c:v>
                </c:pt>
                <c:pt idx="50">
                  <c:v>2055</c:v>
                </c:pt>
                <c:pt idx="51">
                  <c:v>2056</c:v>
                </c:pt>
                <c:pt idx="52">
                  <c:v>2057</c:v>
                </c:pt>
                <c:pt idx="53">
                  <c:v>2058</c:v>
                </c:pt>
                <c:pt idx="54">
                  <c:v>2059</c:v>
                </c:pt>
                <c:pt idx="55">
                  <c:v>2060</c:v>
                </c:pt>
                <c:pt idx="56">
                  <c:v>2061</c:v>
                </c:pt>
                <c:pt idx="57">
                  <c:v>2062</c:v>
                </c:pt>
                <c:pt idx="58">
                  <c:v>2063</c:v>
                </c:pt>
                <c:pt idx="59">
                  <c:v>2064</c:v>
                </c:pt>
                <c:pt idx="60">
                  <c:v>2065</c:v>
                </c:pt>
                <c:pt idx="61">
                  <c:v>2066</c:v>
                </c:pt>
                <c:pt idx="62">
                  <c:v>2067</c:v>
                </c:pt>
                <c:pt idx="63">
                  <c:v>2068</c:v>
                </c:pt>
                <c:pt idx="64">
                  <c:v>2069</c:v>
                </c:pt>
                <c:pt idx="65">
                  <c:v>2070</c:v>
                </c:pt>
                <c:pt idx="66">
                  <c:v>2071</c:v>
                </c:pt>
                <c:pt idx="67">
                  <c:v>2072</c:v>
                </c:pt>
                <c:pt idx="68">
                  <c:v>2073</c:v>
                </c:pt>
                <c:pt idx="69">
                  <c:v>2074</c:v>
                </c:pt>
                <c:pt idx="70">
                  <c:v>2075</c:v>
                </c:pt>
                <c:pt idx="71">
                  <c:v>2076</c:v>
                </c:pt>
                <c:pt idx="72">
                  <c:v>2077</c:v>
                </c:pt>
                <c:pt idx="73">
                  <c:v>2078</c:v>
                </c:pt>
                <c:pt idx="74">
                  <c:v>2079</c:v>
                </c:pt>
                <c:pt idx="75">
                  <c:v>2080</c:v>
                </c:pt>
                <c:pt idx="76">
                  <c:v>2081</c:v>
                </c:pt>
                <c:pt idx="77">
                  <c:v>2082</c:v>
                </c:pt>
                <c:pt idx="78">
                  <c:v>2083</c:v>
                </c:pt>
                <c:pt idx="79">
                  <c:v>2084</c:v>
                </c:pt>
                <c:pt idx="80">
                  <c:v>2085</c:v>
                </c:pt>
              </c:numCache>
            </c:numRef>
          </c:cat>
          <c:val>
            <c:numRef>
              <c:f>'väestö koonti'!$C$107:$CE$107</c:f>
              <c:numCache>
                <c:formatCode>General</c:formatCode>
                <c:ptCount val="81"/>
                <c:pt idx="13" formatCode="0.00%">
                  <c:v>9.5985411544473168E-2</c:v>
                </c:pt>
                <c:pt idx="14" formatCode="0.00%">
                  <c:v>0.10036086176277895</c:v>
                </c:pt>
                <c:pt idx="15" formatCode="0.00%">
                  <c:v>0.10671361239615672</c:v>
                </c:pt>
                <c:pt idx="16" formatCode="0.00%">
                  <c:v>0.11303848737091432</c:v>
                </c:pt>
                <c:pt idx="17" formatCode="0.00%">
                  <c:v>0.11924043308308049</c:v>
                </c:pt>
                <c:pt idx="18" formatCode="0.00%">
                  <c:v>0.1251813787861939</c:v>
                </c:pt>
                <c:pt idx="19" formatCode="0.00%">
                  <c:v>0.13109370479067042</c:v>
                </c:pt>
                <c:pt idx="20" formatCode="0.00%">
                  <c:v>0.13685406616069512</c:v>
                </c:pt>
                <c:pt idx="21" formatCode="0.00%">
                  <c:v>0.14259195638455704</c:v>
                </c:pt>
                <c:pt idx="22" formatCode="0.00%">
                  <c:v>0.14831650836872781</c:v>
                </c:pt>
                <c:pt idx="23" formatCode="0.00%">
                  <c:v>0.15399741687267049</c:v>
                </c:pt>
                <c:pt idx="24" formatCode="0.00%">
                  <c:v>0.15960593519822197</c:v>
                </c:pt>
                <c:pt idx="25" formatCode="0.00%">
                  <c:v>0.16512364272426336</c:v>
                </c:pt>
                <c:pt idx="26" formatCode="0.00%">
                  <c:v>0.1706427337084267</c:v>
                </c:pt>
                <c:pt idx="27" formatCode="0.00%">
                  <c:v>0.17617474702632874</c:v>
                </c:pt>
                <c:pt idx="28" formatCode="0.00%">
                  <c:v>0.18155233601078272</c:v>
                </c:pt>
                <c:pt idx="29" formatCode="0.00%">
                  <c:v>0.18660081731764502</c:v>
                </c:pt>
                <c:pt idx="30" formatCode="0.00%">
                  <c:v>0.19135289049074516</c:v>
                </c:pt>
                <c:pt idx="31" formatCode="0.00%">
                  <c:v>0.19593031723953488</c:v>
                </c:pt>
                <c:pt idx="32" formatCode="0.00%">
                  <c:v>0.20034158971935287</c:v>
                </c:pt>
                <c:pt idx="33" formatCode="0.00%">
                  <c:v>0.20462651188696562</c:v>
                </c:pt>
                <c:pt idx="34" formatCode="0.00%">
                  <c:v>0.20909158838413228</c:v>
                </c:pt>
                <c:pt idx="35" formatCode="0.00%">
                  <c:v>0.21363730312306412</c:v>
                </c:pt>
                <c:pt idx="36" formatCode="0.00%">
                  <c:v>0.21815358739000512</c:v>
                </c:pt>
                <c:pt idx="37" formatCode="0.00%">
                  <c:v>0.22248249794729497</c:v>
                </c:pt>
                <c:pt idx="38" formatCode="0.00%">
                  <c:v>0.22658207141452855</c:v>
                </c:pt>
                <c:pt idx="39" formatCode="0.00%">
                  <c:v>0.23058946772655348</c:v>
                </c:pt>
                <c:pt idx="40" formatCode="0.00%">
                  <c:v>0.23435271303981406</c:v>
                </c:pt>
                <c:pt idx="41" formatCode="0.00%">
                  <c:v>0.23811056623200635</c:v>
                </c:pt>
                <c:pt idx="42" formatCode="0.00%">
                  <c:v>0.2419138972378225</c:v>
                </c:pt>
                <c:pt idx="43" formatCode="0.00%">
                  <c:v>0.24570867835279131</c:v>
                </c:pt>
                <c:pt idx="44" formatCode="0.00%">
                  <c:v>0.24928531755734837</c:v>
                </c:pt>
                <c:pt idx="45" formatCode="0.00%">
                  <c:v>0.2526215101397109</c:v>
                </c:pt>
                <c:pt idx="46" formatCode="0.00%">
                  <c:v>0.25574400886530541</c:v>
                </c:pt>
                <c:pt idx="47" formatCode="0.00%">
                  <c:v>0.25872188200945123</c:v>
                </c:pt>
                <c:pt idx="48" formatCode="0.00%">
                  <c:v>0.26183096566579928</c:v>
                </c:pt>
                <c:pt idx="49" formatCode="0.00%">
                  <c:v>0.26491006407127793</c:v>
                </c:pt>
                <c:pt idx="50" formatCode="0.00%">
                  <c:v>0.26813726439658181</c:v>
                </c:pt>
                <c:pt idx="51" formatCode="0.00%">
                  <c:v>0.27141338624025574</c:v>
                </c:pt>
                <c:pt idx="52" formatCode="0.00%">
                  <c:v>0.27478394152413449</c:v>
                </c:pt>
                <c:pt idx="53" formatCode="0.00%">
                  <c:v>0.27804732686081907</c:v>
                </c:pt>
                <c:pt idx="54" formatCode="0.00%">
                  <c:v>0.28133042595016849</c:v>
                </c:pt>
                <c:pt idx="55" formatCode="0.00%">
                  <c:v>0.2844313966672295</c:v>
                </c:pt>
                <c:pt idx="56" formatCode="0.00%">
                  <c:v>0.28731571695450658</c:v>
                </c:pt>
                <c:pt idx="57" formatCode="0.00%">
                  <c:v>0.29010790800577152</c:v>
                </c:pt>
                <c:pt idx="58" formatCode="0.00%">
                  <c:v>0.29272100890836267</c:v>
                </c:pt>
                <c:pt idx="59" formatCode="0.00%">
                  <c:v>0.29531618416951116</c:v>
                </c:pt>
                <c:pt idx="60" formatCode="0.00%">
                  <c:v>0.29787969557115207</c:v>
                </c:pt>
                <c:pt idx="61" formatCode="0.00%">
                  <c:v>0.30041822952563191</c:v>
                </c:pt>
                <c:pt idx="62" formatCode="0.00%">
                  <c:v>0.30290358280557694</c:v>
                </c:pt>
                <c:pt idx="63" formatCode="0.00%">
                  <c:v>0.30545647230770273</c:v>
                </c:pt>
                <c:pt idx="64" formatCode="0.00%">
                  <c:v>0.30806388069649393</c:v>
                </c:pt>
                <c:pt idx="65" formatCode="0.00%">
                  <c:v>0.3106806917082276</c:v>
                </c:pt>
                <c:pt idx="66" formatCode="0.00%">
                  <c:v>0.31337715447845454</c:v>
                </c:pt>
                <c:pt idx="67" formatCode="0.00%">
                  <c:v>0.31605726167586606</c:v>
                </c:pt>
                <c:pt idx="68" formatCode="0.00%">
                  <c:v>0.31879442535156366</c:v>
                </c:pt>
                <c:pt idx="69" formatCode="0.00%">
                  <c:v>0.32160042686061435</c:v>
                </c:pt>
                <c:pt idx="70" formatCode="0.00%">
                  <c:v>0.32444220044827882</c:v>
                </c:pt>
                <c:pt idx="71" formatCode="0.00%">
                  <c:v>0.32719084397121329</c:v>
                </c:pt>
                <c:pt idx="72" formatCode="0.00%">
                  <c:v>0.32987910861736319</c:v>
                </c:pt>
                <c:pt idx="73" formatCode="0.00%">
                  <c:v>0.33246305294344558</c:v>
                </c:pt>
                <c:pt idx="74" formatCode="0.00%">
                  <c:v>0.33497298527172659</c:v>
                </c:pt>
                <c:pt idx="75" formatCode="0.00%">
                  <c:v>0.33729545773159658</c:v>
                </c:pt>
                <c:pt idx="76" formatCode="0.00%">
                  <c:v>0.3393975489001449</c:v>
                </c:pt>
                <c:pt idx="77" formatCode="0.00%">
                  <c:v>0.34126191765845071</c:v>
                </c:pt>
                <c:pt idx="78" formatCode="0.00%">
                  <c:v>0.3429663595300857</c:v>
                </c:pt>
                <c:pt idx="79" formatCode="0.00%">
                  <c:v>0.34463767398977296</c:v>
                </c:pt>
                <c:pt idx="80" formatCode="0.00%">
                  <c:v>0.34629477482377941</c:v>
                </c:pt>
              </c:numCache>
            </c:numRef>
          </c:val>
          <c:smooth val="0"/>
          <c:extLst>
            <c:ext xmlns:c16="http://schemas.microsoft.com/office/drawing/2014/chart" uri="{C3380CC4-5D6E-409C-BE32-E72D297353CC}">
              <c16:uniqueId val="{00000001-FBDC-42DF-AACD-05B4DC96E937}"/>
            </c:ext>
          </c:extLst>
        </c:ser>
        <c:ser>
          <c:idx val="2"/>
          <c:order val="2"/>
          <c:tx>
            <c:strRef>
              <c:f>'väestö koonti'!$B$108</c:f>
              <c:strCache>
                <c:ptCount val="1"/>
                <c:pt idx="0">
                  <c:v>Scen 1.2</c:v>
                </c:pt>
              </c:strCache>
            </c:strRef>
          </c:tx>
          <c:spPr>
            <a:ln w="28575" cap="rnd">
              <a:solidFill>
                <a:srgbClr val="00B0F0"/>
              </a:solidFill>
              <a:round/>
            </a:ln>
            <a:effectLst/>
          </c:spPr>
          <c:marker>
            <c:symbol val="none"/>
          </c:marker>
          <c:cat>
            <c:numRef>
              <c:f>'väestö koonti'!$C$1:$CE$1</c:f>
              <c:numCache>
                <c:formatCode>General</c:formatCode>
                <c:ptCount val="81"/>
                <c:pt idx="0">
                  <c:v>2005</c:v>
                </c:pt>
                <c:pt idx="1">
                  <c:v>2006</c:v>
                </c:pt>
                <c:pt idx="2">
                  <c:v>2007</c:v>
                </c:pt>
                <c:pt idx="3">
                  <c:v>2008</c:v>
                </c:pt>
                <c:pt idx="4">
                  <c:v>2009</c:v>
                </c:pt>
                <c:pt idx="5">
                  <c:v>2010</c:v>
                </c:pt>
                <c:pt idx="6">
                  <c:v>2011</c:v>
                </c:pt>
                <c:pt idx="7">
                  <c:v>2012</c:v>
                </c:pt>
                <c:pt idx="8">
                  <c:v>2013</c:v>
                </c:pt>
                <c:pt idx="9">
                  <c:v>2014</c:v>
                </c:pt>
                <c:pt idx="10">
                  <c:v>2015</c:v>
                </c:pt>
                <c:pt idx="11">
                  <c:v>2016</c:v>
                </c:pt>
                <c:pt idx="12">
                  <c:v>2017</c:v>
                </c:pt>
                <c:pt idx="13">
                  <c:v>2018</c:v>
                </c:pt>
                <c:pt idx="14">
                  <c:v>2019</c:v>
                </c:pt>
                <c:pt idx="15">
                  <c:v>2020</c:v>
                </c:pt>
                <c:pt idx="16">
                  <c:v>2021</c:v>
                </c:pt>
                <c:pt idx="17">
                  <c:v>2022</c:v>
                </c:pt>
                <c:pt idx="18">
                  <c:v>2023</c:v>
                </c:pt>
                <c:pt idx="19">
                  <c:v>2024</c:v>
                </c:pt>
                <c:pt idx="20">
                  <c:v>2025</c:v>
                </c:pt>
                <c:pt idx="21">
                  <c:v>2026</c:v>
                </c:pt>
                <c:pt idx="22">
                  <c:v>2027</c:v>
                </c:pt>
                <c:pt idx="23">
                  <c:v>2028</c:v>
                </c:pt>
                <c:pt idx="24">
                  <c:v>2029</c:v>
                </c:pt>
                <c:pt idx="25">
                  <c:v>2030</c:v>
                </c:pt>
                <c:pt idx="26">
                  <c:v>2031</c:v>
                </c:pt>
                <c:pt idx="27">
                  <c:v>2032</c:v>
                </c:pt>
                <c:pt idx="28">
                  <c:v>2033</c:v>
                </c:pt>
                <c:pt idx="29">
                  <c:v>2034</c:v>
                </c:pt>
                <c:pt idx="30">
                  <c:v>2035</c:v>
                </c:pt>
                <c:pt idx="31">
                  <c:v>2036</c:v>
                </c:pt>
                <c:pt idx="32">
                  <c:v>2037</c:v>
                </c:pt>
                <c:pt idx="33">
                  <c:v>2038</c:v>
                </c:pt>
                <c:pt idx="34">
                  <c:v>2039</c:v>
                </c:pt>
                <c:pt idx="35">
                  <c:v>2040</c:v>
                </c:pt>
                <c:pt idx="36">
                  <c:v>2041</c:v>
                </c:pt>
                <c:pt idx="37">
                  <c:v>2042</c:v>
                </c:pt>
                <c:pt idx="38">
                  <c:v>2043</c:v>
                </c:pt>
                <c:pt idx="39">
                  <c:v>2044</c:v>
                </c:pt>
                <c:pt idx="40">
                  <c:v>2045</c:v>
                </c:pt>
                <c:pt idx="41">
                  <c:v>2046</c:v>
                </c:pt>
                <c:pt idx="42">
                  <c:v>2047</c:v>
                </c:pt>
                <c:pt idx="43">
                  <c:v>2048</c:v>
                </c:pt>
                <c:pt idx="44">
                  <c:v>2049</c:v>
                </c:pt>
                <c:pt idx="45">
                  <c:v>2050</c:v>
                </c:pt>
                <c:pt idx="46">
                  <c:v>2051</c:v>
                </c:pt>
                <c:pt idx="47">
                  <c:v>2052</c:v>
                </c:pt>
                <c:pt idx="48">
                  <c:v>2053</c:v>
                </c:pt>
                <c:pt idx="49">
                  <c:v>2054</c:v>
                </c:pt>
                <c:pt idx="50">
                  <c:v>2055</c:v>
                </c:pt>
                <c:pt idx="51">
                  <c:v>2056</c:v>
                </c:pt>
                <c:pt idx="52">
                  <c:v>2057</c:v>
                </c:pt>
                <c:pt idx="53">
                  <c:v>2058</c:v>
                </c:pt>
                <c:pt idx="54">
                  <c:v>2059</c:v>
                </c:pt>
                <c:pt idx="55">
                  <c:v>2060</c:v>
                </c:pt>
                <c:pt idx="56">
                  <c:v>2061</c:v>
                </c:pt>
                <c:pt idx="57">
                  <c:v>2062</c:v>
                </c:pt>
                <c:pt idx="58">
                  <c:v>2063</c:v>
                </c:pt>
                <c:pt idx="59">
                  <c:v>2064</c:v>
                </c:pt>
                <c:pt idx="60">
                  <c:v>2065</c:v>
                </c:pt>
                <c:pt idx="61">
                  <c:v>2066</c:v>
                </c:pt>
                <c:pt idx="62">
                  <c:v>2067</c:v>
                </c:pt>
                <c:pt idx="63">
                  <c:v>2068</c:v>
                </c:pt>
                <c:pt idx="64">
                  <c:v>2069</c:v>
                </c:pt>
                <c:pt idx="65">
                  <c:v>2070</c:v>
                </c:pt>
                <c:pt idx="66">
                  <c:v>2071</c:v>
                </c:pt>
                <c:pt idx="67">
                  <c:v>2072</c:v>
                </c:pt>
                <c:pt idx="68">
                  <c:v>2073</c:v>
                </c:pt>
                <c:pt idx="69">
                  <c:v>2074</c:v>
                </c:pt>
                <c:pt idx="70">
                  <c:v>2075</c:v>
                </c:pt>
                <c:pt idx="71">
                  <c:v>2076</c:v>
                </c:pt>
                <c:pt idx="72">
                  <c:v>2077</c:v>
                </c:pt>
                <c:pt idx="73">
                  <c:v>2078</c:v>
                </c:pt>
                <c:pt idx="74">
                  <c:v>2079</c:v>
                </c:pt>
                <c:pt idx="75">
                  <c:v>2080</c:v>
                </c:pt>
                <c:pt idx="76">
                  <c:v>2081</c:v>
                </c:pt>
                <c:pt idx="77">
                  <c:v>2082</c:v>
                </c:pt>
                <c:pt idx="78">
                  <c:v>2083</c:v>
                </c:pt>
                <c:pt idx="79">
                  <c:v>2084</c:v>
                </c:pt>
                <c:pt idx="80">
                  <c:v>2085</c:v>
                </c:pt>
              </c:numCache>
            </c:numRef>
          </c:cat>
          <c:val>
            <c:numRef>
              <c:f>'väestö koonti'!$C$108:$CE$108</c:f>
              <c:numCache>
                <c:formatCode>General</c:formatCode>
                <c:ptCount val="81"/>
                <c:pt idx="13" formatCode="0.00%">
                  <c:v>9.5985411544473168E-2</c:v>
                </c:pt>
                <c:pt idx="14" formatCode="0.00%">
                  <c:v>0.10036086176277895</c:v>
                </c:pt>
                <c:pt idx="15" formatCode="0.00%">
                  <c:v>0.10255372666707846</c:v>
                </c:pt>
                <c:pt idx="16" formatCode="0.00%">
                  <c:v>0.10473162009975426</c:v>
                </c:pt>
                <c:pt idx="17" formatCode="0.00%">
                  <c:v>0.10680279950368184</c:v>
                </c:pt>
                <c:pt idx="18" formatCode="0.00%">
                  <c:v>0.10864160608480045</c:v>
                </c:pt>
                <c:pt idx="19" formatCode="0.00%">
                  <c:v>0.11046139404241864</c:v>
                </c:pt>
                <c:pt idx="20" formatCode="0.00%">
                  <c:v>0.11213899127987677</c:v>
                </c:pt>
                <c:pt idx="21" formatCode="0.00%">
                  <c:v>0.11379494798640336</c:v>
                </c:pt>
                <c:pt idx="22" formatCode="0.00%">
                  <c:v>0.11544051278690701</c:v>
                </c:pt>
                <c:pt idx="23" formatCode="0.00%">
                  <c:v>0.11702045046124067</c:v>
                </c:pt>
                <c:pt idx="24" formatCode="0.00%">
                  <c:v>0.11851618456020929</c:v>
                </c:pt>
                <c:pt idx="25" formatCode="0.00%">
                  <c:v>0.11989920670977511</c:v>
                </c:pt>
                <c:pt idx="26" formatCode="0.00%">
                  <c:v>0.12124439198812695</c:v>
                </c:pt>
                <c:pt idx="27" formatCode="0.00%">
                  <c:v>0.12255273936252603</c:v>
                </c:pt>
                <c:pt idx="28" formatCode="0.00%">
                  <c:v>0.12367121292074958</c:v>
                </c:pt>
                <c:pt idx="29" formatCode="0.00%">
                  <c:v>0.12448411017541126</c:v>
                </c:pt>
                <c:pt idx="30" formatCode="0.00%">
                  <c:v>0.12497300429279996</c:v>
                </c:pt>
                <c:pt idx="31" formatCode="0.00%">
                  <c:v>0.12532442354955114</c:v>
                </c:pt>
                <c:pt idx="32" formatCode="0.00%">
                  <c:v>0.12555122120145237</c:v>
                </c:pt>
                <c:pt idx="33" formatCode="0.00%">
                  <c:v>0.12570373429156104</c:v>
                </c:pt>
                <c:pt idx="34" formatCode="0.00%">
                  <c:v>0.1259471677765967</c:v>
                </c:pt>
                <c:pt idx="35" formatCode="0.00%">
                  <c:v>0.12622130461804337</c:v>
                </c:pt>
                <c:pt idx="36" formatCode="0.00%">
                  <c:v>0.12643747250429171</c:v>
                </c:pt>
                <c:pt idx="37" formatCode="0.00%">
                  <c:v>0.12646538811752009</c:v>
                </c:pt>
                <c:pt idx="38" formatCode="0.00%">
                  <c:v>0.1262685869524027</c:v>
                </c:pt>
                <c:pt idx="39" formatCode="0.00%">
                  <c:v>0.12599141152724452</c:v>
                </c:pt>
                <c:pt idx="40" formatCode="0.00%">
                  <c:v>0.12543919056328529</c:v>
                </c:pt>
                <c:pt idx="41" formatCode="0.00%">
                  <c:v>0.12488802391637926</c:v>
                </c:pt>
                <c:pt idx="42" formatCode="0.00%">
                  <c:v>0.12431739011982769</c:v>
                </c:pt>
                <c:pt idx="43" formatCode="0.00%">
                  <c:v>0.12373771910025091</c:v>
                </c:pt>
                <c:pt idx="44" formatCode="0.00%">
                  <c:v>0.12298648123065369</c:v>
                </c:pt>
                <c:pt idx="45" formatCode="0.00%">
                  <c:v>0.12206028741111616</c:v>
                </c:pt>
                <c:pt idx="46" formatCode="0.00%">
                  <c:v>0.12100376141717657</c:v>
                </c:pt>
                <c:pt idx="47" formatCode="0.00%">
                  <c:v>0.11985594327602171</c:v>
                </c:pt>
                <c:pt idx="48" formatCode="0.00%">
                  <c:v>0.11878048518319198</c:v>
                </c:pt>
                <c:pt idx="49" formatCode="0.00%">
                  <c:v>0.11772353873804392</c:v>
                </c:pt>
                <c:pt idx="50" formatCode="0.00%">
                  <c:v>0.11682398660160524</c:v>
                </c:pt>
                <c:pt idx="51" formatCode="0.00%">
                  <c:v>0.11606937587043056</c:v>
                </c:pt>
                <c:pt idx="52" formatCode="0.00%">
                  <c:v>0.11544565086581922</c:v>
                </c:pt>
                <c:pt idx="53" formatCode="0.00%">
                  <c:v>0.11485178168639</c:v>
                </c:pt>
                <c:pt idx="54" formatCode="0.00%">
                  <c:v>0.11433414053742147</c:v>
                </c:pt>
                <c:pt idx="55" formatCode="0.00%">
                  <c:v>0.11373410198626728</c:v>
                </c:pt>
                <c:pt idx="56" formatCode="0.00%">
                  <c:v>0.11302643216451798</c:v>
                </c:pt>
                <c:pt idx="57" formatCode="0.00%">
                  <c:v>0.11232207385550282</c:v>
                </c:pt>
                <c:pt idx="58" formatCode="0.00%">
                  <c:v>0.11151591323974831</c:v>
                </c:pt>
                <c:pt idx="59" formatCode="0.00%">
                  <c:v>0.11063715618853757</c:v>
                </c:pt>
                <c:pt idx="60" formatCode="0.00%">
                  <c:v>0.10977946686371649</c:v>
                </c:pt>
                <c:pt idx="61" formatCode="0.00%">
                  <c:v>0.10892716183140845</c:v>
                </c:pt>
                <c:pt idx="62" formatCode="0.00%">
                  <c:v>0.10803249492467022</c:v>
                </c:pt>
                <c:pt idx="63" formatCode="0.00%">
                  <c:v>0.10715758897442551</c:v>
                </c:pt>
                <c:pt idx="64" formatCode="0.00%">
                  <c:v>0.10626956905243788</c:v>
                </c:pt>
                <c:pt idx="65" formatCode="0.00%">
                  <c:v>0.10538444551545958</c:v>
                </c:pt>
                <c:pt idx="66" formatCode="0.00%">
                  <c:v>0.10450413670204635</c:v>
                </c:pt>
                <c:pt idx="67" formatCode="0.00%">
                  <c:v>0.10359928656801376</c:v>
                </c:pt>
                <c:pt idx="68" formatCode="0.00%">
                  <c:v>0.10271225256892937</c:v>
                </c:pt>
                <c:pt idx="69" formatCode="0.00%">
                  <c:v>0.10186061608019734</c:v>
                </c:pt>
                <c:pt idx="70" formatCode="0.00%">
                  <c:v>0.10101900256650859</c:v>
                </c:pt>
                <c:pt idx="71" formatCode="0.00%">
                  <c:v>0.1001242256824512</c:v>
                </c:pt>
                <c:pt idx="72" formatCode="0.00%">
                  <c:v>9.9167339942653934E-2</c:v>
                </c:pt>
                <c:pt idx="73" formatCode="0.00%">
                  <c:v>9.8169745167597716E-2</c:v>
                </c:pt>
                <c:pt idx="74" formatCode="0.00%">
                  <c:v>9.7140727454128953E-2</c:v>
                </c:pt>
                <c:pt idx="75" formatCode="0.00%">
                  <c:v>9.6028681708400648E-2</c:v>
                </c:pt>
                <c:pt idx="76" formatCode="0.00%">
                  <c:v>9.4802221679973375E-2</c:v>
                </c:pt>
                <c:pt idx="77" formatCode="0.00%">
                  <c:v>9.346395163158959E-2</c:v>
                </c:pt>
                <c:pt idx="78" formatCode="0.00%">
                  <c:v>9.2044648291608272E-2</c:v>
                </c:pt>
                <c:pt idx="79" formatCode="0.00%">
                  <c:v>9.0605735518268907E-2</c:v>
                </c:pt>
                <c:pt idx="80" formatCode="0.00%">
                  <c:v>8.9175208335157116E-2</c:v>
                </c:pt>
              </c:numCache>
            </c:numRef>
          </c:val>
          <c:smooth val="0"/>
          <c:extLst>
            <c:ext xmlns:c16="http://schemas.microsoft.com/office/drawing/2014/chart" uri="{C3380CC4-5D6E-409C-BE32-E72D297353CC}">
              <c16:uniqueId val="{00000002-FBDC-42DF-AACD-05B4DC96E937}"/>
            </c:ext>
          </c:extLst>
        </c:ser>
        <c:ser>
          <c:idx val="3"/>
          <c:order val="3"/>
          <c:tx>
            <c:strRef>
              <c:f>'väestö koonti'!$B$109</c:f>
              <c:strCache>
                <c:ptCount val="1"/>
                <c:pt idx="0">
                  <c:v>Scen 2.1</c:v>
                </c:pt>
              </c:strCache>
            </c:strRef>
          </c:tx>
          <c:spPr>
            <a:ln w="28575" cap="rnd">
              <a:solidFill>
                <a:srgbClr val="FF0000"/>
              </a:solidFill>
              <a:round/>
            </a:ln>
            <a:effectLst/>
          </c:spPr>
          <c:marker>
            <c:symbol val="none"/>
          </c:marker>
          <c:cat>
            <c:numRef>
              <c:f>'väestö koonti'!$C$1:$CE$1</c:f>
              <c:numCache>
                <c:formatCode>General</c:formatCode>
                <c:ptCount val="81"/>
                <c:pt idx="0">
                  <c:v>2005</c:v>
                </c:pt>
                <c:pt idx="1">
                  <c:v>2006</c:v>
                </c:pt>
                <c:pt idx="2">
                  <c:v>2007</c:v>
                </c:pt>
                <c:pt idx="3">
                  <c:v>2008</c:v>
                </c:pt>
                <c:pt idx="4">
                  <c:v>2009</c:v>
                </c:pt>
                <c:pt idx="5">
                  <c:v>2010</c:v>
                </c:pt>
                <c:pt idx="6">
                  <c:v>2011</c:v>
                </c:pt>
                <c:pt idx="7">
                  <c:v>2012</c:v>
                </c:pt>
                <c:pt idx="8">
                  <c:v>2013</c:v>
                </c:pt>
                <c:pt idx="9">
                  <c:v>2014</c:v>
                </c:pt>
                <c:pt idx="10">
                  <c:v>2015</c:v>
                </c:pt>
                <c:pt idx="11">
                  <c:v>2016</c:v>
                </c:pt>
                <c:pt idx="12">
                  <c:v>2017</c:v>
                </c:pt>
                <c:pt idx="13">
                  <c:v>2018</c:v>
                </c:pt>
                <c:pt idx="14">
                  <c:v>2019</c:v>
                </c:pt>
                <c:pt idx="15">
                  <c:v>2020</c:v>
                </c:pt>
                <c:pt idx="16">
                  <c:v>2021</c:v>
                </c:pt>
                <c:pt idx="17">
                  <c:v>2022</c:v>
                </c:pt>
                <c:pt idx="18">
                  <c:v>2023</c:v>
                </c:pt>
                <c:pt idx="19">
                  <c:v>2024</c:v>
                </c:pt>
                <c:pt idx="20">
                  <c:v>2025</c:v>
                </c:pt>
                <c:pt idx="21">
                  <c:v>2026</c:v>
                </c:pt>
                <c:pt idx="22">
                  <c:v>2027</c:v>
                </c:pt>
                <c:pt idx="23">
                  <c:v>2028</c:v>
                </c:pt>
                <c:pt idx="24">
                  <c:v>2029</c:v>
                </c:pt>
                <c:pt idx="25">
                  <c:v>2030</c:v>
                </c:pt>
                <c:pt idx="26">
                  <c:v>2031</c:v>
                </c:pt>
                <c:pt idx="27">
                  <c:v>2032</c:v>
                </c:pt>
                <c:pt idx="28">
                  <c:v>2033</c:v>
                </c:pt>
                <c:pt idx="29">
                  <c:v>2034</c:v>
                </c:pt>
                <c:pt idx="30">
                  <c:v>2035</c:v>
                </c:pt>
                <c:pt idx="31">
                  <c:v>2036</c:v>
                </c:pt>
                <c:pt idx="32">
                  <c:v>2037</c:v>
                </c:pt>
                <c:pt idx="33">
                  <c:v>2038</c:v>
                </c:pt>
                <c:pt idx="34">
                  <c:v>2039</c:v>
                </c:pt>
                <c:pt idx="35">
                  <c:v>2040</c:v>
                </c:pt>
                <c:pt idx="36">
                  <c:v>2041</c:v>
                </c:pt>
                <c:pt idx="37">
                  <c:v>2042</c:v>
                </c:pt>
                <c:pt idx="38">
                  <c:v>2043</c:v>
                </c:pt>
                <c:pt idx="39">
                  <c:v>2044</c:v>
                </c:pt>
                <c:pt idx="40">
                  <c:v>2045</c:v>
                </c:pt>
                <c:pt idx="41">
                  <c:v>2046</c:v>
                </c:pt>
                <c:pt idx="42">
                  <c:v>2047</c:v>
                </c:pt>
                <c:pt idx="43">
                  <c:v>2048</c:v>
                </c:pt>
                <c:pt idx="44">
                  <c:v>2049</c:v>
                </c:pt>
                <c:pt idx="45">
                  <c:v>2050</c:v>
                </c:pt>
                <c:pt idx="46">
                  <c:v>2051</c:v>
                </c:pt>
                <c:pt idx="47">
                  <c:v>2052</c:v>
                </c:pt>
                <c:pt idx="48">
                  <c:v>2053</c:v>
                </c:pt>
                <c:pt idx="49">
                  <c:v>2054</c:v>
                </c:pt>
                <c:pt idx="50">
                  <c:v>2055</c:v>
                </c:pt>
                <c:pt idx="51">
                  <c:v>2056</c:v>
                </c:pt>
                <c:pt idx="52">
                  <c:v>2057</c:v>
                </c:pt>
                <c:pt idx="53">
                  <c:v>2058</c:v>
                </c:pt>
                <c:pt idx="54">
                  <c:v>2059</c:v>
                </c:pt>
                <c:pt idx="55">
                  <c:v>2060</c:v>
                </c:pt>
                <c:pt idx="56">
                  <c:v>2061</c:v>
                </c:pt>
                <c:pt idx="57">
                  <c:v>2062</c:v>
                </c:pt>
                <c:pt idx="58">
                  <c:v>2063</c:v>
                </c:pt>
                <c:pt idx="59">
                  <c:v>2064</c:v>
                </c:pt>
                <c:pt idx="60">
                  <c:v>2065</c:v>
                </c:pt>
                <c:pt idx="61">
                  <c:v>2066</c:v>
                </c:pt>
                <c:pt idx="62">
                  <c:v>2067</c:v>
                </c:pt>
                <c:pt idx="63">
                  <c:v>2068</c:v>
                </c:pt>
                <c:pt idx="64">
                  <c:v>2069</c:v>
                </c:pt>
                <c:pt idx="65">
                  <c:v>2070</c:v>
                </c:pt>
                <c:pt idx="66">
                  <c:v>2071</c:v>
                </c:pt>
                <c:pt idx="67">
                  <c:v>2072</c:v>
                </c:pt>
                <c:pt idx="68">
                  <c:v>2073</c:v>
                </c:pt>
                <c:pt idx="69">
                  <c:v>2074</c:v>
                </c:pt>
                <c:pt idx="70">
                  <c:v>2075</c:v>
                </c:pt>
                <c:pt idx="71">
                  <c:v>2076</c:v>
                </c:pt>
                <c:pt idx="72">
                  <c:v>2077</c:v>
                </c:pt>
                <c:pt idx="73">
                  <c:v>2078</c:v>
                </c:pt>
                <c:pt idx="74">
                  <c:v>2079</c:v>
                </c:pt>
                <c:pt idx="75">
                  <c:v>2080</c:v>
                </c:pt>
                <c:pt idx="76">
                  <c:v>2081</c:v>
                </c:pt>
                <c:pt idx="77">
                  <c:v>2082</c:v>
                </c:pt>
                <c:pt idx="78">
                  <c:v>2083</c:v>
                </c:pt>
                <c:pt idx="79">
                  <c:v>2084</c:v>
                </c:pt>
                <c:pt idx="80">
                  <c:v>2085</c:v>
                </c:pt>
              </c:numCache>
            </c:numRef>
          </c:cat>
          <c:val>
            <c:numRef>
              <c:f>'väestö koonti'!$C$109:$CE$109</c:f>
              <c:numCache>
                <c:formatCode>General</c:formatCode>
                <c:ptCount val="81"/>
                <c:pt idx="13" formatCode="0.00%">
                  <c:v>9.5985411544473168E-2</c:v>
                </c:pt>
                <c:pt idx="14" formatCode="0.00%">
                  <c:v>0.10036086176277895</c:v>
                </c:pt>
                <c:pt idx="15" formatCode="0.00%">
                  <c:v>0.10671361881803959</c:v>
                </c:pt>
                <c:pt idx="16" formatCode="0.00%">
                  <c:v>0.11303671884332928</c:v>
                </c:pt>
                <c:pt idx="17" formatCode="0.00%">
                  <c:v>0.11923520601555035</c:v>
                </c:pt>
                <c:pt idx="18" formatCode="0.00%">
                  <c:v>0.12517112778150005</c:v>
                </c:pt>
                <c:pt idx="19" formatCode="0.00%">
                  <c:v>0.13107693598598102</c:v>
                </c:pt>
                <c:pt idx="20" formatCode="0.00%">
                  <c:v>0.13682935922305053</c:v>
                </c:pt>
                <c:pt idx="21" formatCode="0.00%">
                  <c:v>0.14255797539961834</c:v>
                </c:pt>
                <c:pt idx="22" formatCode="0.00%">
                  <c:v>0.14827196785070068</c:v>
                </c:pt>
                <c:pt idx="23" formatCode="0.00%">
                  <c:v>0.15394099168974409</c:v>
                </c:pt>
                <c:pt idx="24" formatCode="0.00%">
                  <c:v>0.15953629075807191</c:v>
                </c:pt>
                <c:pt idx="25" formatCode="0.00%">
                  <c:v>0.16503946572052314</c:v>
                </c:pt>
                <c:pt idx="26" formatCode="0.00%">
                  <c:v>0.17054266627271458</c:v>
                </c:pt>
                <c:pt idx="27" formatCode="0.00%">
                  <c:v>0.17605734634780887</c:v>
                </c:pt>
                <c:pt idx="28" formatCode="0.00%">
                  <c:v>0.18141606256392059</c:v>
                </c:pt>
                <c:pt idx="29" formatCode="0.00%">
                  <c:v>0.18644408716967459</c:v>
                </c:pt>
                <c:pt idx="30" formatCode="0.00%">
                  <c:v>0.19117212858919724</c:v>
                </c:pt>
                <c:pt idx="31" formatCode="0.00%">
                  <c:v>0.19572126442567947</c:v>
                </c:pt>
                <c:pt idx="32" formatCode="0.00%">
                  <c:v>0.20010006411612852</c:v>
                </c:pt>
                <c:pt idx="33" formatCode="0.00%">
                  <c:v>0.20434847937263409</c:v>
                </c:pt>
                <c:pt idx="34" formatCode="0.00%">
                  <c:v>0.20877273299046162</c:v>
                </c:pt>
                <c:pt idx="35" formatCode="0.00%">
                  <c:v>0.21327363043930292</c:v>
                </c:pt>
                <c:pt idx="36" formatCode="0.00%">
                  <c:v>0.2177414179144064</c:v>
                </c:pt>
                <c:pt idx="37" formatCode="0.00%">
                  <c:v>0.22201848788054829</c:v>
                </c:pt>
                <c:pt idx="38" formatCode="0.00%">
                  <c:v>0.22606321867439677</c:v>
                </c:pt>
                <c:pt idx="39" formatCode="0.00%">
                  <c:v>0.23001324096872133</c:v>
                </c:pt>
                <c:pt idx="40" formatCode="0.00%">
                  <c:v>0.23371668922004127</c:v>
                </c:pt>
                <c:pt idx="41" formatCode="0.00%">
                  <c:v>0.23741305835063486</c:v>
                </c:pt>
                <c:pt idx="42" formatCode="0.00%">
                  <c:v>0.24115332985047744</c:v>
                </c:pt>
                <c:pt idx="43" formatCode="0.00%">
                  <c:v>0.2448842221216479</c:v>
                </c:pt>
                <c:pt idx="44" formatCode="0.00%">
                  <c:v>0.24839666307854055</c:v>
                </c:pt>
                <c:pt idx="45" formatCode="0.00%">
                  <c:v>0.25166883280236491</c:v>
                </c:pt>
                <c:pt idx="46" formatCode="0.00%">
                  <c:v>0.25472793479956241</c:v>
                </c:pt>
                <c:pt idx="47" formatCode="0.00%">
                  <c:v>0.25764339030106043</c:v>
                </c:pt>
                <c:pt idx="48" formatCode="0.00%">
                  <c:v>0.26069117012917298</c:v>
                </c:pt>
                <c:pt idx="49" formatCode="0.00%">
                  <c:v>0.26371099031977074</c:v>
                </c:pt>
                <c:pt idx="50" formatCode="0.00%">
                  <c:v>0.26688145365123178</c:v>
                </c:pt>
                <c:pt idx="51" formatCode="0.00%">
                  <c:v>0.27010436068168447</c:v>
                </c:pt>
                <c:pt idx="52" formatCode="0.00%">
                  <c:v>0.27342529890570216</c:v>
                </c:pt>
                <c:pt idx="53" formatCode="0.00%">
                  <c:v>0.27664344308524058</c:v>
                </c:pt>
                <c:pt idx="54" formatCode="0.00%">
                  <c:v>0.27988583634417169</c:v>
                </c:pt>
                <c:pt idx="55" formatCode="0.00%">
                  <c:v>0.28295033007246856</c:v>
                </c:pt>
                <c:pt idx="56" formatCode="0.00%">
                  <c:v>0.28580213797125475</c:v>
                </c:pt>
                <c:pt idx="57" formatCode="0.00%">
                  <c:v>0.2885654544050148</c:v>
                </c:pt>
                <c:pt idx="58" formatCode="0.00%">
                  <c:v>0.29115154765491713</c:v>
                </c:pt>
                <c:pt idx="59" formatCode="0.00%">
                  <c:v>0.29372050038123299</c:v>
                </c:pt>
                <c:pt idx="60" formatCode="0.00%">
                  <c:v>0.29625902040376662</c:v>
                </c:pt>
                <c:pt idx="61" formatCode="0.00%">
                  <c:v>0.29877324918303372</c:v>
                </c:pt>
                <c:pt idx="62" formatCode="0.00%">
                  <c:v>0.3012348061143833</c:v>
                </c:pt>
                <c:pt idx="63" formatCode="0.00%">
                  <c:v>0.30376407305896608</c:v>
                </c:pt>
                <c:pt idx="64" formatCode="0.00%">
                  <c:v>0.3063475722710477</c:v>
                </c:pt>
                <c:pt idx="65" formatCode="0.00%">
                  <c:v>0.30894037720276996</c:v>
                </c:pt>
                <c:pt idx="66" formatCode="0.00%">
                  <c:v>0.31161281456047329</c:v>
                </c:pt>
                <c:pt idx="67" formatCode="0.00%">
                  <c:v>0.31426914507750925</c:v>
                </c:pt>
                <c:pt idx="68" formatCode="0.00%">
                  <c:v>0.31698323825978864</c:v>
                </c:pt>
                <c:pt idx="69" formatCode="0.00%">
                  <c:v>0.31976738466591159</c:v>
                </c:pt>
                <c:pt idx="70" formatCode="0.00%">
                  <c:v>0.32258874283085204</c:v>
                </c:pt>
                <c:pt idx="71" formatCode="0.00%">
                  <c:v>0.32531799531583877</c:v>
                </c:pt>
                <c:pt idx="72" formatCode="0.00%">
                  <c:v>0.32798801314899262</c:v>
                </c:pt>
                <c:pt idx="73" formatCode="0.00%">
                  <c:v>0.33055523514431362</c:v>
                </c:pt>
                <c:pt idx="74" formatCode="0.00%">
                  <c:v>0.33305034133126515</c:v>
                </c:pt>
                <c:pt idx="75" formatCode="0.00%">
                  <c:v>0.33535910341141723</c:v>
                </c:pt>
                <c:pt idx="76" formatCode="0.00%">
                  <c:v>0.33744819233999862</c:v>
                </c:pt>
                <c:pt idx="77" formatCode="0.00%">
                  <c:v>0.33930010322072396</c:v>
                </c:pt>
                <c:pt idx="78" formatCode="0.00%">
                  <c:v>0.34099331588976978</c:v>
                </c:pt>
                <c:pt idx="79" formatCode="0.00%">
                  <c:v>0.34265608468707803</c:v>
                </c:pt>
                <c:pt idx="80" formatCode="0.00%">
                  <c:v>0.34430798963323367</c:v>
                </c:pt>
              </c:numCache>
            </c:numRef>
          </c:val>
          <c:smooth val="0"/>
          <c:extLst>
            <c:ext xmlns:c16="http://schemas.microsoft.com/office/drawing/2014/chart" uri="{C3380CC4-5D6E-409C-BE32-E72D297353CC}">
              <c16:uniqueId val="{00000003-FBDC-42DF-AACD-05B4DC96E937}"/>
            </c:ext>
          </c:extLst>
        </c:ser>
        <c:ser>
          <c:idx val="4"/>
          <c:order val="4"/>
          <c:tx>
            <c:strRef>
              <c:f>'väestö koonti'!$B$110</c:f>
              <c:strCache>
                <c:ptCount val="1"/>
                <c:pt idx="0">
                  <c:v>Scen 2.2</c:v>
                </c:pt>
              </c:strCache>
            </c:strRef>
          </c:tx>
          <c:spPr>
            <a:ln w="28575" cap="rnd">
              <a:solidFill>
                <a:schemeClr val="accent2"/>
              </a:solidFill>
              <a:prstDash val="dash"/>
              <a:round/>
            </a:ln>
            <a:effectLst/>
          </c:spPr>
          <c:marker>
            <c:symbol val="none"/>
          </c:marker>
          <c:cat>
            <c:numRef>
              <c:f>'väestö koonti'!$C$1:$CE$1</c:f>
              <c:numCache>
                <c:formatCode>General</c:formatCode>
                <c:ptCount val="81"/>
                <c:pt idx="0">
                  <c:v>2005</c:v>
                </c:pt>
                <c:pt idx="1">
                  <c:v>2006</c:v>
                </c:pt>
                <c:pt idx="2">
                  <c:v>2007</c:v>
                </c:pt>
                <c:pt idx="3">
                  <c:v>2008</c:v>
                </c:pt>
                <c:pt idx="4">
                  <c:v>2009</c:v>
                </c:pt>
                <c:pt idx="5">
                  <c:v>2010</c:v>
                </c:pt>
                <c:pt idx="6">
                  <c:v>2011</c:v>
                </c:pt>
                <c:pt idx="7">
                  <c:v>2012</c:v>
                </c:pt>
                <c:pt idx="8">
                  <c:v>2013</c:v>
                </c:pt>
                <c:pt idx="9">
                  <c:v>2014</c:v>
                </c:pt>
                <c:pt idx="10">
                  <c:v>2015</c:v>
                </c:pt>
                <c:pt idx="11">
                  <c:v>2016</c:v>
                </c:pt>
                <c:pt idx="12">
                  <c:v>2017</c:v>
                </c:pt>
                <c:pt idx="13">
                  <c:v>2018</c:v>
                </c:pt>
                <c:pt idx="14">
                  <c:v>2019</c:v>
                </c:pt>
                <c:pt idx="15">
                  <c:v>2020</c:v>
                </c:pt>
                <c:pt idx="16">
                  <c:v>2021</c:v>
                </c:pt>
                <c:pt idx="17">
                  <c:v>2022</c:v>
                </c:pt>
                <c:pt idx="18">
                  <c:v>2023</c:v>
                </c:pt>
                <c:pt idx="19">
                  <c:v>2024</c:v>
                </c:pt>
                <c:pt idx="20">
                  <c:v>2025</c:v>
                </c:pt>
                <c:pt idx="21">
                  <c:v>2026</c:v>
                </c:pt>
                <c:pt idx="22">
                  <c:v>2027</c:v>
                </c:pt>
                <c:pt idx="23">
                  <c:v>2028</c:v>
                </c:pt>
                <c:pt idx="24">
                  <c:v>2029</c:v>
                </c:pt>
                <c:pt idx="25">
                  <c:v>2030</c:v>
                </c:pt>
                <c:pt idx="26">
                  <c:v>2031</c:v>
                </c:pt>
                <c:pt idx="27">
                  <c:v>2032</c:v>
                </c:pt>
                <c:pt idx="28">
                  <c:v>2033</c:v>
                </c:pt>
                <c:pt idx="29">
                  <c:v>2034</c:v>
                </c:pt>
                <c:pt idx="30">
                  <c:v>2035</c:v>
                </c:pt>
                <c:pt idx="31">
                  <c:v>2036</c:v>
                </c:pt>
                <c:pt idx="32">
                  <c:v>2037</c:v>
                </c:pt>
                <c:pt idx="33">
                  <c:v>2038</c:v>
                </c:pt>
                <c:pt idx="34">
                  <c:v>2039</c:v>
                </c:pt>
                <c:pt idx="35">
                  <c:v>2040</c:v>
                </c:pt>
                <c:pt idx="36">
                  <c:v>2041</c:v>
                </c:pt>
                <c:pt idx="37">
                  <c:v>2042</c:v>
                </c:pt>
                <c:pt idx="38">
                  <c:v>2043</c:v>
                </c:pt>
                <c:pt idx="39">
                  <c:v>2044</c:v>
                </c:pt>
                <c:pt idx="40">
                  <c:v>2045</c:v>
                </c:pt>
                <c:pt idx="41">
                  <c:v>2046</c:v>
                </c:pt>
                <c:pt idx="42">
                  <c:v>2047</c:v>
                </c:pt>
                <c:pt idx="43">
                  <c:v>2048</c:v>
                </c:pt>
                <c:pt idx="44">
                  <c:v>2049</c:v>
                </c:pt>
                <c:pt idx="45">
                  <c:v>2050</c:v>
                </c:pt>
                <c:pt idx="46">
                  <c:v>2051</c:v>
                </c:pt>
                <c:pt idx="47">
                  <c:v>2052</c:v>
                </c:pt>
                <c:pt idx="48">
                  <c:v>2053</c:v>
                </c:pt>
                <c:pt idx="49">
                  <c:v>2054</c:v>
                </c:pt>
                <c:pt idx="50">
                  <c:v>2055</c:v>
                </c:pt>
                <c:pt idx="51">
                  <c:v>2056</c:v>
                </c:pt>
                <c:pt idx="52">
                  <c:v>2057</c:v>
                </c:pt>
                <c:pt idx="53">
                  <c:v>2058</c:v>
                </c:pt>
                <c:pt idx="54">
                  <c:v>2059</c:v>
                </c:pt>
                <c:pt idx="55">
                  <c:v>2060</c:v>
                </c:pt>
                <c:pt idx="56">
                  <c:v>2061</c:v>
                </c:pt>
                <c:pt idx="57">
                  <c:v>2062</c:v>
                </c:pt>
                <c:pt idx="58">
                  <c:v>2063</c:v>
                </c:pt>
                <c:pt idx="59">
                  <c:v>2064</c:v>
                </c:pt>
                <c:pt idx="60">
                  <c:v>2065</c:v>
                </c:pt>
                <c:pt idx="61">
                  <c:v>2066</c:v>
                </c:pt>
                <c:pt idx="62">
                  <c:v>2067</c:v>
                </c:pt>
                <c:pt idx="63">
                  <c:v>2068</c:v>
                </c:pt>
                <c:pt idx="64">
                  <c:v>2069</c:v>
                </c:pt>
                <c:pt idx="65">
                  <c:v>2070</c:v>
                </c:pt>
                <c:pt idx="66">
                  <c:v>2071</c:v>
                </c:pt>
                <c:pt idx="67">
                  <c:v>2072</c:v>
                </c:pt>
                <c:pt idx="68">
                  <c:v>2073</c:v>
                </c:pt>
                <c:pt idx="69">
                  <c:v>2074</c:v>
                </c:pt>
                <c:pt idx="70">
                  <c:v>2075</c:v>
                </c:pt>
                <c:pt idx="71">
                  <c:v>2076</c:v>
                </c:pt>
                <c:pt idx="72">
                  <c:v>2077</c:v>
                </c:pt>
                <c:pt idx="73">
                  <c:v>2078</c:v>
                </c:pt>
                <c:pt idx="74">
                  <c:v>2079</c:v>
                </c:pt>
                <c:pt idx="75">
                  <c:v>2080</c:v>
                </c:pt>
                <c:pt idx="76">
                  <c:v>2081</c:v>
                </c:pt>
                <c:pt idx="77">
                  <c:v>2082</c:v>
                </c:pt>
                <c:pt idx="78">
                  <c:v>2083</c:v>
                </c:pt>
                <c:pt idx="79">
                  <c:v>2084</c:v>
                </c:pt>
                <c:pt idx="80">
                  <c:v>2085</c:v>
                </c:pt>
              </c:numCache>
            </c:numRef>
          </c:cat>
          <c:val>
            <c:numRef>
              <c:f>'väestö koonti'!$C$110:$CE$110</c:f>
              <c:numCache>
                <c:formatCode>General</c:formatCode>
                <c:ptCount val="81"/>
                <c:pt idx="13" formatCode="0.00%">
                  <c:v>9.5985411544473168E-2</c:v>
                </c:pt>
                <c:pt idx="14" formatCode="0.00%">
                  <c:v>0.10036086176277895</c:v>
                </c:pt>
                <c:pt idx="15" formatCode="0.00%">
                  <c:v>0.1067136016149009</c:v>
                </c:pt>
                <c:pt idx="16" formatCode="0.00%">
                  <c:v>0.11303926182534881</c:v>
                </c:pt>
                <c:pt idx="17" formatCode="0.00%">
                  <c:v>0.11924267029624305</c:v>
                </c:pt>
                <c:pt idx="18" formatCode="0.00%">
                  <c:v>0.12518563451140388</c:v>
                </c:pt>
                <c:pt idx="19" formatCode="0.00%">
                  <c:v>0.13110044025947634</c:v>
                </c:pt>
                <c:pt idx="20" formatCode="0.00%">
                  <c:v>0.1368636547490609</c:v>
                </c:pt>
                <c:pt idx="21" formatCode="0.00%">
                  <c:v>0.14260468607222046</c:v>
                </c:pt>
                <c:pt idx="22" formatCode="0.00%">
                  <c:v>0.14833260600687953</c:v>
                </c:pt>
                <c:pt idx="23" formatCode="0.00%">
                  <c:v>0.15401709300993044</c:v>
                </c:pt>
                <c:pt idx="24" formatCode="0.00%">
                  <c:v>0.15962938279512456</c:v>
                </c:pt>
                <c:pt idx="25" formatCode="0.00%">
                  <c:v>0.16515102418942365</c:v>
                </c:pt>
                <c:pt idx="26" formatCode="0.00%">
                  <c:v>0.17067421357189957</c:v>
                </c:pt>
                <c:pt idx="27" formatCode="0.00%">
                  <c:v>0.1762105123861436</c:v>
                </c:pt>
                <c:pt idx="28" formatCode="0.00%">
                  <c:v>0.18159261123681236</c:v>
                </c:pt>
                <c:pt idx="29" formatCode="0.00%">
                  <c:v>0.18664586206089326</c:v>
                </c:pt>
                <c:pt idx="30" formatCode="0.00%">
                  <c:v>0.19140215029490645</c:v>
                </c:pt>
                <c:pt idx="31" formatCode="0.00%">
                  <c:v>0.19598192638996309</c:v>
                </c:pt>
                <c:pt idx="32" formatCode="0.00%">
                  <c:v>0.20039372110464623</c:v>
                </c:pt>
                <c:pt idx="33" formatCode="0.00%">
                  <c:v>0.20467739126574352</c:v>
                </c:pt>
                <c:pt idx="34" formatCode="0.00%">
                  <c:v>0.20913958503474372</c:v>
                </c:pt>
                <c:pt idx="35" formatCode="0.00%">
                  <c:v>0.21368080148649182</c:v>
                </c:pt>
                <c:pt idx="36" formatCode="0.00%">
                  <c:v>0.21819100833132632</c:v>
                </c:pt>
                <c:pt idx="37" formatCode="0.00%">
                  <c:v>0.22251229076024381</c:v>
                </c:pt>
                <c:pt idx="38" formatCode="0.00%">
                  <c:v>0.22660271687497466</c:v>
                </c:pt>
                <c:pt idx="39" formatCode="0.00%">
                  <c:v>0.23059948465335001</c:v>
                </c:pt>
                <c:pt idx="40" formatCode="0.00%">
                  <c:v>0.23435060441938965</c:v>
                </c:pt>
                <c:pt idx="41" formatCode="0.00%">
                  <c:v>0.23809488635180487</c:v>
                </c:pt>
                <c:pt idx="42" formatCode="0.00%">
                  <c:v>0.24188320080587439</c:v>
                </c:pt>
                <c:pt idx="43" formatCode="0.00%">
                  <c:v>0.24566149781093347</c:v>
                </c:pt>
                <c:pt idx="44" formatCode="0.00%">
                  <c:v>0.24922006168997321</c:v>
                </c:pt>
                <c:pt idx="45" formatCode="0.00%">
                  <c:v>0.25253654153419081</c:v>
                </c:pt>
                <c:pt idx="46" formatCode="0.00%">
                  <c:v>0.25563764641969461</c:v>
                </c:pt>
                <c:pt idx="47" formatCode="0.00%">
                  <c:v>0.25859234931869957</c:v>
                </c:pt>
                <c:pt idx="48" formatCode="0.00%">
                  <c:v>0.26167642839066096</c:v>
                </c:pt>
                <c:pt idx="49" formatCode="0.00%">
                  <c:v>0.26472856144942691</c:v>
                </c:pt>
                <c:pt idx="50" formatCode="0.00%">
                  <c:v>0.26792683652563526</c:v>
                </c:pt>
                <c:pt idx="51" formatCode="0.00%">
                  <c:v>0.27117195274737038</c:v>
                </c:pt>
                <c:pt idx="52" formatCode="0.00%">
                  <c:v>0.27450932365000991</c:v>
                </c:pt>
                <c:pt idx="53" formatCode="0.00%">
                  <c:v>0.27773716614449412</c:v>
                </c:pt>
                <c:pt idx="54" formatCode="0.00%">
                  <c:v>0.28098231580786792</c:v>
                </c:pt>
                <c:pt idx="55" formatCode="0.00%">
                  <c:v>0.28404282805806985</c:v>
                </c:pt>
                <c:pt idx="56" formatCode="0.00%">
                  <c:v>0.28688424864827039</c:v>
                </c:pt>
                <c:pt idx="57" formatCode="0.00%">
                  <c:v>0.28963152678709753</c:v>
                </c:pt>
                <c:pt idx="58" formatCode="0.00%">
                  <c:v>0.29219809881724551</c:v>
                </c:pt>
                <c:pt idx="59" formatCode="0.00%">
                  <c:v>0.29474540183388148</c:v>
                </c:pt>
                <c:pt idx="60" formatCode="0.00%">
                  <c:v>0.29726005968197494</c:v>
                </c:pt>
                <c:pt idx="61" formatCode="0.00%">
                  <c:v>0.29974897399084</c:v>
                </c:pt>
                <c:pt idx="62" formatCode="0.00%">
                  <c:v>0.30218385420133542</c:v>
                </c:pt>
                <c:pt idx="63" formatCode="0.00%">
                  <c:v>0.30468580321494731</c:v>
                </c:pt>
                <c:pt idx="64" formatCode="0.00%">
                  <c:v>0.30724195479806804</c:v>
                </c:pt>
                <c:pt idx="65" formatCode="0.00%">
                  <c:v>0.30980739729074586</c:v>
                </c:pt>
                <c:pt idx="66" formatCode="0.00%">
                  <c:v>0.31245243613742263</c:v>
                </c:pt>
                <c:pt idx="67" formatCode="0.00%">
                  <c:v>0.31508103173732188</c:v>
                </c:pt>
                <c:pt idx="68" formatCode="0.00%">
                  <c:v>0.3177667957603903</c:v>
                </c:pt>
                <c:pt idx="69" formatCode="0.00%">
                  <c:v>0.32052161600429946</c:v>
                </c:pt>
                <c:pt idx="70" formatCode="0.00%">
                  <c:v>0.32331241201433408</c:v>
                </c:pt>
                <c:pt idx="71" formatCode="0.00%">
                  <c:v>0.3260101028244356</c:v>
                </c:pt>
                <c:pt idx="72" formatCode="0.00%">
                  <c:v>0.32864742411660985</c:v>
                </c:pt>
                <c:pt idx="73" formatCode="0.00%">
                  <c:v>0.33118039123004483</c:v>
                </c:pt>
                <c:pt idx="74" formatCode="0.00%">
                  <c:v>0.3336393187195541</c:v>
                </c:pt>
                <c:pt idx="75" formatCode="0.00%">
                  <c:v>0.33591042462938608</c:v>
                </c:pt>
                <c:pt idx="76" formatCode="0.00%">
                  <c:v>0.3379605011973888</c:v>
                </c:pt>
                <c:pt idx="77" formatCode="0.00%">
                  <c:v>0.33977201838745053</c:v>
                </c:pt>
                <c:pt idx="78" formatCode="0.00%">
                  <c:v>0.34142282623181597</c:v>
                </c:pt>
                <c:pt idx="79" formatCode="0.00%">
                  <c:v>0.3430400702014138</c:v>
                </c:pt>
                <c:pt idx="80" formatCode="0.00%">
                  <c:v>0.34464309413240002</c:v>
                </c:pt>
              </c:numCache>
            </c:numRef>
          </c:val>
          <c:smooth val="0"/>
          <c:extLst>
            <c:ext xmlns:c16="http://schemas.microsoft.com/office/drawing/2014/chart" uri="{C3380CC4-5D6E-409C-BE32-E72D297353CC}">
              <c16:uniqueId val="{00000004-FBDC-42DF-AACD-05B4DC96E937}"/>
            </c:ext>
          </c:extLst>
        </c:ser>
        <c:ser>
          <c:idx val="5"/>
          <c:order val="5"/>
          <c:tx>
            <c:strRef>
              <c:f>'väestö koonti'!$B$111</c:f>
              <c:strCache>
                <c:ptCount val="1"/>
                <c:pt idx="0">
                  <c:v>Scen 2.3</c:v>
                </c:pt>
              </c:strCache>
            </c:strRef>
          </c:tx>
          <c:spPr>
            <a:ln w="28575" cap="rnd">
              <a:solidFill>
                <a:schemeClr val="accent2"/>
              </a:solidFill>
              <a:round/>
            </a:ln>
            <a:effectLst/>
          </c:spPr>
          <c:marker>
            <c:symbol val="none"/>
          </c:marker>
          <c:cat>
            <c:numRef>
              <c:f>'väestö koonti'!$C$1:$CE$1</c:f>
              <c:numCache>
                <c:formatCode>General</c:formatCode>
                <c:ptCount val="81"/>
                <c:pt idx="0">
                  <c:v>2005</c:v>
                </c:pt>
                <c:pt idx="1">
                  <c:v>2006</c:v>
                </c:pt>
                <c:pt idx="2">
                  <c:v>2007</c:v>
                </c:pt>
                <c:pt idx="3">
                  <c:v>2008</c:v>
                </c:pt>
                <c:pt idx="4">
                  <c:v>2009</c:v>
                </c:pt>
                <c:pt idx="5">
                  <c:v>2010</c:v>
                </c:pt>
                <c:pt idx="6">
                  <c:v>2011</c:v>
                </c:pt>
                <c:pt idx="7">
                  <c:v>2012</c:v>
                </c:pt>
                <c:pt idx="8">
                  <c:v>2013</c:v>
                </c:pt>
                <c:pt idx="9">
                  <c:v>2014</c:v>
                </c:pt>
                <c:pt idx="10">
                  <c:v>2015</c:v>
                </c:pt>
                <c:pt idx="11">
                  <c:v>2016</c:v>
                </c:pt>
                <c:pt idx="12">
                  <c:v>2017</c:v>
                </c:pt>
                <c:pt idx="13">
                  <c:v>2018</c:v>
                </c:pt>
                <c:pt idx="14">
                  <c:v>2019</c:v>
                </c:pt>
                <c:pt idx="15">
                  <c:v>2020</c:v>
                </c:pt>
                <c:pt idx="16">
                  <c:v>2021</c:v>
                </c:pt>
                <c:pt idx="17">
                  <c:v>2022</c:v>
                </c:pt>
                <c:pt idx="18">
                  <c:v>2023</c:v>
                </c:pt>
                <c:pt idx="19">
                  <c:v>2024</c:v>
                </c:pt>
                <c:pt idx="20">
                  <c:v>2025</c:v>
                </c:pt>
                <c:pt idx="21">
                  <c:v>2026</c:v>
                </c:pt>
                <c:pt idx="22">
                  <c:v>2027</c:v>
                </c:pt>
                <c:pt idx="23">
                  <c:v>2028</c:v>
                </c:pt>
                <c:pt idx="24">
                  <c:v>2029</c:v>
                </c:pt>
                <c:pt idx="25">
                  <c:v>2030</c:v>
                </c:pt>
                <c:pt idx="26">
                  <c:v>2031</c:v>
                </c:pt>
                <c:pt idx="27">
                  <c:v>2032</c:v>
                </c:pt>
                <c:pt idx="28">
                  <c:v>2033</c:v>
                </c:pt>
                <c:pt idx="29">
                  <c:v>2034</c:v>
                </c:pt>
                <c:pt idx="30">
                  <c:v>2035</c:v>
                </c:pt>
                <c:pt idx="31">
                  <c:v>2036</c:v>
                </c:pt>
                <c:pt idx="32">
                  <c:v>2037</c:v>
                </c:pt>
                <c:pt idx="33">
                  <c:v>2038</c:v>
                </c:pt>
                <c:pt idx="34">
                  <c:v>2039</c:v>
                </c:pt>
                <c:pt idx="35">
                  <c:v>2040</c:v>
                </c:pt>
                <c:pt idx="36">
                  <c:v>2041</c:v>
                </c:pt>
                <c:pt idx="37">
                  <c:v>2042</c:v>
                </c:pt>
                <c:pt idx="38">
                  <c:v>2043</c:v>
                </c:pt>
                <c:pt idx="39">
                  <c:v>2044</c:v>
                </c:pt>
                <c:pt idx="40">
                  <c:v>2045</c:v>
                </c:pt>
                <c:pt idx="41">
                  <c:v>2046</c:v>
                </c:pt>
                <c:pt idx="42">
                  <c:v>2047</c:v>
                </c:pt>
                <c:pt idx="43">
                  <c:v>2048</c:v>
                </c:pt>
                <c:pt idx="44">
                  <c:v>2049</c:v>
                </c:pt>
                <c:pt idx="45">
                  <c:v>2050</c:v>
                </c:pt>
                <c:pt idx="46">
                  <c:v>2051</c:v>
                </c:pt>
                <c:pt idx="47">
                  <c:v>2052</c:v>
                </c:pt>
                <c:pt idx="48">
                  <c:v>2053</c:v>
                </c:pt>
                <c:pt idx="49">
                  <c:v>2054</c:v>
                </c:pt>
                <c:pt idx="50">
                  <c:v>2055</c:v>
                </c:pt>
                <c:pt idx="51">
                  <c:v>2056</c:v>
                </c:pt>
                <c:pt idx="52">
                  <c:v>2057</c:v>
                </c:pt>
                <c:pt idx="53">
                  <c:v>2058</c:v>
                </c:pt>
                <c:pt idx="54">
                  <c:v>2059</c:v>
                </c:pt>
                <c:pt idx="55">
                  <c:v>2060</c:v>
                </c:pt>
                <c:pt idx="56">
                  <c:v>2061</c:v>
                </c:pt>
                <c:pt idx="57">
                  <c:v>2062</c:v>
                </c:pt>
                <c:pt idx="58">
                  <c:v>2063</c:v>
                </c:pt>
                <c:pt idx="59">
                  <c:v>2064</c:v>
                </c:pt>
                <c:pt idx="60">
                  <c:v>2065</c:v>
                </c:pt>
                <c:pt idx="61">
                  <c:v>2066</c:v>
                </c:pt>
                <c:pt idx="62">
                  <c:v>2067</c:v>
                </c:pt>
                <c:pt idx="63">
                  <c:v>2068</c:v>
                </c:pt>
                <c:pt idx="64">
                  <c:v>2069</c:v>
                </c:pt>
                <c:pt idx="65">
                  <c:v>2070</c:v>
                </c:pt>
                <c:pt idx="66">
                  <c:v>2071</c:v>
                </c:pt>
                <c:pt idx="67">
                  <c:v>2072</c:v>
                </c:pt>
                <c:pt idx="68">
                  <c:v>2073</c:v>
                </c:pt>
                <c:pt idx="69">
                  <c:v>2074</c:v>
                </c:pt>
                <c:pt idx="70">
                  <c:v>2075</c:v>
                </c:pt>
                <c:pt idx="71">
                  <c:v>2076</c:v>
                </c:pt>
                <c:pt idx="72">
                  <c:v>2077</c:v>
                </c:pt>
                <c:pt idx="73">
                  <c:v>2078</c:v>
                </c:pt>
                <c:pt idx="74">
                  <c:v>2079</c:v>
                </c:pt>
                <c:pt idx="75">
                  <c:v>2080</c:v>
                </c:pt>
                <c:pt idx="76">
                  <c:v>2081</c:v>
                </c:pt>
                <c:pt idx="77">
                  <c:v>2082</c:v>
                </c:pt>
                <c:pt idx="78">
                  <c:v>2083</c:v>
                </c:pt>
                <c:pt idx="79">
                  <c:v>2084</c:v>
                </c:pt>
                <c:pt idx="80">
                  <c:v>2085</c:v>
                </c:pt>
              </c:numCache>
            </c:numRef>
          </c:cat>
          <c:val>
            <c:numRef>
              <c:f>'väestö koonti'!$C$111:$CE$111</c:f>
              <c:numCache>
                <c:formatCode>General</c:formatCode>
                <c:ptCount val="81"/>
                <c:pt idx="13" formatCode="0.00%">
                  <c:v>9.5985411544473168E-2</c:v>
                </c:pt>
                <c:pt idx="14" formatCode="0.00%">
                  <c:v>0.10036086176277895</c:v>
                </c:pt>
                <c:pt idx="15" formatCode="0.00%">
                  <c:v>0.10671361292924991</c:v>
                </c:pt>
                <c:pt idx="16" formatCode="0.00%">
                  <c:v>0.11304188577524485</c:v>
                </c:pt>
                <c:pt idx="17" formatCode="0.00%">
                  <c:v>0.11925048247054987</c:v>
                </c:pt>
                <c:pt idx="18" formatCode="0.00%">
                  <c:v>0.12520114780254987</c:v>
                </c:pt>
                <c:pt idx="19" formatCode="0.00%">
                  <c:v>0.1311261645515627</c:v>
                </c:pt>
                <c:pt idx="20" formatCode="0.00%">
                  <c:v>0.13690208112866803</c:v>
                </c:pt>
                <c:pt idx="21" formatCode="0.00%">
                  <c:v>0.14265825724057538</c:v>
                </c:pt>
                <c:pt idx="22" formatCode="0.00%">
                  <c:v>0.14840374963817202</c:v>
                </c:pt>
                <c:pt idx="23" formatCode="0.00%">
                  <c:v>0.15410834295756476</c:v>
                </c:pt>
                <c:pt idx="24" formatCode="0.00%">
                  <c:v>0.15974330821217178</c:v>
                </c:pt>
                <c:pt idx="25" formatCode="0.00%">
                  <c:v>0.16529017969634735</c:v>
                </c:pt>
                <c:pt idx="26" formatCode="0.00%">
                  <c:v>0.17084122755298298</c:v>
                </c:pt>
                <c:pt idx="27" formatCode="0.00%">
                  <c:v>0.17640814043338318</c:v>
                </c:pt>
                <c:pt idx="28" formatCode="0.00%">
                  <c:v>0.18182373485207623</c:v>
                </c:pt>
                <c:pt idx="29" formatCode="0.00%">
                  <c:v>0.18691337467175978</c:v>
                </c:pt>
                <c:pt idx="30" formatCode="0.00%">
                  <c:v>0.19171623573291544</c:v>
                </c:pt>
                <c:pt idx="31" formatCode="0.00%">
                  <c:v>0.19635784001980811</c:v>
                </c:pt>
                <c:pt idx="32" formatCode="0.00%">
                  <c:v>0.20084620589454244</c:v>
                </c:pt>
                <c:pt idx="33" formatCode="0.00%">
                  <c:v>0.20522047346436703</c:v>
                </c:pt>
                <c:pt idx="34" formatCode="0.00%">
                  <c:v>0.209787378546058</c:v>
                </c:pt>
                <c:pt idx="35" formatCode="0.00%">
                  <c:v>0.21444637351874438</c:v>
                </c:pt>
                <c:pt idx="36" formatCode="0.00%">
                  <c:v>0.21908635711820076</c:v>
                </c:pt>
                <c:pt idx="37" formatCode="0.00%">
                  <c:v>0.22354833944889912</c:v>
                </c:pt>
                <c:pt idx="38" formatCode="0.00%">
                  <c:v>0.22778929869236367</c:v>
                </c:pt>
                <c:pt idx="39" formatCode="0.00%">
                  <c:v>0.23194502429561309</c:v>
                </c:pt>
                <c:pt idx="40" formatCode="0.00%">
                  <c:v>0.23586315135987085</c:v>
                </c:pt>
                <c:pt idx="41" formatCode="0.00%">
                  <c:v>0.23978045357267297</c:v>
                </c:pt>
                <c:pt idx="42" formatCode="0.00%">
                  <c:v>0.24374739516980329</c:v>
                </c:pt>
                <c:pt idx="43" formatCode="0.00%">
                  <c:v>0.24770812704614553</c:v>
                </c:pt>
                <c:pt idx="44" formatCode="0.00%">
                  <c:v>0.25145196508833562</c:v>
                </c:pt>
                <c:pt idx="45" formatCode="0.00%">
                  <c:v>0.25495550855175481</c:v>
                </c:pt>
                <c:pt idx="46" formatCode="0.00%">
                  <c:v>0.2582445133058684</c:v>
                </c:pt>
                <c:pt idx="47" formatCode="0.00%">
                  <c:v>0.26138733377262291</c:v>
                </c:pt>
                <c:pt idx="48" formatCode="0.00%">
                  <c:v>0.26465948156739649</c:v>
                </c:pt>
                <c:pt idx="49" formatCode="0.00%">
                  <c:v>0.26789790542472192</c:v>
                </c:pt>
                <c:pt idx="50" formatCode="0.00%">
                  <c:v>0.27127949933798035</c:v>
                </c:pt>
                <c:pt idx="51" formatCode="0.00%">
                  <c:v>0.27470308920225939</c:v>
                </c:pt>
                <c:pt idx="52" formatCode="0.00%">
                  <c:v>0.27821420916456835</c:v>
                </c:pt>
                <c:pt idx="53" formatCode="0.00%">
                  <c:v>0.28160990033833433</c:v>
                </c:pt>
                <c:pt idx="54" formatCode="0.00%">
                  <c:v>0.28501679484532372</c:v>
                </c:pt>
                <c:pt idx="55" formatCode="0.00%">
                  <c:v>0.28823417011980412</c:v>
                </c:pt>
                <c:pt idx="56" formatCode="0.00%">
                  <c:v>0.29122825361500299</c:v>
                </c:pt>
                <c:pt idx="57" formatCode="0.00%">
                  <c:v>0.29412400395735461</c:v>
                </c:pt>
                <c:pt idx="58" formatCode="0.00%">
                  <c:v>0.29683840061494876</c:v>
                </c:pt>
                <c:pt idx="59" formatCode="0.00%">
                  <c:v>0.29953474496764809</c:v>
                </c:pt>
                <c:pt idx="60" formatCode="0.00%">
                  <c:v>0.30219797034247403</c:v>
                </c:pt>
                <c:pt idx="61" formatCode="0.00%">
                  <c:v>0.30483579704266645</c:v>
                </c:pt>
                <c:pt idx="62" formatCode="0.00%">
                  <c:v>0.30742046019508368</c:v>
                </c:pt>
                <c:pt idx="63" formatCode="0.00%">
                  <c:v>0.31007294316549494</c:v>
                </c:pt>
                <c:pt idx="64" formatCode="0.00%">
                  <c:v>0.3127810731845812</c:v>
                </c:pt>
                <c:pt idx="65" formatCode="0.00%">
                  <c:v>0.31549907585739762</c:v>
                </c:pt>
                <c:pt idx="66" formatCode="0.00%">
                  <c:v>0.31829676485059616</c:v>
                </c:pt>
                <c:pt idx="67" formatCode="0.00%">
                  <c:v>0.32107757186714647</c:v>
                </c:pt>
                <c:pt idx="68" formatCode="0.00%">
                  <c:v>0.32391351138111257</c:v>
                </c:pt>
                <c:pt idx="69" formatCode="0.00%">
                  <c:v>0.32681501795419809</c:v>
                </c:pt>
                <c:pt idx="70" formatCode="0.00%">
                  <c:v>0.32974852613316613</c:v>
                </c:pt>
                <c:pt idx="71" formatCode="0.00%">
                  <c:v>0.33258640662573796</c:v>
                </c:pt>
                <c:pt idx="72" formatCode="0.00%">
                  <c:v>0.33536108649988283</c:v>
                </c:pt>
                <c:pt idx="73" formatCode="0.00%">
                  <c:v>0.33802787756958425</c:v>
                </c:pt>
                <c:pt idx="74" formatCode="0.00%">
                  <c:v>0.34061622261056224</c:v>
                </c:pt>
                <c:pt idx="75" formatCode="0.00%">
                  <c:v>0.34301496070571036</c:v>
                </c:pt>
                <c:pt idx="76" formatCode="0.00%">
                  <c:v>0.34519243444218201</c:v>
                </c:pt>
                <c:pt idx="77" formatCode="0.00%">
                  <c:v>0.34713191038945884</c:v>
                </c:pt>
                <c:pt idx="78" formatCode="0.00%">
                  <c:v>0.34890950047549846</c:v>
                </c:pt>
                <c:pt idx="79" formatCode="0.00%">
                  <c:v>0.35064826253148651</c:v>
                </c:pt>
                <c:pt idx="80" formatCode="0.00%">
                  <c:v>0.35236518493468078</c:v>
                </c:pt>
              </c:numCache>
            </c:numRef>
          </c:val>
          <c:smooth val="0"/>
          <c:extLst>
            <c:ext xmlns:c16="http://schemas.microsoft.com/office/drawing/2014/chart" uri="{C3380CC4-5D6E-409C-BE32-E72D297353CC}">
              <c16:uniqueId val="{00000005-FBDC-42DF-AACD-05B4DC96E937}"/>
            </c:ext>
          </c:extLst>
        </c:ser>
        <c:ser>
          <c:idx val="6"/>
          <c:order val="6"/>
          <c:tx>
            <c:strRef>
              <c:f>'väestö koonti'!$B$112</c:f>
              <c:strCache>
                <c:ptCount val="1"/>
                <c:pt idx="0">
                  <c:v>Scen 3</c:v>
                </c:pt>
              </c:strCache>
            </c:strRef>
          </c:tx>
          <c:spPr>
            <a:ln w="28575" cap="rnd">
              <a:solidFill>
                <a:schemeClr val="accent6"/>
              </a:solidFill>
              <a:round/>
            </a:ln>
            <a:effectLst/>
          </c:spPr>
          <c:marker>
            <c:symbol val="none"/>
          </c:marker>
          <c:cat>
            <c:numRef>
              <c:f>'väestö koonti'!$C$1:$CE$1</c:f>
              <c:numCache>
                <c:formatCode>General</c:formatCode>
                <c:ptCount val="81"/>
                <c:pt idx="0">
                  <c:v>2005</c:v>
                </c:pt>
                <c:pt idx="1">
                  <c:v>2006</c:v>
                </c:pt>
                <c:pt idx="2">
                  <c:v>2007</c:v>
                </c:pt>
                <c:pt idx="3">
                  <c:v>2008</c:v>
                </c:pt>
                <c:pt idx="4">
                  <c:v>2009</c:v>
                </c:pt>
                <c:pt idx="5">
                  <c:v>2010</c:v>
                </c:pt>
                <c:pt idx="6">
                  <c:v>2011</c:v>
                </c:pt>
                <c:pt idx="7">
                  <c:v>2012</c:v>
                </c:pt>
                <c:pt idx="8">
                  <c:v>2013</c:v>
                </c:pt>
                <c:pt idx="9">
                  <c:v>2014</c:v>
                </c:pt>
                <c:pt idx="10">
                  <c:v>2015</c:v>
                </c:pt>
                <c:pt idx="11">
                  <c:v>2016</c:v>
                </c:pt>
                <c:pt idx="12">
                  <c:v>2017</c:v>
                </c:pt>
                <c:pt idx="13">
                  <c:v>2018</c:v>
                </c:pt>
                <c:pt idx="14">
                  <c:v>2019</c:v>
                </c:pt>
                <c:pt idx="15">
                  <c:v>2020</c:v>
                </c:pt>
                <c:pt idx="16">
                  <c:v>2021</c:v>
                </c:pt>
                <c:pt idx="17">
                  <c:v>2022</c:v>
                </c:pt>
                <c:pt idx="18">
                  <c:v>2023</c:v>
                </c:pt>
                <c:pt idx="19">
                  <c:v>2024</c:v>
                </c:pt>
                <c:pt idx="20">
                  <c:v>2025</c:v>
                </c:pt>
                <c:pt idx="21">
                  <c:v>2026</c:v>
                </c:pt>
                <c:pt idx="22">
                  <c:v>2027</c:v>
                </c:pt>
                <c:pt idx="23">
                  <c:v>2028</c:v>
                </c:pt>
                <c:pt idx="24">
                  <c:v>2029</c:v>
                </c:pt>
                <c:pt idx="25">
                  <c:v>2030</c:v>
                </c:pt>
                <c:pt idx="26">
                  <c:v>2031</c:v>
                </c:pt>
                <c:pt idx="27">
                  <c:v>2032</c:v>
                </c:pt>
                <c:pt idx="28">
                  <c:v>2033</c:v>
                </c:pt>
                <c:pt idx="29">
                  <c:v>2034</c:v>
                </c:pt>
                <c:pt idx="30">
                  <c:v>2035</c:v>
                </c:pt>
                <c:pt idx="31">
                  <c:v>2036</c:v>
                </c:pt>
                <c:pt idx="32">
                  <c:v>2037</c:v>
                </c:pt>
                <c:pt idx="33">
                  <c:v>2038</c:v>
                </c:pt>
                <c:pt idx="34">
                  <c:v>2039</c:v>
                </c:pt>
                <c:pt idx="35">
                  <c:v>2040</c:v>
                </c:pt>
                <c:pt idx="36">
                  <c:v>2041</c:v>
                </c:pt>
                <c:pt idx="37">
                  <c:v>2042</c:v>
                </c:pt>
                <c:pt idx="38">
                  <c:v>2043</c:v>
                </c:pt>
                <c:pt idx="39">
                  <c:v>2044</c:v>
                </c:pt>
                <c:pt idx="40">
                  <c:v>2045</c:v>
                </c:pt>
                <c:pt idx="41">
                  <c:v>2046</c:v>
                </c:pt>
                <c:pt idx="42">
                  <c:v>2047</c:v>
                </c:pt>
                <c:pt idx="43">
                  <c:v>2048</c:v>
                </c:pt>
                <c:pt idx="44">
                  <c:v>2049</c:v>
                </c:pt>
                <c:pt idx="45">
                  <c:v>2050</c:v>
                </c:pt>
                <c:pt idx="46">
                  <c:v>2051</c:v>
                </c:pt>
                <c:pt idx="47">
                  <c:v>2052</c:v>
                </c:pt>
                <c:pt idx="48">
                  <c:v>2053</c:v>
                </c:pt>
                <c:pt idx="49">
                  <c:v>2054</c:v>
                </c:pt>
                <c:pt idx="50">
                  <c:v>2055</c:v>
                </c:pt>
                <c:pt idx="51">
                  <c:v>2056</c:v>
                </c:pt>
                <c:pt idx="52">
                  <c:v>2057</c:v>
                </c:pt>
                <c:pt idx="53">
                  <c:v>2058</c:v>
                </c:pt>
                <c:pt idx="54">
                  <c:v>2059</c:v>
                </c:pt>
                <c:pt idx="55">
                  <c:v>2060</c:v>
                </c:pt>
                <c:pt idx="56">
                  <c:v>2061</c:v>
                </c:pt>
                <c:pt idx="57">
                  <c:v>2062</c:v>
                </c:pt>
                <c:pt idx="58">
                  <c:v>2063</c:v>
                </c:pt>
                <c:pt idx="59">
                  <c:v>2064</c:v>
                </c:pt>
                <c:pt idx="60">
                  <c:v>2065</c:v>
                </c:pt>
                <c:pt idx="61">
                  <c:v>2066</c:v>
                </c:pt>
                <c:pt idx="62">
                  <c:v>2067</c:v>
                </c:pt>
                <c:pt idx="63">
                  <c:v>2068</c:v>
                </c:pt>
                <c:pt idx="64">
                  <c:v>2069</c:v>
                </c:pt>
                <c:pt idx="65">
                  <c:v>2070</c:v>
                </c:pt>
                <c:pt idx="66">
                  <c:v>2071</c:v>
                </c:pt>
                <c:pt idx="67">
                  <c:v>2072</c:v>
                </c:pt>
                <c:pt idx="68">
                  <c:v>2073</c:v>
                </c:pt>
                <c:pt idx="69">
                  <c:v>2074</c:v>
                </c:pt>
                <c:pt idx="70">
                  <c:v>2075</c:v>
                </c:pt>
                <c:pt idx="71">
                  <c:v>2076</c:v>
                </c:pt>
                <c:pt idx="72">
                  <c:v>2077</c:v>
                </c:pt>
                <c:pt idx="73">
                  <c:v>2078</c:v>
                </c:pt>
                <c:pt idx="74">
                  <c:v>2079</c:v>
                </c:pt>
                <c:pt idx="75">
                  <c:v>2080</c:v>
                </c:pt>
                <c:pt idx="76">
                  <c:v>2081</c:v>
                </c:pt>
                <c:pt idx="77">
                  <c:v>2082</c:v>
                </c:pt>
                <c:pt idx="78">
                  <c:v>2083</c:v>
                </c:pt>
                <c:pt idx="79">
                  <c:v>2084</c:v>
                </c:pt>
                <c:pt idx="80">
                  <c:v>2085</c:v>
                </c:pt>
              </c:numCache>
            </c:numRef>
          </c:cat>
          <c:val>
            <c:numRef>
              <c:f>'väestö koonti'!$C$112:$CE$112</c:f>
              <c:numCache>
                <c:formatCode>General</c:formatCode>
                <c:ptCount val="81"/>
                <c:pt idx="13" formatCode="0.00%">
                  <c:v>9.5985411544473168E-2</c:v>
                </c:pt>
                <c:pt idx="14" formatCode="0.00%">
                  <c:v>0.10036086176277895</c:v>
                </c:pt>
                <c:pt idx="15" formatCode="0.00%">
                  <c:v>0.10552020748643177</c:v>
                </c:pt>
                <c:pt idx="16" formatCode="0.00%">
                  <c:v>0.1106609203791518</c:v>
                </c:pt>
                <c:pt idx="17" formatCode="0.00%">
                  <c:v>0.1156881862233808</c:v>
                </c:pt>
                <c:pt idx="18" formatCode="0.00%">
                  <c:v>0.12046796399486763</c:v>
                </c:pt>
                <c:pt idx="19" formatCode="0.00%">
                  <c:v>0.12522528974238364</c:v>
                </c:pt>
                <c:pt idx="20" formatCode="0.00%">
                  <c:v>0.12983595645718152</c:v>
                </c:pt>
                <c:pt idx="21" formatCode="0.00%">
                  <c:v>0.13442588347909137</c:v>
                </c:pt>
                <c:pt idx="22" formatCode="0.00%">
                  <c:v>0.13900478562007348</c:v>
                </c:pt>
                <c:pt idx="23" formatCode="0.00%">
                  <c:v>0.14353110771976973</c:v>
                </c:pt>
                <c:pt idx="24" formatCode="0.00%">
                  <c:v>0.14797758887934795</c:v>
                </c:pt>
                <c:pt idx="25" formatCode="0.00%">
                  <c:v>0.15232165500311234</c:v>
                </c:pt>
                <c:pt idx="26" formatCode="0.00%">
                  <c:v>0.1566500517827818</c:v>
                </c:pt>
                <c:pt idx="27" formatCode="0.00%">
                  <c:v>0.16096655625274686</c:v>
                </c:pt>
                <c:pt idx="28" formatCode="0.00%">
                  <c:v>0.16510641176413937</c:v>
                </c:pt>
                <c:pt idx="29" formatCode="0.00%">
                  <c:v>0.1689914769747444</c:v>
                </c:pt>
                <c:pt idx="30" formatCode="0.00%">
                  <c:v>0.17256967920452199</c:v>
                </c:pt>
                <c:pt idx="31" formatCode="0.00%">
                  <c:v>0.17598910070502344</c:v>
                </c:pt>
                <c:pt idx="32" formatCode="0.00%">
                  <c:v>0.17926279395066955</c:v>
                </c:pt>
                <c:pt idx="33" formatCode="0.00%">
                  <c:v>0.18243753894085762</c:v>
                </c:pt>
                <c:pt idx="34" formatCode="0.00%">
                  <c:v>0.18576915238882202</c:v>
                </c:pt>
                <c:pt idx="35" formatCode="0.00%">
                  <c:v>0.18917000556311153</c:v>
                </c:pt>
                <c:pt idx="36" formatCode="0.00%">
                  <c:v>0.19288013383055455</c:v>
                </c:pt>
                <c:pt idx="37" formatCode="0.00%">
                  <c:v>0.19639290124355857</c:v>
                </c:pt>
                <c:pt idx="38" formatCode="0.00%">
                  <c:v>0.19966455498119895</c:v>
                </c:pt>
                <c:pt idx="39" formatCode="0.00%">
                  <c:v>0.20283808599384487</c:v>
                </c:pt>
                <c:pt idx="40" formatCode="0.00%">
                  <c:v>0.20574485024430944</c:v>
                </c:pt>
                <c:pt idx="41" formatCode="0.00%">
                  <c:v>0.20863753278193251</c:v>
                </c:pt>
                <c:pt idx="42" formatCode="0.00%">
                  <c:v>0.21154109929585824</c:v>
                </c:pt>
                <c:pt idx="43" formatCode="0.00%">
                  <c:v>0.21442626856555955</c:v>
                </c:pt>
                <c:pt idx="44" formatCode="0.00%">
                  <c:v>0.21709711106375362</c:v>
                </c:pt>
                <c:pt idx="45" formatCode="0.00%">
                  <c:v>0.21953760977354678</c:v>
                </c:pt>
                <c:pt idx="46" formatCode="0.00%">
                  <c:v>0.22178263869613057</c:v>
                </c:pt>
                <c:pt idx="47" formatCode="0.00%">
                  <c:v>0.22388827037584219</c:v>
                </c:pt>
                <c:pt idx="48" formatCode="0.00%">
                  <c:v>0.22608843682046167</c:v>
                </c:pt>
                <c:pt idx="49" formatCode="0.00%">
                  <c:v>0.22826501170681218</c:v>
                </c:pt>
                <c:pt idx="50" formatCode="0.00%">
                  <c:v>0.23058524850312703</c:v>
                </c:pt>
                <c:pt idx="51" formatCode="0.00%">
                  <c:v>0.23298859289296753</c:v>
                </c:pt>
                <c:pt idx="52" formatCode="0.00%">
                  <c:v>0.23550115357268106</c:v>
                </c:pt>
                <c:pt idx="53" formatCode="0.00%">
                  <c:v>0.237959414793527</c:v>
                </c:pt>
                <c:pt idx="54" formatCode="0.00%">
                  <c:v>0.24045736567314607</c:v>
                </c:pt>
                <c:pt idx="55" formatCode="0.00%">
                  <c:v>0.2428033522575995</c:v>
                </c:pt>
                <c:pt idx="56" formatCode="0.00%">
                  <c:v>0.24496629254246155</c:v>
                </c:pt>
                <c:pt idx="57" formatCode="0.00%">
                  <c:v>0.24707890207829206</c:v>
                </c:pt>
                <c:pt idx="58" formatCode="0.00%">
                  <c:v>0.24904021606692844</c:v>
                </c:pt>
                <c:pt idx="59" formatCode="0.00%">
                  <c:v>0.25096323576022661</c:v>
                </c:pt>
                <c:pt idx="60" formatCode="0.00%">
                  <c:v>0.25287400092248752</c:v>
                </c:pt>
                <c:pt idx="61" formatCode="0.00%">
                  <c:v>0.2547770914969259</c:v>
                </c:pt>
                <c:pt idx="62" formatCode="0.00%">
                  <c:v>0.25662816784947962</c:v>
                </c:pt>
                <c:pt idx="63" formatCode="0.00%">
                  <c:v>0.25853533491729547</c:v>
                </c:pt>
                <c:pt idx="64" formatCode="0.00%">
                  <c:v>0.26046994357044445</c:v>
                </c:pt>
                <c:pt idx="65" formatCode="0.00%">
                  <c:v>0.26241886223169941</c:v>
                </c:pt>
                <c:pt idx="66" formatCode="0.00%">
                  <c:v>0.26442006657495021</c:v>
                </c:pt>
                <c:pt idx="67" formatCode="0.00%">
                  <c:v>0.26640514702133139</c:v>
                </c:pt>
                <c:pt idx="68" formatCode="0.00%">
                  <c:v>0.26844644586663974</c:v>
                </c:pt>
                <c:pt idx="69" formatCode="0.00%">
                  <c:v>0.27056004865044819</c:v>
                </c:pt>
                <c:pt idx="70" formatCode="0.00%">
                  <c:v>0.27270909205972621</c:v>
                </c:pt>
                <c:pt idx="71" formatCode="0.00%">
                  <c:v>0.2747906134992269</c:v>
                </c:pt>
                <c:pt idx="72" formatCode="0.00%">
                  <c:v>0.2768184358053779</c:v>
                </c:pt>
                <c:pt idx="73" formatCode="0.00%">
                  <c:v>0.2787741903826193</c:v>
                </c:pt>
                <c:pt idx="74" formatCode="0.00%">
                  <c:v>0.28068403742000597</c:v>
                </c:pt>
                <c:pt idx="75" formatCode="0.00%">
                  <c:v>0.28245207127121252</c:v>
                </c:pt>
                <c:pt idx="76" formatCode="0.00%">
                  <c:v>0.28404463165404054</c:v>
                </c:pt>
                <c:pt idx="77" formatCode="0.00%">
                  <c:v>0.28546191919450298</c:v>
                </c:pt>
                <c:pt idx="78" formatCode="0.00%">
                  <c:v>0.28676608329573877</c:v>
                </c:pt>
                <c:pt idx="79" formatCode="0.00%">
                  <c:v>0.28784383042839901</c:v>
                </c:pt>
                <c:pt idx="80" formatCode="0.00%">
                  <c:v>0.28892466837731123</c:v>
                </c:pt>
              </c:numCache>
            </c:numRef>
          </c:val>
          <c:smooth val="0"/>
          <c:extLst>
            <c:ext xmlns:c16="http://schemas.microsoft.com/office/drawing/2014/chart" uri="{C3380CC4-5D6E-409C-BE32-E72D297353CC}">
              <c16:uniqueId val="{00000006-FBDC-42DF-AACD-05B4DC96E937}"/>
            </c:ext>
          </c:extLst>
        </c:ser>
        <c:dLbls>
          <c:showLegendKey val="0"/>
          <c:showVal val="0"/>
          <c:showCatName val="0"/>
          <c:showSerName val="0"/>
          <c:showPercent val="0"/>
          <c:showBubbleSize val="0"/>
        </c:dLbls>
        <c:smooth val="0"/>
        <c:axId val="703694528"/>
        <c:axId val="958531408"/>
      </c:lineChart>
      <c:catAx>
        <c:axId val="70369452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fr-FR"/>
          </a:p>
        </c:txPr>
        <c:crossAx val="958531408"/>
        <c:crosses val="autoZero"/>
        <c:auto val="1"/>
        <c:lblAlgn val="ctr"/>
        <c:lblOffset val="100"/>
        <c:tickLblSkip val="5"/>
        <c:noMultiLvlLbl val="0"/>
      </c:catAx>
      <c:valAx>
        <c:axId val="958531408"/>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fr-FR"/>
          </a:p>
        </c:txPr>
        <c:crossAx val="70369452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fr-FR"/>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fr-FR"/>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koonti!$B$132</c:f>
              <c:strCache>
                <c:ptCount val="1"/>
                <c:pt idx="0">
                  <c:v>Baseline proj</c:v>
                </c:pt>
              </c:strCache>
            </c:strRef>
          </c:tx>
          <c:spPr>
            <a:ln w="28575" cap="rnd">
              <a:solidFill>
                <a:sysClr val="windowText" lastClr="000000"/>
              </a:solidFill>
              <a:round/>
            </a:ln>
            <a:effectLst/>
          </c:spPr>
          <c:marker>
            <c:symbol val="none"/>
          </c:marker>
          <c:cat>
            <c:numRef>
              <c:f>koonti!$D$1:$CF$1</c:f>
              <c:numCache>
                <c:formatCode>General</c:formatCode>
                <c:ptCount val="81"/>
                <c:pt idx="0">
                  <c:v>2005</c:v>
                </c:pt>
                <c:pt idx="1">
                  <c:v>2006</c:v>
                </c:pt>
                <c:pt idx="2">
                  <c:v>2007</c:v>
                </c:pt>
                <c:pt idx="3">
                  <c:v>2008</c:v>
                </c:pt>
                <c:pt idx="4">
                  <c:v>2009</c:v>
                </c:pt>
                <c:pt idx="5">
                  <c:v>2010</c:v>
                </c:pt>
                <c:pt idx="6">
                  <c:v>2011</c:v>
                </c:pt>
                <c:pt idx="7">
                  <c:v>2012</c:v>
                </c:pt>
                <c:pt idx="8">
                  <c:v>2013</c:v>
                </c:pt>
                <c:pt idx="9">
                  <c:v>2014</c:v>
                </c:pt>
                <c:pt idx="10">
                  <c:v>2015</c:v>
                </c:pt>
                <c:pt idx="11">
                  <c:v>2016</c:v>
                </c:pt>
                <c:pt idx="12">
                  <c:v>2017</c:v>
                </c:pt>
                <c:pt idx="13">
                  <c:v>2018</c:v>
                </c:pt>
                <c:pt idx="14">
                  <c:v>2019</c:v>
                </c:pt>
                <c:pt idx="15">
                  <c:v>2020</c:v>
                </c:pt>
                <c:pt idx="16">
                  <c:v>2021</c:v>
                </c:pt>
                <c:pt idx="17">
                  <c:v>2022</c:v>
                </c:pt>
                <c:pt idx="18">
                  <c:v>2023</c:v>
                </c:pt>
                <c:pt idx="19">
                  <c:v>2024</c:v>
                </c:pt>
                <c:pt idx="20">
                  <c:v>2025</c:v>
                </c:pt>
                <c:pt idx="21">
                  <c:v>2026</c:v>
                </c:pt>
                <c:pt idx="22">
                  <c:v>2027</c:v>
                </c:pt>
                <c:pt idx="23">
                  <c:v>2028</c:v>
                </c:pt>
                <c:pt idx="24">
                  <c:v>2029</c:v>
                </c:pt>
                <c:pt idx="25">
                  <c:v>2030</c:v>
                </c:pt>
                <c:pt idx="26">
                  <c:v>2031</c:v>
                </c:pt>
                <c:pt idx="27">
                  <c:v>2032</c:v>
                </c:pt>
                <c:pt idx="28">
                  <c:v>2033</c:v>
                </c:pt>
                <c:pt idx="29">
                  <c:v>2034</c:v>
                </c:pt>
                <c:pt idx="30">
                  <c:v>2035</c:v>
                </c:pt>
                <c:pt idx="31">
                  <c:v>2036</c:v>
                </c:pt>
                <c:pt idx="32">
                  <c:v>2037</c:v>
                </c:pt>
                <c:pt idx="33">
                  <c:v>2038</c:v>
                </c:pt>
                <c:pt idx="34">
                  <c:v>2039</c:v>
                </c:pt>
                <c:pt idx="35">
                  <c:v>2040</c:v>
                </c:pt>
                <c:pt idx="36">
                  <c:v>2041</c:v>
                </c:pt>
                <c:pt idx="37">
                  <c:v>2042</c:v>
                </c:pt>
                <c:pt idx="38">
                  <c:v>2043</c:v>
                </c:pt>
                <c:pt idx="39">
                  <c:v>2044</c:v>
                </c:pt>
                <c:pt idx="40">
                  <c:v>2045</c:v>
                </c:pt>
                <c:pt idx="41">
                  <c:v>2046</c:v>
                </c:pt>
                <c:pt idx="42">
                  <c:v>2047</c:v>
                </c:pt>
                <c:pt idx="43">
                  <c:v>2048</c:v>
                </c:pt>
                <c:pt idx="44">
                  <c:v>2049</c:v>
                </c:pt>
                <c:pt idx="45">
                  <c:v>2050</c:v>
                </c:pt>
                <c:pt idx="46">
                  <c:v>2051</c:v>
                </c:pt>
                <c:pt idx="47">
                  <c:v>2052</c:v>
                </c:pt>
                <c:pt idx="48">
                  <c:v>2053</c:v>
                </c:pt>
                <c:pt idx="49">
                  <c:v>2054</c:v>
                </c:pt>
                <c:pt idx="50">
                  <c:v>2055</c:v>
                </c:pt>
                <c:pt idx="51">
                  <c:v>2056</c:v>
                </c:pt>
                <c:pt idx="52">
                  <c:v>2057</c:v>
                </c:pt>
                <c:pt idx="53">
                  <c:v>2058</c:v>
                </c:pt>
                <c:pt idx="54">
                  <c:v>2059</c:v>
                </c:pt>
                <c:pt idx="55">
                  <c:v>2060</c:v>
                </c:pt>
                <c:pt idx="56">
                  <c:v>2061</c:v>
                </c:pt>
                <c:pt idx="57">
                  <c:v>2062</c:v>
                </c:pt>
                <c:pt idx="58">
                  <c:v>2063</c:v>
                </c:pt>
                <c:pt idx="59">
                  <c:v>2064</c:v>
                </c:pt>
                <c:pt idx="60">
                  <c:v>2065</c:v>
                </c:pt>
                <c:pt idx="61">
                  <c:v>2066</c:v>
                </c:pt>
                <c:pt idx="62">
                  <c:v>2067</c:v>
                </c:pt>
                <c:pt idx="63">
                  <c:v>2068</c:v>
                </c:pt>
                <c:pt idx="64">
                  <c:v>2069</c:v>
                </c:pt>
                <c:pt idx="65">
                  <c:v>2070</c:v>
                </c:pt>
                <c:pt idx="66">
                  <c:v>2071</c:v>
                </c:pt>
                <c:pt idx="67">
                  <c:v>2072</c:v>
                </c:pt>
                <c:pt idx="68">
                  <c:v>2073</c:v>
                </c:pt>
                <c:pt idx="69">
                  <c:v>2074</c:v>
                </c:pt>
                <c:pt idx="70">
                  <c:v>2075</c:v>
                </c:pt>
                <c:pt idx="71">
                  <c:v>2076</c:v>
                </c:pt>
                <c:pt idx="72">
                  <c:v>2077</c:v>
                </c:pt>
                <c:pt idx="73">
                  <c:v>2078</c:v>
                </c:pt>
                <c:pt idx="74">
                  <c:v>2079</c:v>
                </c:pt>
                <c:pt idx="75">
                  <c:v>2080</c:v>
                </c:pt>
                <c:pt idx="76">
                  <c:v>2081</c:v>
                </c:pt>
                <c:pt idx="77">
                  <c:v>2082</c:v>
                </c:pt>
                <c:pt idx="78">
                  <c:v>2083</c:v>
                </c:pt>
                <c:pt idx="79">
                  <c:v>2084</c:v>
                </c:pt>
                <c:pt idx="80">
                  <c:v>2085</c:v>
                </c:pt>
              </c:numCache>
            </c:numRef>
          </c:cat>
          <c:val>
            <c:numRef>
              <c:f>koonti!$D$132:$CF$132</c:f>
              <c:numCache>
                <c:formatCode>0.0\ %</c:formatCode>
                <c:ptCount val="81"/>
                <c:pt idx="0">
                  <c:v>0.10666151080000001</c:v>
                </c:pt>
                <c:pt idx="1">
                  <c:v>0.1063329112</c:v>
                </c:pt>
                <c:pt idx="2">
                  <c:v>0.1034326136</c:v>
                </c:pt>
                <c:pt idx="3">
                  <c:v>0.10333040540000001</c:v>
                </c:pt>
                <c:pt idx="4">
                  <c:v>0.1200027113</c:v>
                </c:pt>
                <c:pt idx="5">
                  <c:v>0.12058126819999999</c:v>
                </c:pt>
                <c:pt idx="6">
                  <c:v>0.12009874140000001</c:v>
                </c:pt>
                <c:pt idx="7">
                  <c:v>0.12599332029999999</c:v>
                </c:pt>
                <c:pt idx="8">
                  <c:v>0.1306725292</c:v>
                </c:pt>
                <c:pt idx="9">
                  <c:v>0.13430216759999999</c:v>
                </c:pt>
                <c:pt idx="10">
                  <c:v>0.1352809851</c:v>
                </c:pt>
                <c:pt idx="11">
                  <c:v>0.13462962550000002</c:v>
                </c:pt>
                <c:pt idx="12">
                  <c:v>0.13408203569999999</c:v>
                </c:pt>
                <c:pt idx="13">
                  <c:v>0.13261280633288033</c:v>
                </c:pt>
                <c:pt idx="14">
                  <c:v>0.13232346796494307</c:v>
                </c:pt>
                <c:pt idx="15">
                  <c:v>0.13228096419195989</c:v>
                </c:pt>
                <c:pt idx="16">
                  <c:v>0.13229772298654438</c:v>
                </c:pt>
                <c:pt idx="17">
                  <c:v>0.13274063145153661</c:v>
                </c:pt>
                <c:pt idx="18">
                  <c:v>0.13317567712676542</c:v>
                </c:pt>
                <c:pt idx="19">
                  <c:v>0.1334113803074462</c:v>
                </c:pt>
                <c:pt idx="20">
                  <c:v>0.13345053273349264</c:v>
                </c:pt>
                <c:pt idx="21">
                  <c:v>0.13311997954473195</c:v>
                </c:pt>
                <c:pt idx="22">
                  <c:v>0.13329121295177726</c:v>
                </c:pt>
                <c:pt idx="23">
                  <c:v>0.13399810781230045</c:v>
                </c:pt>
                <c:pt idx="24">
                  <c:v>0.13461998323532018</c:v>
                </c:pt>
                <c:pt idx="25">
                  <c:v>0.13485697439973923</c:v>
                </c:pt>
                <c:pt idx="26">
                  <c:v>0.13467513084294772</c:v>
                </c:pt>
                <c:pt idx="27">
                  <c:v>0.13439035003287172</c:v>
                </c:pt>
                <c:pt idx="28">
                  <c:v>0.13390205410857892</c:v>
                </c:pt>
                <c:pt idx="29">
                  <c:v>0.13320271607413858</c:v>
                </c:pt>
                <c:pt idx="30">
                  <c:v>0.13239921592887352</c:v>
                </c:pt>
                <c:pt idx="31">
                  <c:v>0.13150854860504926</c:v>
                </c:pt>
                <c:pt idx="32">
                  <c:v>0.13045946724367016</c:v>
                </c:pt>
                <c:pt idx="33">
                  <c:v>0.12932533496187013</c:v>
                </c:pt>
                <c:pt idx="34">
                  <c:v>0.12825486586167972</c:v>
                </c:pt>
                <c:pt idx="35">
                  <c:v>0.12723270161858005</c:v>
                </c:pt>
                <c:pt idx="36">
                  <c:v>0.12639942519917863</c:v>
                </c:pt>
                <c:pt idx="37">
                  <c:v>0.12574814502616558</c:v>
                </c:pt>
                <c:pt idx="38">
                  <c:v>0.12520009575141827</c:v>
                </c:pt>
                <c:pt idx="39">
                  <c:v>0.12469819259667159</c:v>
                </c:pt>
                <c:pt idx="40">
                  <c:v>0.12428953827614429</c:v>
                </c:pt>
                <c:pt idx="41">
                  <c:v>0.12387144036043377</c:v>
                </c:pt>
                <c:pt idx="42">
                  <c:v>0.12352365076383767</c:v>
                </c:pt>
                <c:pt idx="43">
                  <c:v>0.12341289028544671</c:v>
                </c:pt>
                <c:pt idx="44">
                  <c:v>0.12350100264286849</c:v>
                </c:pt>
                <c:pt idx="45">
                  <c:v>0.12373068628011367</c:v>
                </c:pt>
                <c:pt idx="46">
                  <c:v>0.12418945957232563</c:v>
                </c:pt>
                <c:pt idx="47">
                  <c:v>0.12471711738682441</c:v>
                </c:pt>
                <c:pt idx="48">
                  <c:v>0.12519323379479627</c:v>
                </c:pt>
                <c:pt idx="49">
                  <c:v>0.12569510148808899</c:v>
                </c:pt>
                <c:pt idx="50">
                  <c:v>0.12624592099403578</c:v>
                </c:pt>
                <c:pt idx="51">
                  <c:v>0.12700381101332064</c:v>
                </c:pt>
                <c:pt idx="52">
                  <c:v>0.12786471683020612</c:v>
                </c:pt>
                <c:pt idx="53">
                  <c:v>0.12871764626574267</c:v>
                </c:pt>
                <c:pt idx="54">
                  <c:v>0.12959283975140057</c:v>
                </c:pt>
                <c:pt idx="55">
                  <c:v>0.13047198796879453</c:v>
                </c:pt>
                <c:pt idx="56">
                  <c:v>0.13130312832657845</c:v>
                </c:pt>
                <c:pt idx="57">
                  <c:v>0.13210379191624486</c:v>
                </c:pt>
                <c:pt idx="58">
                  <c:v>0.13288413800435211</c:v>
                </c:pt>
                <c:pt idx="59">
                  <c:v>0.13360409468603968</c:v>
                </c:pt>
                <c:pt idx="60">
                  <c:v>0.13436800938199309</c:v>
                </c:pt>
                <c:pt idx="61">
                  <c:v>0.13521083862843025</c:v>
                </c:pt>
                <c:pt idx="62">
                  <c:v>0.13598193548488188</c:v>
                </c:pt>
                <c:pt idx="63">
                  <c:v>0.1367206088618417</c:v>
                </c:pt>
                <c:pt idx="64">
                  <c:v>0.13747596402618348</c:v>
                </c:pt>
                <c:pt idx="65">
                  <c:v>0.13821265600111401</c:v>
                </c:pt>
                <c:pt idx="66">
                  <c:v>0.13903030667756558</c:v>
                </c:pt>
                <c:pt idx="67">
                  <c:v>0.13991451265199487</c:v>
                </c:pt>
                <c:pt idx="68">
                  <c:v>0.14071669338947448</c:v>
                </c:pt>
                <c:pt idx="69">
                  <c:v>0.14157547862282932</c:v>
                </c:pt>
                <c:pt idx="70">
                  <c:v>0.14246382521763837</c:v>
                </c:pt>
                <c:pt idx="71">
                  <c:v>0.14325280774961213</c:v>
                </c:pt>
                <c:pt idx="72">
                  <c:v>0.14399777688520574</c:v>
                </c:pt>
                <c:pt idx="73">
                  <c:v>0.14482772162068538</c:v>
                </c:pt>
                <c:pt idx="74">
                  <c:v>0.14561698971424336</c:v>
                </c:pt>
                <c:pt idx="75">
                  <c:v>0.14631583968406434</c:v>
                </c:pt>
                <c:pt idx="76">
                  <c:v>0.14689207561237105</c:v>
                </c:pt>
                <c:pt idx="77">
                  <c:v>0.14735141380462188</c:v>
                </c:pt>
                <c:pt idx="78">
                  <c:v>0.14767571800808135</c:v>
                </c:pt>
                <c:pt idx="79">
                  <c:v>0.1478240808563912</c:v>
                </c:pt>
                <c:pt idx="80">
                  <c:v>0.1479184909523181</c:v>
                </c:pt>
              </c:numCache>
            </c:numRef>
          </c:val>
          <c:smooth val="0"/>
          <c:extLst>
            <c:ext xmlns:c16="http://schemas.microsoft.com/office/drawing/2014/chart" uri="{C3380CC4-5D6E-409C-BE32-E72D297353CC}">
              <c16:uniqueId val="{00000000-4E5E-4CB4-98E6-7661AE6EEA37}"/>
            </c:ext>
          </c:extLst>
        </c:ser>
        <c:ser>
          <c:idx val="1"/>
          <c:order val="1"/>
          <c:tx>
            <c:strRef>
              <c:f>koonti!$B$133</c:f>
              <c:strCache>
                <c:ptCount val="1"/>
                <c:pt idx="0">
                  <c:v>Scen 1.1</c:v>
                </c:pt>
              </c:strCache>
            </c:strRef>
          </c:tx>
          <c:spPr>
            <a:ln w="28575" cap="rnd">
              <a:solidFill>
                <a:srgbClr val="00B0F0"/>
              </a:solidFill>
              <a:prstDash val="dashDot"/>
              <a:round/>
            </a:ln>
            <a:effectLst/>
          </c:spPr>
          <c:marker>
            <c:symbol val="none"/>
          </c:marker>
          <c:cat>
            <c:numRef>
              <c:f>koonti!$D$1:$CF$1</c:f>
              <c:numCache>
                <c:formatCode>General</c:formatCode>
                <c:ptCount val="81"/>
                <c:pt idx="0">
                  <c:v>2005</c:v>
                </c:pt>
                <c:pt idx="1">
                  <c:v>2006</c:v>
                </c:pt>
                <c:pt idx="2">
                  <c:v>2007</c:v>
                </c:pt>
                <c:pt idx="3">
                  <c:v>2008</c:v>
                </c:pt>
                <c:pt idx="4">
                  <c:v>2009</c:v>
                </c:pt>
                <c:pt idx="5">
                  <c:v>2010</c:v>
                </c:pt>
                <c:pt idx="6">
                  <c:v>2011</c:v>
                </c:pt>
                <c:pt idx="7">
                  <c:v>2012</c:v>
                </c:pt>
                <c:pt idx="8">
                  <c:v>2013</c:v>
                </c:pt>
                <c:pt idx="9">
                  <c:v>2014</c:v>
                </c:pt>
                <c:pt idx="10">
                  <c:v>2015</c:v>
                </c:pt>
                <c:pt idx="11">
                  <c:v>2016</c:v>
                </c:pt>
                <c:pt idx="12">
                  <c:v>2017</c:v>
                </c:pt>
                <c:pt idx="13">
                  <c:v>2018</c:v>
                </c:pt>
                <c:pt idx="14">
                  <c:v>2019</c:v>
                </c:pt>
                <c:pt idx="15">
                  <c:v>2020</c:v>
                </c:pt>
                <c:pt idx="16">
                  <c:v>2021</c:v>
                </c:pt>
                <c:pt idx="17">
                  <c:v>2022</c:v>
                </c:pt>
                <c:pt idx="18">
                  <c:v>2023</c:v>
                </c:pt>
                <c:pt idx="19">
                  <c:v>2024</c:v>
                </c:pt>
                <c:pt idx="20">
                  <c:v>2025</c:v>
                </c:pt>
                <c:pt idx="21">
                  <c:v>2026</c:v>
                </c:pt>
                <c:pt idx="22">
                  <c:v>2027</c:v>
                </c:pt>
                <c:pt idx="23">
                  <c:v>2028</c:v>
                </c:pt>
                <c:pt idx="24">
                  <c:v>2029</c:v>
                </c:pt>
                <c:pt idx="25">
                  <c:v>2030</c:v>
                </c:pt>
                <c:pt idx="26">
                  <c:v>2031</c:v>
                </c:pt>
                <c:pt idx="27">
                  <c:v>2032</c:v>
                </c:pt>
                <c:pt idx="28">
                  <c:v>2033</c:v>
                </c:pt>
                <c:pt idx="29">
                  <c:v>2034</c:v>
                </c:pt>
                <c:pt idx="30">
                  <c:v>2035</c:v>
                </c:pt>
                <c:pt idx="31">
                  <c:v>2036</c:v>
                </c:pt>
                <c:pt idx="32">
                  <c:v>2037</c:v>
                </c:pt>
                <c:pt idx="33">
                  <c:v>2038</c:v>
                </c:pt>
                <c:pt idx="34">
                  <c:v>2039</c:v>
                </c:pt>
                <c:pt idx="35">
                  <c:v>2040</c:v>
                </c:pt>
                <c:pt idx="36">
                  <c:v>2041</c:v>
                </c:pt>
                <c:pt idx="37">
                  <c:v>2042</c:v>
                </c:pt>
                <c:pt idx="38">
                  <c:v>2043</c:v>
                </c:pt>
                <c:pt idx="39">
                  <c:v>2044</c:v>
                </c:pt>
                <c:pt idx="40">
                  <c:v>2045</c:v>
                </c:pt>
                <c:pt idx="41">
                  <c:v>2046</c:v>
                </c:pt>
                <c:pt idx="42">
                  <c:v>2047</c:v>
                </c:pt>
                <c:pt idx="43">
                  <c:v>2048</c:v>
                </c:pt>
                <c:pt idx="44">
                  <c:v>2049</c:v>
                </c:pt>
                <c:pt idx="45">
                  <c:v>2050</c:v>
                </c:pt>
                <c:pt idx="46">
                  <c:v>2051</c:v>
                </c:pt>
                <c:pt idx="47">
                  <c:v>2052</c:v>
                </c:pt>
                <c:pt idx="48">
                  <c:v>2053</c:v>
                </c:pt>
                <c:pt idx="49">
                  <c:v>2054</c:v>
                </c:pt>
                <c:pt idx="50">
                  <c:v>2055</c:v>
                </c:pt>
                <c:pt idx="51">
                  <c:v>2056</c:v>
                </c:pt>
                <c:pt idx="52">
                  <c:v>2057</c:v>
                </c:pt>
                <c:pt idx="53">
                  <c:v>2058</c:v>
                </c:pt>
                <c:pt idx="54">
                  <c:v>2059</c:v>
                </c:pt>
                <c:pt idx="55">
                  <c:v>2060</c:v>
                </c:pt>
                <c:pt idx="56">
                  <c:v>2061</c:v>
                </c:pt>
                <c:pt idx="57">
                  <c:v>2062</c:v>
                </c:pt>
                <c:pt idx="58">
                  <c:v>2063</c:v>
                </c:pt>
                <c:pt idx="59">
                  <c:v>2064</c:v>
                </c:pt>
                <c:pt idx="60">
                  <c:v>2065</c:v>
                </c:pt>
                <c:pt idx="61">
                  <c:v>2066</c:v>
                </c:pt>
                <c:pt idx="62">
                  <c:v>2067</c:v>
                </c:pt>
                <c:pt idx="63">
                  <c:v>2068</c:v>
                </c:pt>
                <c:pt idx="64">
                  <c:v>2069</c:v>
                </c:pt>
                <c:pt idx="65">
                  <c:v>2070</c:v>
                </c:pt>
                <c:pt idx="66">
                  <c:v>2071</c:v>
                </c:pt>
                <c:pt idx="67">
                  <c:v>2072</c:v>
                </c:pt>
                <c:pt idx="68">
                  <c:v>2073</c:v>
                </c:pt>
                <c:pt idx="69">
                  <c:v>2074</c:v>
                </c:pt>
                <c:pt idx="70">
                  <c:v>2075</c:v>
                </c:pt>
                <c:pt idx="71">
                  <c:v>2076</c:v>
                </c:pt>
                <c:pt idx="72">
                  <c:v>2077</c:v>
                </c:pt>
                <c:pt idx="73">
                  <c:v>2078</c:v>
                </c:pt>
                <c:pt idx="74">
                  <c:v>2079</c:v>
                </c:pt>
                <c:pt idx="75">
                  <c:v>2080</c:v>
                </c:pt>
                <c:pt idx="76">
                  <c:v>2081</c:v>
                </c:pt>
                <c:pt idx="77">
                  <c:v>2082</c:v>
                </c:pt>
                <c:pt idx="78">
                  <c:v>2083</c:v>
                </c:pt>
                <c:pt idx="79">
                  <c:v>2084</c:v>
                </c:pt>
                <c:pt idx="80">
                  <c:v>2085</c:v>
                </c:pt>
              </c:numCache>
            </c:numRef>
          </c:cat>
          <c:val>
            <c:numRef>
              <c:f>koonti!$D$133:$CF$133</c:f>
              <c:numCache>
                <c:formatCode>General</c:formatCode>
                <c:ptCount val="81"/>
                <c:pt idx="13" formatCode="0.0\ %">
                  <c:v>0.13261280633261618</c:v>
                </c:pt>
                <c:pt idx="14" formatCode="0.0\ %">
                  <c:v>0.13232346801910302</c:v>
                </c:pt>
                <c:pt idx="15" formatCode="0.0\ %">
                  <c:v>0.13222456058117246</c:v>
                </c:pt>
                <c:pt idx="16" formatCode="0.0\ %">
                  <c:v>0.13213492336100513</c:v>
                </c:pt>
                <c:pt idx="17" formatCode="0.0\ %">
                  <c:v>0.13247502131238306</c:v>
                </c:pt>
                <c:pt idx="18" formatCode="0.0\ %">
                  <c:v>0.13280464111270482</c:v>
                </c:pt>
                <c:pt idx="19" formatCode="0.0\ %">
                  <c:v>0.13293457910723444</c:v>
                </c:pt>
                <c:pt idx="20" formatCode="0.0\ %">
                  <c:v>0.13286749302189732</c:v>
                </c:pt>
                <c:pt idx="21" formatCode="0.0\ %">
                  <c:v>0.13240212159922959</c:v>
                </c:pt>
                <c:pt idx="22" formatCode="0.0\ %">
                  <c:v>0.13240531254102086</c:v>
                </c:pt>
                <c:pt idx="23" formatCode="0.0\ %">
                  <c:v>0.13293850181379632</c:v>
                </c:pt>
                <c:pt idx="24" formatCode="0.0\ %">
                  <c:v>0.13338544577211822</c:v>
                </c:pt>
                <c:pt idx="25" formatCode="0.0\ %">
                  <c:v>0.13345042045736866</c:v>
                </c:pt>
                <c:pt idx="26" formatCode="0.0\ %">
                  <c:v>0.13309561426574626</c:v>
                </c:pt>
                <c:pt idx="27" formatCode="0.0\ %">
                  <c:v>0.13263524115739203</c:v>
                </c:pt>
                <c:pt idx="28" formatCode="0.0\ %">
                  <c:v>0.13197790431058326</c:v>
                </c:pt>
                <c:pt idx="29" formatCode="0.0\ %">
                  <c:v>0.13111765340312995</c:v>
                </c:pt>
                <c:pt idx="30" formatCode="0.0\ %">
                  <c:v>0.130160093600689</c:v>
                </c:pt>
                <c:pt idx="31" formatCode="0.0\ %">
                  <c:v>0.12911551479861946</c:v>
                </c:pt>
                <c:pt idx="32" formatCode="0.0\ %">
                  <c:v>0.12791472745570698</c:v>
                </c:pt>
                <c:pt idx="33" formatCode="0.0\ %">
                  <c:v>0.1266359573688845</c:v>
                </c:pt>
                <c:pt idx="34" formatCode="0.0\ %">
                  <c:v>0.12542832218420558</c:v>
                </c:pt>
                <c:pt idx="35" formatCode="0.0\ %">
                  <c:v>0.12427532964019378</c:v>
                </c:pt>
                <c:pt idx="36" formatCode="0.0\ %">
                  <c:v>0.12331010211370581</c:v>
                </c:pt>
                <c:pt idx="37" formatCode="0.0\ %">
                  <c:v>0.12252481214328083</c:v>
                </c:pt>
                <c:pt idx="38" formatCode="0.0\ %">
                  <c:v>0.12184366444367578</c:v>
                </c:pt>
                <c:pt idx="39" formatCode="0.0\ %">
                  <c:v>0.12121015787196895</c:v>
                </c:pt>
                <c:pt idx="40" formatCode="0.0\ %">
                  <c:v>0.12066991689226722</c:v>
                </c:pt>
                <c:pt idx="41" formatCode="0.0\ %">
                  <c:v>0.12012316916738525</c:v>
                </c:pt>
                <c:pt idx="42" formatCode="0.0\ %">
                  <c:v>0.11964680869806413</c:v>
                </c:pt>
                <c:pt idx="43" formatCode="0.0\ %">
                  <c:v>0.1194019714106824</c:v>
                </c:pt>
                <c:pt idx="44" formatCode="0.0\ %">
                  <c:v>0.11935204622826147</c:v>
                </c:pt>
                <c:pt idx="45" formatCode="0.0\ %">
                  <c:v>0.11944094152879198</c:v>
                </c:pt>
                <c:pt idx="46" formatCode="0.0\ %">
                  <c:v>0.11975261954879021</c:v>
                </c:pt>
                <c:pt idx="47" formatCode="0.0\ %">
                  <c:v>0.12012970274602104</c:v>
                </c:pt>
                <c:pt idx="48" formatCode="0.0\ %">
                  <c:v>0.12046003781261949</c:v>
                </c:pt>
                <c:pt idx="49" formatCode="0.0\ %">
                  <c:v>0.12081891407706302</c:v>
                </c:pt>
                <c:pt idx="50" formatCode="0.0\ %">
                  <c:v>0.12122775254437416</c:v>
                </c:pt>
                <c:pt idx="51" formatCode="0.0\ %">
                  <c:v>0.12183766613065708</c:v>
                </c:pt>
                <c:pt idx="52" formatCode="0.0\ %">
                  <c:v>0.12254721323155977</c:v>
                </c:pt>
                <c:pt idx="53" formatCode="0.0\ %">
                  <c:v>0.12325399800031013</c:v>
                </c:pt>
                <c:pt idx="54" formatCode="0.0\ %">
                  <c:v>0.12398613664634518</c:v>
                </c:pt>
                <c:pt idx="55" formatCode="0.0\ %">
                  <c:v>0.12472462926446154</c:v>
                </c:pt>
                <c:pt idx="56" formatCode="0.0\ %">
                  <c:v>0.12541850367953888</c:v>
                </c:pt>
                <c:pt idx="57" formatCode="0.0\ %">
                  <c:v>0.12608627171524259</c:v>
                </c:pt>
                <c:pt idx="58" formatCode="0.0\ %">
                  <c:v>0.12673962951618503</c:v>
                </c:pt>
                <c:pt idx="59" formatCode="0.0\ %">
                  <c:v>0.12734335771251815</c:v>
                </c:pt>
                <c:pt idx="60" formatCode="0.0\ %">
                  <c:v>0.12799230797595681</c:v>
                </c:pt>
                <c:pt idx="61" formatCode="0.0\ %">
                  <c:v>0.12871847993482802</c:v>
                </c:pt>
                <c:pt idx="62" formatCode="0.0\ %">
                  <c:v>0.12937248633261614</c:v>
                </c:pt>
                <c:pt idx="63" formatCode="0.0\ %">
                  <c:v>0.12999090110280193</c:v>
                </c:pt>
                <c:pt idx="64" formatCode="0.0\ %">
                  <c:v>0.1306188392735525</c:v>
                </c:pt>
                <c:pt idx="65" formatCode="0.0\ %">
                  <c:v>0.13122417171194498</c:v>
                </c:pt>
                <c:pt idx="66" formatCode="0.0\ %">
                  <c:v>0.13190028369217185</c:v>
                </c:pt>
                <c:pt idx="67" formatCode="0.0\ %">
                  <c:v>0.13263010296780575</c:v>
                </c:pt>
                <c:pt idx="68" formatCode="0.0\ %">
                  <c:v>0.13327309768687307</c:v>
                </c:pt>
                <c:pt idx="69" formatCode="0.0\ %">
                  <c:v>0.13396213949524877</c:v>
                </c:pt>
                <c:pt idx="70" formatCode="0.0\ %">
                  <c:v>0.13467053966376058</c:v>
                </c:pt>
                <c:pt idx="71" formatCode="0.0\ %">
                  <c:v>0.13527777146399816</c:v>
                </c:pt>
                <c:pt idx="72" formatCode="0.0\ %">
                  <c:v>0.13583732806866716</c:v>
                </c:pt>
                <c:pt idx="73" formatCode="0.0\ %">
                  <c:v>0.13647205238943702</c:v>
                </c:pt>
                <c:pt idx="74" formatCode="0.0\ %">
                  <c:v>0.13706492409459795</c:v>
                </c:pt>
                <c:pt idx="75" formatCode="0.0\ %">
                  <c:v>0.13757183657699357</c:v>
                </c:pt>
                <c:pt idx="76" formatCode="0.0\ %">
                  <c:v>0.13796488830400219</c:v>
                </c:pt>
                <c:pt idx="77" formatCode="0.0\ %">
                  <c:v>0.13825041311166061</c:v>
                </c:pt>
                <c:pt idx="78" formatCode="0.0\ %">
                  <c:v>0.13841174110539978</c:v>
                </c:pt>
                <c:pt idx="79" formatCode="0.0\ %">
                  <c:v>0.13841307961570484</c:v>
                </c:pt>
                <c:pt idx="80" formatCode="0.0\ %">
                  <c:v>0.13837220401100178</c:v>
                </c:pt>
              </c:numCache>
            </c:numRef>
          </c:val>
          <c:smooth val="0"/>
          <c:extLst>
            <c:ext xmlns:c16="http://schemas.microsoft.com/office/drawing/2014/chart" uri="{C3380CC4-5D6E-409C-BE32-E72D297353CC}">
              <c16:uniqueId val="{00000001-4E5E-4CB4-98E6-7661AE6EEA37}"/>
            </c:ext>
          </c:extLst>
        </c:ser>
        <c:ser>
          <c:idx val="2"/>
          <c:order val="2"/>
          <c:tx>
            <c:strRef>
              <c:f>koonti!$B$134</c:f>
              <c:strCache>
                <c:ptCount val="1"/>
                <c:pt idx="0">
                  <c:v>Scen 1.2</c:v>
                </c:pt>
              </c:strCache>
            </c:strRef>
          </c:tx>
          <c:spPr>
            <a:ln w="28575" cap="rnd">
              <a:solidFill>
                <a:srgbClr val="00B0F0"/>
              </a:solidFill>
              <a:round/>
            </a:ln>
            <a:effectLst/>
          </c:spPr>
          <c:marker>
            <c:symbol val="none"/>
          </c:marker>
          <c:cat>
            <c:numRef>
              <c:f>koonti!$D$1:$CF$1</c:f>
              <c:numCache>
                <c:formatCode>General</c:formatCode>
                <c:ptCount val="81"/>
                <c:pt idx="0">
                  <c:v>2005</c:v>
                </c:pt>
                <c:pt idx="1">
                  <c:v>2006</c:v>
                </c:pt>
                <c:pt idx="2">
                  <c:v>2007</c:v>
                </c:pt>
                <c:pt idx="3">
                  <c:v>2008</c:v>
                </c:pt>
                <c:pt idx="4">
                  <c:v>2009</c:v>
                </c:pt>
                <c:pt idx="5">
                  <c:v>2010</c:v>
                </c:pt>
                <c:pt idx="6">
                  <c:v>2011</c:v>
                </c:pt>
                <c:pt idx="7">
                  <c:v>2012</c:v>
                </c:pt>
                <c:pt idx="8">
                  <c:v>2013</c:v>
                </c:pt>
                <c:pt idx="9">
                  <c:v>2014</c:v>
                </c:pt>
                <c:pt idx="10">
                  <c:v>2015</c:v>
                </c:pt>
                <c:pt idx="11">
                  <c:v>2016</c:v>
                </c:pt>
                <c:pt idx="12">
                  <c:v>2017</c:v>
                </c:pt>
                <c:pt idx="13">
                  <c:v>2018</c:v>
                </c:pt>
                <c:pt idx="14">
                  <c:v>2019</c:v>
                </c:pt>
                <c:pt idx="15">
                  <c:v>2020</c:v>
                </c:pt>
                <c:pt idx="16">
                  <c:v>2021</c:v>
                </c:pt>
                <c:pt idx="17">
                  <c:v>2022</c:v>
                </c:pt>
                <c:pt idx="18">
                  <c:v>2023</c:v>
                </c:pt>
                <c:pt idx="19">
                  <c:v>2024</c:v>
                </c:pt>
                <c:pt idx="20">
                  <c:v>2025</c:v>
                </c:pt>
                <c:pt idx="21">
                  <c:v>2026</c:v>
                </c:pt>
                <c:pt idx="22">
                  <c:v>2027</c:v>
                </c:pt>
                <c:pt idx="23">
                  <c:v>2028</c:v>
                </c:pt>
                <c:pt idx="24">
                  <c:v>2029</c:v>
                </c:pt>
                <c:pt idx="25">
                  <c:v>2030</c:v>
                </c:pt>
                <c:pt idx="26">
                  <c:v>2031</c:v>
                </c:pt>
                <c:pt idx="27">
                  <c:v>2032</c:v>
                </c:pt>
                <c:pt idx="28">
                  <c:v>2033</c:v>
                </c:pt>
                <c:pt idx="29">
                  <c:v>2034</c:v>
                </c:pt>
                <c:pt idx="30">
                  <c:v>2035</c:v>
                </c:pt>
                <c:pt idx="31">
                  <c:v>2036</c:v>
                </c:pt>
                <c:pt idx="32">
                  <c:v>2037</c:v>
                </c:pt>
                <c:pt idx="33">
                  <c:v>2038</c:v>
                </c:pt>
                <c:pt idx="34">
                  <c:v>2039</c:v>
                </c:pt>
                <c:pt idx="35">
                  <c:v>2040</c:v>
                </c:pt>
                <c:pt idx="36">
                  <c:v>2041</c:v>
                </c:pt>
                <c:pt idx="37">
                  <c:v>2042</c:v>
                </c:pt>
                <c:pt idx="38">
                  <c:v>2043</c:v>
                </c:pt>
                <c:pt idx="39">
                  <c:v>2044</c:v>
                </c:pt>
                <c:pt idx="40">
                  <c:v>2045</c:v>
                </c:pt>
                <c:pt idx="41">
                  <c:v>2046</c:v>
                </c:pt>
                <c:pt idx="42">
                  <c:v>2047</c:v>
                </c:pt>
                <c:pt idx="43">
                  <c:v>2048</c:v>
                </c:pt>
                <c:pt idx="44">
                  <c:v>2049</c:v>
                </c:pt>
                <c:pt idx="45">
                  <c:v>2050</c:v>
                </c:pt>
                <c:pt idx="46">
                  <c:v>2051</c:v>
                </c:pt>
                <c:pt idx="47">
                  <c:v>2052</c:v>
                </c:pt>
                <c:pt idx="48">
                  <c:v>2053</c:v>
                </c:pt>
                <c:pt idx="49">
                  <c:v>2054</c:v>
                </c:pt>
                <c:pt idx="50">
                  <c:v>2055</c:v>
                </c:pt>
                <c:pt idx="51">
                  <c:v>2056</c:v>
                </c:pt>
                <c:pt idx="52">
                  <c:v>2057</c:v>
                </c:pt>
                <c:pt idx="53">
                  <c:v>2058</c:v>
                </c:pt>
                <c:pt idx="54">
                  <c:v>2059</c:v>
                </c:pt>
                <c:pt idx="55">
                  <c:v>2060</c:v>
                </c:pt>
                <c:pt idx="56">
                  <c:v>2061</c:v>
                </c:pt>
                <c:pt idx="57">
                  <c:v>2062</c:v>
                </c:pt>
                <c:pt idx="58">
                  <c:v>2063</c:v>
                </c:pt>
                <c:pt idx="59">
                  <c:v>2064</c:v>
                </c:pt>
                <c:pt idx="60">
                  <c:v>2065</c:v>
                </c:pt>
                <c:pt idx="61">
                  <c:v>2066</c:v>
                </c:pt>
                <c:pt idx="62">
                  <c:v>2067</c:v>
                </c:pt>
                <c:pt idx="63">
                  <c:v>2068</c:v>
                </c:pt>
                <c:pt idx="64">
                  <c:v>2069</c:v>
                </c:pt>
                <c:pt idx="65">
                  <c:v>2070</c:v>
                </c:pt>
                <c:pt idx="66">
                  <c:v>2071</c:v>
                </c:pt>
                <c:pt idx="67">
                  <c:v>2072</c:v>
                </c:pt>
                <c:pt idx="68">
                  <c:v>2073</c:v>
                </c:pt>
                <c:pt idx="69">
                  <c:v>2074</c:v>
                </c:pt>
                <c:pt idx="70">
                  <c:v>2075</c:v>
                </c:pt>
                <c:pt idx="71">
                  <c:v>2076</c:v>
                </c:pt>
                <c:pt idx="72">
                  <c:v>2077</c:v>
                </c:pt>
                <c:pt idx="73">
                  <c:v>2078</c:v>
                </c:pt>
                <c:pt idx="74">
                  <c:v>2079</c:v>
                </c:pt>
                <c:pt idx="75">
                  <c:v>2080</c:v>
                </c:pt>
                <c:pt idx="76">
                  <c:v>2081</c:v>
                </c:pt>
                <c:pt idx="77">
                  <c:v>2082</c:v>
                </c:pt>
                <c:pt idx="78">
                  <c:v>2083</c:v>
                </c:pt>
                <c:pt idx="79">
                  <c:v>2084</c:v>
                </c:pt>
                <c:pt idx="80">
                  <c:v>2085</c:v>
                </c:pt>
              </c:numCache>
            </c:numRef>
          </c:cat>
          <c:val>
            <c:numRef>
              <c:f>koonti!$D$134:$CF$134</c:f>
              <c:numCache>
                <c:formatCode>General</c:formatCode>
                <c:ptCount val="81"/>
                <c:pt idx="13" formatCode="0.0\ %">
                  <c:v>0.13261280633261618</c:v>
                </c:pt>
                <c:pt idx="14" formatCode="0.0\ %">
                  <c:v>0.13232346801910302</c:v>
                </c:pt>
                <c:pt idx="15" formatCode="0.0\ %">
                  <c:v>0.13233741598560214</c:v>
                </c:pt>
                <c:pt idx="16" formatCode="0.0\ %">
                  <c:v>0.13246094570111977</c:v>
                </c:pt>
                <c:pt idx="17" formatCode="0.0\ %">
                  <c:v>0.13300741259420013</c:v>
                </c:pt>
                <c:pt idx="18" formatCode="0.0\ %">
                  <c:v>0.13354903561669773</c:v>
                </c:pt>
                <c:pt idx="19" formatCode="0.0\ %">
                  <c:v>0.13389206170465195</c:v>
                </c:pt>
                <c:pt idx="20" formatCode="0.0\ %">
                  <c:v>0.13403943346188107</c:v>
                </c:pt>
                <c:pt idx="21" formatCode="0.0\ %">
                  <c:v>0.1338467819133734</c:v>
                </c:pt>
                <c:pt idx="22" formatCode="0.0\ %">
                  <c:v>0.13419073625249323</c:v>
                </c:pt>
                <c:pt idx="23" formatCode="0.0\ %">
                  <c:v>0.13507715182766641</c:v>
                </c:pt>
                <c:pt idx="24" formatCode="0.0\ %">
                  <c:v>0.13588088451870683</c:v>
                </c:pt>
                <c:pt idx="25" formatCode="0.0\ %">
                  <c:v>0.1362978432203977</c:v>
                </c:pt>
                <c:pt idx="26" formatCode="0.0\ %">
                  <c:v>0.13629819010491831</c:v>
                </c:pt>
                <c:pt idx="27" formatCode="0.0\ %">
                  <c:v>0.13619962995435944</c:v>
                </c:pt>
                <c:pt idx="28" formatCode="0.0\ %">
                  <c:v>0.13589195264015069</c:v>
                </c:pt>
                <c:pt idx="29" formatCode="0.0\ %">
                  <c:v>0.13536592384878965</c:v>
                </c:pt>
                <c:pt idx="30" formatCode="0.0\ %">
                  <c:v>0.13472968080305089</c:v>
                </c:pt>
                <c:pt idx="31" formatCode="0.0\ %">
                  <c:v>0.13400744793476471</c:v>
                </c:pt>
                <c:pt idx="32" formatCode="0.0\ %">
                  <c:v>0.1331258843846034</c:v>
                </c:pt>
                <c:pt idx="33" formatCode="0.0\ %">
                  <c:v>0.1321529844856951</c:v>
                </c:pt>
                <c:pt idx="34" formatCode="0.0\ %">
                  <c:v>0.1312368826922676</c:v>
                </c:pt>
                <c:pt idx="35" formatCode="0.0\ %">
                  <c:v>0.13036334775937447</c:v>
                </c:pt>
                <c:pt idx="36" formatCode="0.0\ %">
                  <c:v>0.12968099507556949</c:v>
                </c:pt>
                <c:pt idx="37" formatCode="0.0\ %">
                  <c:v>0.12918396904050414</c:v>
                </c:pt>
                <c:pt idx="38" formatCode="0.0\ %">
                  <c:v>0.12879035965488594</c:v>
                </c:pt>
                <c:pt idx="39" formatCode="0.0\ %">
                  <c:v>0.12844247692616834</c:v>
                </c:pt>
                <c:pt idx="40" formatCode="0.0\ %">
                  <c:v>0.12818907357781331</c:v>
                </c:pt>
                <c:pt idx="41" formatCode="0.0\ %">
                  <c:v>0.12792431035115726</c:v>
                </c:pt>
                <c:pt idx="42" formatCode="0.0\ %">
                  <c:v>0.12773102626181257</c:v>
                </c:pt>
                <c:pt idx="43" formatCode="0.0\ %">
                  <c:v>0.12778208164055396</c:v>
                </c:pt>
                <c:pt idx="44" formatCode="0.0\ %">
                  <c:v>0.1280377058635867</c:v>
                </c:pt>
                <c:pt idx="45" formatCode="0.0\ %">
                  <c:v>0.12843934613860686</c:v>
                </c:pt>
                <c:pt idx="46" formatCode="0.0\ %">
                  <c:v>0.12907855668468898</c:v>
                </c:pt>
                <c:pt idx="47" formatCode="0.0\ %">
                  <c:v>0.12979209316095727</c:v>
                </c:pt>
                <c:pt idx="48" formatCode="0.0\ %">
                  <c:v>0.13045043256092229</c:v>
                </c:pt>
                <c:pt idx="49" formatCode="0.0\ %">
                  <c:v>0.13113298475374485</c:v>
                </c:pt>
                <c:pt idx="50" formatCode="0.0\ %">
                  <c:v>0.13186486838530553</c:v>
                </c:pt>
                <c:pt idx="51" formatCode="0.0\ %">
                  <c:v>0.13281213999114674</c:v>
                </c:pt>
                <c:pt idx="52" formatCode="0.0\ %">
                  <c:v>0.1338679038852901</c:v>
                </c:pt>
                <c:pt idx="53" formatCode="0.0\ %">
                  <c:v>0.13491133015650178</c:v>
                </c:pt>
                <c:pt idx="54" formatCode="0.0\ %">
                  <c:v>0.13597500362902815</c:v>
                </c:pt>
                <c:pt idx="55" formatCode="0.0\ %">
                  <c:v>0.13704152727242949</c:v>
                </c:pt>
                <c:pt idx="56" formatCode="0.0\ %">
                  <c:v>0.13805767669245825</c:v>
                </c:pt>
                <c:pt idx="57" formatCode="0.0\ %">
                  <c:v>0.13904000322690613</c:v>
                </c:pt>
                <c:pt idx="58" formatCode="0.0\ %">
                  <c:v>0.13999681986606766</c:v>
                </c:pt>
                <c:pt idx="59" formatCode="0.0\ %">
                  <c:v>0.14088247586157604</c:v>
                </c:pt>
                <c:pt idx="60" formatCode="0.0\ %">
                  <c:v>0.14181236407636688</c:v>
                </c:pt>
                <c:pt idx="61" formatCode="0.0\ %">
                  <c:v>0.14282492653831336</c:v>
                </c:pt>
                <c:pt idx="62" formatCode="0.0\ %">
                  <c:v>0.14376835367341506</c:v>
                </c:pt>
                <c:pt idx="63" formatCode="0.0\ %">
                  <c:v>0.14468530016561204</c:v>
                </c:pt>
                <c:pt idx="64" formatCode="0.0\ %">
                  <c:v>0.14562996942950221</c:v>
                </c:pt>
                <c:pt idx="65" formatCode="0.0\ %">
                  <c:v>0.14656307290235648</c:v>
                </c:pt>
                <c:pt idx="66" formatCode="0.0\ %">
                  <c:v>0.14759209198952666</c:v>
                </c:pt>
                <c:pt idx="67" formatCode="0.0\ %">
                  <c:v>0.14870645004543739</c:v>
                </c:pt>
                <c:pt idx="68" formatCode="0.0\ %">
                  <c:v>0.14974776299552903</c:v>
                </c:pt>
                <c:pt idx="69" formatCode="0.0\ %">
                  <c:v>0.15086197362684159</c:v>
                </c:pt>
                <c:pt idx="70" formatCode="0.0\ %">
                  <c:v>0.15202200024829002</c:v>
                </c:pt>
                <c:pt idx="71" formatCode="0.0\ %">
                  <c:v>0.15308845156482795</c:v>
                </c:pt>
                <c:pt idx="72" formatCode="0.0\ %">
                  <c:v>0.15411913735209321</c:v>
                </c:pt>
                <c:pt idx="73" formatCode="0.0\ %">
                  <c:v>0.15525101085700962</c:v>
                </c:pt>
                <c:pt idx="74" formatCode="0.0\ %">
                  <c:v>0.15634754415792804</c:v>
                </c:pt>
                <c:pt idx="75" formatCode="0.0\ %">
                  <c:v>0.15735177469967424</c:v>
                </c:pt>
                <c:pt idx="76" formatCode="0.0\ %">
                  <c:v>0.15822571725003376</c:v>
                </c:pt>
                <c:pt idx="77" formatCode="0.0\ %">
                  <c:v>0.15897431334200723</c:v>
                </c:pt>
                <c:pt idx="78" formatCode="0.0\ %">
                  <c:v>0.1595774589692863</c:v>
                </c:pt>
                <c:pt idx="79" formatCode="0.0\ %">
                  <c:v>0.15998729645163326</c:v>
                </c:pt>
                <c:pt idx="80" formatCode="0.0\ %">
                  <c:v>0.16033085209079531</c:v>
                </c:pt>
              </c:numCache>
            </c:numRef>
          </c:val>
          <c:smooth val="0"/>
          <c:extLst>
            <c:ext xmlns:c16="http://schemas.microsoft.com/office/drawing/2014/chart" uri="{C3380CC4-5D6E-409C-BE32-E72D297353CC}">
              <c16:uniqueId val="{00000002-4E5E-4CB4-98E6-7661AE6EEA37}"/>
            </c:ext>
          </c:extLst>
        </c:ser>
        <c:ser>
          <c:idx val="3"/>
          <c:order val="3"/>
          <c:tx>
            <c:strRef>
              <c:f>koonti!$B$135</c:f>
              <c:strCache>
                <c:ptCount val="1"/>
                <c:pt idx="0">
                  <c:v>Scen 2.1</c:v>
                </c:pt>
              </c:strCache>
            </c:strRef>
          </c:tx>
          <c:spPr>
            <a:ln w="28575" cap="rnd">
              <a:solidFill>
                <a:srgbClr val="FF0000"/>
              </a:solidFill>
              <a:round/>
            </a:ln>
            <a:effectLst/>
          </c:spPr>
          <c:marker>
            <c:symbol val="none"/>
          </c:marker>
          <c:cat>
            <c:numRef>
              <c:f>koonti!$D$1:$CF$1</c:f>
              <c:numCache>
                <c:formatCode>General</c:formatCode>
                <c:ptCount val="81"/>
                <c:pt idx="0">
                  <c:v>2005</c:v>
                </c:pt>
                <c:pt idx="1">
                  <c:v>2006</c:v>
                </c:pt>
                <c:pt idx="2">
                  <c:v>2007</c:v>
                </c:pt>
                <c:pt idx="3">
                  <c:v>2008</c:v>
                </c:pt>
                <c:pt idx="4">
                  <c:v>2009</c:v>
                </c:pt>
                <c:pt idx="5">
                  <c:v>2010</c:v>
                </c:pt>
                <c:pt idx="6">
                  <c:v>2011</c:v>
                </c:pt>
                <c:pt idx="7">
                  <c:v>2012</c:v>
                </c:pt>
                <c:pt idx="8">
                  <c:v>2013</c:v>
                </c:pt>
                <c:pt idx="9">
                  <c:v>2014</c:v>
                </c:pt>
                <c:pt idx="10">
                  <c:v>2015</c:v>
                </c:pt>
                <c:pt idx="11">
                  <c:v>2016</c:v>
                </c:pt>
                <c:pt idx="12">
                  <c:v>2017</c:v>
                </c:pt>
                <c:pt idx="13">
                  <c:v>2018</c:v>
                </c:pt>
                <c:pt idx="14">
                  <c:v>2019</c:v>
                </c:pt>
                <c:pt idx="15">
                  <c:v>2020</c:v>
                </c:pt>
                <c:pt idx="16">
                  <c:v>2021</c:v>
                </c:pt>
                <c:pt idx="17">
                  <c:v>2022</c:v>
                </c:pt>
                <c:pt idx="18">
                  <c:v>2023</c:v>
                </c:pt>
                <c:pt idx="19">
                  <c:v>2024</c:v>
                </c:pt>
                <c:pt idx="20">
                  <c:v>2025</c:v>
                </c:pt>
                <c:pt idx="21">
                  <c:v>2026</c:v>
                </c:pt>
                <c:pt idx="22">
                  <c:v>2027</c:v>
                </c:pt>
                <c:pt idx="23">
                  <c:v>2028</c:v>
                </c:pt>
                <c:pt idx="24">
                  <c:v>2029</c:v>
                </c:pt>
                <c:pt idx="25">
                  <c:v>2030</c:v>
                </c:pt>
                <c:pt idx="26">
                  <c:v>2031</c:v>
                </c:pt>
                <c:pt idx="27">
                  <c:v>2032</c:v>
                </c:pt>
                <c:pt idx="28">
                  <c:v>2033</c:v>
                </c:pt>
                <c:pt idx="29">
                  <c:v>2034</c:v>
                </c:pt>
                <c:pt idx="30">
                  <c:v>2035</c:v>
                </c:pt>
                <c:pt idx="31">
                  <c:v>2036</c:v>
                </c:pt>
                <c:pt idx="32">
                  <c:v>2037</c:v>
                </c:pt>
                <c:pt idx="33">
                  <c:v>2038</c:v>
                </c:pt>
                <c:pt idx="34">
                  <c:v>2039</c:v>
                </c:pt>
                <c:pt idx="35">
                  <c:v>2040</c:v>
                </c:pt>
                <c:pt idx="36">
                  <c:v>2041</c:v>
                </c:pt>
                <c:pt idx="37">
                  <c:v>2042</c:v>
                </c:pt>
                <c:pt idx="38">
                  <c:v>2043</c:v>
                </c:pt>
                <c:pt idx="39">
                  <c:v>2044</c:v>
                </c:pt>
                <c:pt idx="40">
                  <c:v>2045</c:v>
                </c:pt>
                <c:pt idx="41">
                  <c:v>2046</c:v>
                </c:pt>
                <c:pt idx="42">
                  <c:v>2047</c:v>
                </c:pt>
                <c:pt idx="43">
                  <c:v>2048</c:v>
                </c:pt>
                <c:pt idx="44">
                  <c:v>2049</c:v>
                </c:pt>
                <c:pt idx="45">
                  <c:v>2050</c:v>
                </c:pt>
                <c:pt idx="46">
                  <c:v>2051</c:v>
                </c:pt>
                <c:pt idx="47">
                  <c:v>2052</c:v>
                </c:pt>
                <c:pt idx="48">
                  <c:v>2053</c:v>
                </c:pt>
                <c:pt idx="49">
                  <c:v>2054</c:v>
                </c:pt>
                <c:pt idx="50">
                  <c:v>2055</c:v>
                </c:pt>
                <c:pt idx="51">
                  <c:v>2056</c:v>
                </c:pt>
                <c:pt idx="52">
                  <c:v>2057</c:v>
                </c:pt>
                <c:pt idx="53">
                  <c:v>2058</c:v>
                </c:pt>
                <c:pt idx="54">
                  <c:v>2059</c:v>
                </c:pt>
                <c:pt idx="55">
                  <c:v>2060</c:v>
                </c:pt>
                <c:pt idx="56">
                  <c:v>2061</c:v>
                </c:pt>
                <c:pt idx="57">
                  <c:v>2062</c:v>
                </c:pt>
                <c:pt idx="58">
                  <c:v>2063</c:v>
                </c:pt>
                <c:pt idx="59">
                  <c:v>2064</c:v>
                </c:pt>
                <c:pt idx="60">
                  <c:v>2065</c:v>
                </c:pt>
                <c:pt idx="61">
                  <c:v>2066</c:v>
                </c:pt>
                <c:pt idx="62">
                  <c:v>2067</c:v>
                </c:pt>
                <c:pt idx="63">
                  <c:v>2068</c:v>
                </c:pt>
                <c:pt idx="64">
                  <c:v>2069</c:v>
                </c:pt>
                <c:pt idx="65">
                  <c:v>2070</c:v>
                </c:pt>
                <c:pt idx="66">
                  <c:v>2071</c:v>
                </c:pt>
                <c:pt idx="67">
                  <c:v>2072</c:v>
                </c:pt>
                <c:pt idx="68">
                  <c:v>2073</c:v>
                </c:pt>
                <c:pt idx="69">
                  <c:v>2074</c:v>
                </c:pt>
                <c:pt idx="70">
                  <c:v>2075</c:v>
                </c:pt>
                <c:pt idx="71">
                  <c:v>2076</c:v>
                </c:pt>
                <c:pt idx="72">
                  <c:v>2077</c:v>
                </c:pt>
                <c:pt idx="73">
                  <c:v>2078</c:v>
                </c:pt>
                <c:pt idx="74">
                  <c:v>2079</c:v>
                </c:pt>
                <c:pt idx="75">
                  <c:v>2080</c:v>
                </c:pt>
                <c:pt idx="76">
                  <c:v>2081</c:v>
                </c:pt>
                <c:pt idx="77">
                  <c:v>2082</c:v>
                </c:pt>
                <c:pt idx="78">
                  <c:v>2083</c:v>
                </c:pt>
                <c:pt idx="79">
                  <c:v>2084</c:v>
                </c:pt>
                <c:pt idx="80">
                  <c:v>2085</c:v>
                </c:pt>
              </c:numCache>
            </c:numRef>
          </c:cat>
          <c:val>
            <c:numRef>
              <c:f>koonti!$D$135:$CF$135</c:f>
              <c:numCache>
                <c:formatCode>General</c:formatCode>
                <c:ptCount val="81"/>
                <c:pt idx="13" formatCode="0.0\ %">
                  <c:v>0.13261280633261618</c:v>
                </c:pt>
                <c:pt idx="14" formatCode="0.0\ %">
                  <c:v>0.13232346801910302</c:v>
                </c:pt>
                <c:pt idx="15" formatCode="0.0\ %">
                  <c:v>0.13220448181764452</c:v>
                </c:pt>
                <c:pt idx="16" formatCode="0.0\ %">
                  <c:v>0.13207375724618844</c:v>
                </c:pt>
                <c:pt idx="17" formatCode="0.0\ %">
                  <c:v>0.13237076287225788</c:v>
                </c:pt>
                <c:pt idx="18" formatCode="0.0\ %">
                  <c:v>0.13265602883110472</c:v>
                </c:pt>
                <c:pt idx="19" formatCode="0.0\ %">
                  <c:v>0.13274089103022127</c:v>
                </c:pt>
                <c:pt idx="20" formatCode="0.0\ %">
                  <c:v>0.13262800251971313</c:v>
                </c:pt>
                <c:pt idx="21" formatCode="0.0\ %">
                  <c:v>0.13211767158307838</c:v>
                </c:pt>
                <c:pt idx="22" formatCode="0.0\ %">
                  <c:v>0.13207490353009102</c:v>
                </c:pt>
                <c:pt idx="23" formatCode="0.0\ %">
                  <c:v>0.13255978017855383</c:v>
                </c:pt>
                <c:pt idx="24" formatCode="0.0\ %">
                  <c:v>0.13295758517919487</c:v>
                </c:pt>
                <c:pt idx="25" formatCode="0.0\ %">
                  <c:v>0.13297389468409021</c:v>
                </c:pt>
                <c:pt idx="26" formatCode="0.0\ %">
                  <c:v>0.13257571434355039</c:v>
                </c:pt>
                <c:pt idx="27" formatCode="0.0\ %">
                  <c:v>0.13207670470159047</c:v>
                </c:pt>
                <c:pt idx="28" formatCode="0.0\ %">
                  <c:v>0.13138227540747172</c:v>
                </c:pt>
                <c:pt idx="29" formatCode="0.0\ %">
                  <c:v>0.13048690727960116</c:v>
                </c:pt>
                <c:pt idx="30" formatCode="0.0\ %">
                  <c:v>0.12949577662990447</c:v>
                </c:pt>
                <c:pt idx="31" formatCode="0.0\ %">
                  <c:v>0.12841895223539324</c:v>
                </c:pt>
                <c:pt idx="32" formatCode="0.0\ %">
                  <c:v>0.12718769309307887</c:v>
                </c:pt>
                <c:pt idx="33" formatCode="0.0\ %">
                  <c:v>0.12588032342715039</c:v>
                </c:pt>
                <c:pt idx="34" formatCode="0.0\ %">
                  <c:v>0.12464609405936211</c:v>
                </c:pt>
                <c:pt idx="35" formatCode="0.0\ %">
                  <c:v>0.12346853828037382</c:v>
                </c:pt>
                <c:pt idx="36" formatCode="0.0\ %">
                  <c:v>0.12247933809703684</c:v>
                </c:pt>
                <c:pt idx="37" formatCode="0.0\ %">
                  <c:v>0.12167065065837576</c:v>
                </c:pt>
                <c:pt idx="38" formatCode="0.0\ %">
                  <c:v>0.12096725456082676</c:v>
                </c:pt>
                <c:pt idx="39" formatCode="0.0\ %">
                  <c:v>0.12031298146486494</c:v>
                </c:pt>
                <c:pt idx="40" formatCode="0.0\ %">
                  <c:v>0.11975308789961896</c:v>
                </c:pt>
                <c:pt idx="41" formatCode="0.0\ %">
                  <c:v>0.11918858485139591</c:v>
                </c:pt>
                <c:pt idx="42" formatCode="0.0\ %">
                  <c:v>0.11869583770914761</c:v>
                </c:pt>
                <c:pt idx="43" formatCode="0.0\ %">
                  <c:v>0.1184347285741346</c:v>
                </c:pt>
                <c:pt idx="44" formatCode="0.0\ %">
                  <c:v>0.11836897370565413</c:v>
                </c:pt>
                <c:pt idx="45" formatCode="0.0\ %">
                  <c:v>0.11844284078566136</c:v>
                </c:pt>
                <c:pt idx="46" formatCode="0.0\ %">
                  <c:v>0.11873953289925017</c:v>
                </c:pt>
                <c:pt idx="47" formatCode="0.0\ %">
                  <c:v>0.11910258408610873</c:v>
                </c:pt>
                <c:pt idx="48" formatCode="0.0\ %">
                  <c:v>0.11942084096570532</c:v>
                </c:pt>
                <c:pt idx="49" formatCode="0.0\ %">
                  <c:v>0.11976921961679678</c:v>
                </c:pt>
                <c:pt idx="50" formatCode="0.0\ %">
                  <c:v>0.12016907537125782</c:v>
                </c:pt>
                <c:pt idx="51" formatCode="0.0\ %">
                  <c:v>0.12077031707798437</c:v>
                </c:pt>
                <c:pt idx="52" formatCode="0.0\ %">
                  <c:v>0.12147236897799293</c:v>
                </c:pt>
                <c:pt idx="53" formatCode="0.0\ %">
                  <c:v>0.12217414198754355</c:v>
                </c:pt>
                <c:pt idx="54" formatCode="0.0\ %">
                  <c:v>0.12290360253397013</c:v>
                </c:pt>
                <c:pt idx="55" formatCode="0.0\ %">
                  <c:v>0.12364188447565021</c:v>
                </c:pt>
                <c:pt idx="56" formatCode="0.0\ %">
                  <c:v>0.12433848348104967</c:v>
                </c:pt>
                <c:pt idx="57" formatCode="0.0\ %">
                  <c:v>0.12501168454877529</c:v>
                </c:pt>
                <c:pt idx="58" formatCode="0.0\ %">
                  <c:v>0.12567323270221201</c:v>
                </c:pt>
                <c:pt idx="59" formatCode="0.0\ %">
                  <c:v>0.12628767604493243</c:v>
                </c:pt>
                <c:pt idx="60" formatCode="0.0\ %">
                  <c:v>0.12694974876578954</c:v>
                </c:pt>
                <c:pt idx="61" formatCode="0.0\ %">
                  <c:v>0.12769094379936594</c:v>
                </c:pt>
                <c:pt idx="62" formatCode="0.0\ %">
                  <c:v>0.1283617630230488</c:v>
                </c:pt>
                <c:pt idx="63" formatCode="0.0\ %">
                  <c:v>0.12899883731626666</c:v>
                </c:pt>
                <c:pt idx="64" formatCode="0.0\ %">
                  <c:v>0.12964690343911506</c:v>
                </c:pt>
                <c:pt idx="65" formatCode="0.0\ %">
                  <c:v>0.13027442288717936</c:v>
                </c:pt>
                <c:pt idx="66" formatCode="0.0\ %">
                  <c:v>0.13097404630205423</c:v>
                </c:pt>
                <c:pt idx="67" formatCode="0.0\ %">
                  <c:v>0.13172867746910638</c:v>
                </c:pt>
                <c:pt idx="68" formatCode="0.0\ %">
                  <c:v>0.13239865177462307</c:v>
                </c:pt>
                <c:pt idx="69" formatCode="0.0\ %">
                  <c:v>0.13311654877597867</c:v>
                </c:pt>
                <c:pt idx="70" formatCode="0.0\ %">
                  <c:v>0.13385597071817501</c:v>
                </c:pt>
                <c:pt idx="71" formatCode="0.0\ %">
                  <c:v>0.1344970471206309</c:v>
                </c:pt>
                <c:pt idx="72" formatCode="0.0\ %">
                  <c:v>0.13509319721765181</c:v>
                </c:pt>
                <c:pt idx="73" formatCode="0.0\ %">
                  <c:v>0.13576738064421251</c:v>
                </c:pt>
                <c:pt idx="74" formatCode="0.0\ %">
                  <c:v>0.13640297778773203</c:v>
                </c:pt>
                <c:pt idx="75" formatCode="0.0\ %">
                  <c:v>0.13695619505924758</c:v>
                </c:pt>
                <c:pt idx="76" formatCode="0.0\ %">
                  <c:v>0.13739901167197929</c:v>
                </c:pt>
                <c:pt idx="77" formatCode="0.0\ %">
                  <c:v>0.13773752834805489</c:v>
                </c:pt>
                <c:pt idx="78" formatCode="0.0\ %">
                  <c:v>0.13795429513019064</c:v>
                </c:pt>
                <c:pt idx="79" formatCode="0.0\ %">
                  <c:v>0.13801325779843404</c:v>
                </c:pt>
                <c:pt idx="80" formatCode="0.0\ %">
                  <c:v>0.13803272873453226</c:v>
                </c:pt>
              </c:numCache>
            </c:numRef>
          </c:val>
          <c:smooth val="0"/>
          <c:extLst>
            <c:ext xmlns:c16="http://schemas.microsoft.com/office/drawing/2014/chart" uri="{C3380CC4-5D6E-409C-BE32-E72D297353CC}">
              <c16:uniqueId val="{00000003-4E5E-4CB4-98E6-7661AE6EEA37}"/>
            </c:ext>
          </c:extLst>
        </c:ser>
        <c:ser>
          <c:idx val="4"/>
          <c:order val="4"/>
          <c:tx>
            <c:strRef>
              <c:f>koonti!$B$136</c:f>
              <c:strCache>
                <c:ptCount val="1"/>
                <c:pt idx="0">
                  <c:v>Scen 2.2</c:v>
                </c:pt>
              </c:strCache>
            </c:strRef>
          </c:tx>
          <c:spPr>
            <a:ln w="28575" cap="rnd">
              <a:solidFill>
                <a:schemeClr val="accent2"/>
              </a:solidFill>
              <a:prstDash val="dash"/>
              <a:round/>
            </a:ln>
            <a:effectLst/>
          </c:spPr>
          <c:marker>
            <c:symbol val="none"/>
          </c:marker>
          <c:cat>
            <c:numRef>
              <c:f>koonti!$D$1:$CF$1</c:f>
              <c:numCache>
                <c:formatCode>General</c:formatCode>
                <c:ptCount val="81"/>
                <c:pt idx="0">
                  <c:v>2005</c:v>
                </c:pt>
                <c:pt idx="1">
                  <c:v>2006</c:v>
                </c:pt>
                <c:pt idx="2">
                  <c:v>2007</c:v>
                </c:pt>
                <c:pt idx="3">
                  <c:v>2008</c:v>
                </c:pt>
                <c:pt idx="4">
                  <c:v>2009</c:v>
                </c:pt>
                <c:pt idx="5">
                  <c:v>2010</c:v>
                </c:pt>
                <c:pt idx="6">
                  <c:v>2011</c:v>
                </c:pt>
                <c:pt idx="7">
                  <c:v>2012</c:v>
                </c:pt>
                <c:pt idx="8">
                  <c:v>2013</c:v>
                </c:pt>
                <c:pt idx="9">
                  <c:v>2014</c:v>
                </c:pt>
                <c:pt idx="10">
                  <c:v>2015</c:v>
                </c:pt>
                <c:pt idx="11">
                  <c:v>2016</c:v>
                </c:pt>
                <c:pt idx="12">
                  <c:v>2017</c:v>
                </c:pt>
                <c:pt idx="13">
                  <c:v>2018</c:v>
                </c:pt>
                <c:pt idx="14">
                  <c:v>2019</c:v>
                </c:pt>
                <c:pt idx="15">
                  <c:v>2020</c:v>
                </c:pt>
                <c:pt idx="16">
                  <c:v>2021</c:v>
                </c:pt>
                <c:pt idx="17">
                  <c:v>2022</c:v>
                </c:pt>
                <c:pt idx="18">
                  <c:v>2023</c:v>
                </c:pt>
                <c:pt idx="19">
                  <c:v>2024</c:v>
                </c:pt>
                <c:pt idx="20">
                  <c:v>2025</c:v>
                </c:pt>
                <c:pt idx="21">
                  <c:v>2026</c:v>
                </c:pt>
                <c:pt idx="22">
                  <c:v>2027</c:v>
                </c:pt>
                <c:pt idx="23">
                  <c:v>2028</c:v>
                </c:pt>
                <c:pt idx="24">
                  <c:v>2029</c:v>
                </c:pt>
                <c:pt idx="25">
                  <c:v>2030</c:v>
                </c:pt>
                <c:pt idx="26">
                  <c:v>2031</c:v>
                </c:pt>
                <c:pt idx="27">
                  <c:v>2032</c:v>
                </c:pt>
                <c:pt idx="28">
                  <c:v>2033</c:v>
                </c:pt>
                <c:pt idx="29">
                  <c:v>2034</c:v>
                </c:pt>
                <c:pt idx="30">
                  <c:v>2035</c:v>
                </c:pt>
                <c:pt idx="31">
                  <c:v>2036</c:v>
                </c:pt>
                <c:pt idx="32">
                  <c:v>2037</c:v>
                </c:pt>
                <c:pt idx="33">
                  <c:v>2038</c:v>
                </c:pt>
                <c:pt idx="34">
                  <c:v>2039</c:v>
                </c:pt>
                <c:pt idx="35">
                  <c:v>2040</c:v>
                </c:pt>
                <c:pt idx="36">
                  <c:v>2041</c:v>
                </c:pt>
                <c:pt idx="37">
                  <c:v>2042</c:v>
                </c:pt>
                <c:pt idx="38">
                  <c:v>2043</c:v>
                </c:pt>
                <c:pt idx="39">
                  <c:v>2044</c:v>
                </c:pt>
                <c:pt idx="40">
                  <c:v>2045</c:v>
                </c:pt>
                <c:pt idx="41">
                  <c:v>2046</c:v>
                </c:pt>
                <c:pt idx="42">
                  <c:v>2047</c:v>
                </c:pt>
                <c:pt idx="43">
                  <c:v>2048</c:v>
                </c:pt>
                <c:pt idx="44">
                  <c:v>2049</c:v>
                </c:pt>
                <c:pt idx="45">
                  <c:v>2050</c:v>
                </c:pt>
                <c:pt idx="46">
                  <c:v>2051</c:v>
                </c:pt>
                <c:pt idx="47">
                  <c:v>2052</c:v>
                </c:pt>
                <c:pt idx="48">
                  <c:v>2053</c:v>
                </c:pt>
                <c:pt idx="49">
                  <c:v>2054</c:v>
                </c:pt>
                <c:pt idx="50">
                  <c:v>2055</c:v>
                </c:pt>
                <c:pt idx="51">
                  <c:v>2056</c:v>
                </c:pt>
                <c:pt idx="52">
                  <c:v>2057</c:v>
                </c:pt>
                <c:pt idx="53">
                  <c:v>2058</c:v>
                </c:pt>
                <c:pt idx="54">
                  <c:v>2059</c:v>
                </c:pt>
                <c:pt idx="55">
                  <c:v>2060</c:v>
                </c:pt>
                <c:pt idx="56">
                  <c:v>2061</c:v>
                </c:pt>
                <c:pt idx="57">
                  <c:v>2062</c:v>
                </c:pt>
                <c:pt idx="58">
                  <c:v>2063</c:v>
                </c:pt>
                <c:pt idx="59">
                  <c:v>2064</c:v>
                </c:pt>
                <c:pt idx="60">
                  <c:v>2065</c:v>
                </c:pt>
                <c:pt idx="61">
                  <c:v>2066</c:v>
                </c:pt>
                <c:pt idx="62">
                  <c:v>2067</c:v>
                </c:pt>
                <c:pt idx="63">
                  <c:v>2068</c:v>
                </c:pt>
                <c:pt idx="64">
                  <c:v>2069</c:v>
                </c:pt>
                <c:pt idx="65">
                  <c:v>2070</c:v>
                </c:pt>
                <c:pt idx="66">
                  <c:v>2071</c:v>
                </c:pt>
                <c:pt idx="67">
                  <c:v>2072</c:v>
                </c:pt>
                <c:pt idx="68">
                  <c:v>2073</c:v>
                </c:pt>
                <c:pt idx="69">
                  <c:v>2074</c:v>
                </c:pt>
                <c:pt idx="70">
                  <c:v>2075</c:v>
                </c:pt>
                <c:pt idx="71">
                  <c:v>2076</c:v>
                </c:pt>
                <c:pt idx="72">
                  <c:v>2077</c:v>
                </c:pt>
                <c:pt idx="73">
                  <c:v>2078</c:v>
                </c:pt>
                <c:pt idx="74">
                  <c:v>2079</c:v>
                </c:pt>
                <c:pt idx="75">
                  <c:v>2080</c:v>
                </c:pt>
                <c:pt idx="76">
                  <c:v>2081</c:v>
                </c:pt>
                <c:pt idx="77">
                  <c:v>2082</c:v>
                </c:pt>
                <c:pt idx="78">
                  <c:v>2083</c:v>
                </c:pt>
                <c:pt idx="79">
                  <c:v>2084</c:v>
                </c:pt>
                <c:pt idx="80">
                  <c:v>2085</c:v>
                </c:pt>
              </c:numCache>
            </c:numRef>
          </c:cat>
          <c:val>
            <c:numRef>
              <c:f>koonti!$D$136:$CF$136</c:f>
              <c:numCache>
                <c:formatCode>General</c:formatCode>
                <c:ptCount val="81"/>
                <c:pt idx="13" formatCode="0.0\ %">
                  <c:v>0.13261280633261618</c:v>
                </c:pt>
                <c:pt idx="14" formatCode="0.0\ %">
                  <c:v>0.13232346801910302</c:v>
                </c:pt>
                <c:pt idx="15" formatCode="0.0\ %">
                  <c:v>0.13222870321212329</c:v>
                </c:pt>
                <c:pt idx="16" formatCode="0.0\ %">
                  <c:v>0.13214806004460719</c:v>
                </c:pt>
                <c:pt idx="17" formatCode="0.0\ %">
                  <c:v>0.13249851814022442</c:v>
                </c:pt>
                <c:pt idx="18" formatCode="0.0\ %">
                  <c:v>0.13283902132838687</c:v>
                </c:pt>
                <c:pt idx="19" formatCode="0.0\ %">
                  <c:v>0.13297919825096924</c:v>
                </c:pt>
                <c:pt idx="20" formatCode="0.0\ %">
                  <c:v>0.13292178079350409</c:v>
                </c:pt>
                <c:pt idx="21" formatCode="0.0\ %">
                  <c:v>0.13246686734276988</c:v>
                </c:pt>
                <c:pt idx="22" formatCode="0.0\ %">
                  <c:v>0.13248161169497266</c:v>
                </c:pt>
                <c:pt idx="23" formatCode="0.0\ %">
                  <c:v>0.13302647510225621</c:v>
                </c:pt>
                <c:pt idx="24" formatCode="0.0\ %">
                  <c:v>0.13348487412043158</c:v>
                </c:pt>
                <c:pt idx="25" formatCode="0.0\ %">
                  <c:v>0.13356083335858152</c:v>
                </c:pt>
                <c:pt idx="26" formatCode="0.0\ %">
                  <c:v>0.13321680507498265</c:v>
                </c:pt>
                <c:pt idx="27" formatCode="0.0\ %">
                  <c:v>0.13276717322070225</c:v>
                </c:pt>
                <c:pt idx="28" formatCode="0.0\ %">
                  <c:v>0.13212004578023337</c:v>
                </c:pt>
                <c:pt idx="29" formatCode="0.0\ %">
                  <c:v>0.13126934677808183</c:v>
                </c:pt>
                <c:pt idx="30" formatCode="0.0\ %">
                  <c:v>0.13032082609402199</c:v>
                </c:pt>
                <c:pt idx="31" formatCode="0.0\ %">
                  <c:v>0.1292841278116495</c:v>
                </c:pt>
                <c:pt idx="32" formatCode="0.0\ %">
                  <c:v>0.12809002928321367</c:v>
                </c:pt>
                <c:pt idx="33" formatCode="0.0\ %">
                  <c:v>0.12681755750721016</c:v>
                </c:pt>
                <c:pt idx="34" formatCode="0.0\ %">
                  <c:v>0.12561592909453648</c:v>
                </c:pt>
                <c:pt idx="35" formatCode="0.0\ %">
                  <c:v>0.12446872836867079</c:v>
                </c:pt>
                <c:pt idx="36" formatCode="0.0\ %">
                  <c:v>0.12350943025214108</c:v>
                </c:pt>
                <c:pt idx="37" formatCode="0.0\ %">
                  <c:v>0.12273028006048359</c:v>
                </c:pt>
                <c:pt idx="38" formatCode="0.0\ %">
                  <c:v>0.12205541274881122</c:v>
                </c:pt>
                <c:pt idx="39" formatCode="0.0\ %">
                  <c:v>0.12142838717167022</c:v>
                </c:pt>
                <c:pt idx="40" formatCode="0.0\ %">
                  <c:v>0.12089486391951969</c:v>
                </c:pt>
                <c:pt idx="41" formatCode="0.0\ %">
                  <c:v>0.12035483273971487</c:v>
                </c:pt>
                <c:pt idx="42" formatCode="0.0\ %">
                  <c:v>0.11988538822306551</c:v>
                </c:pt>
                <c:pt idx="43" formatCode="0.0\ %">
                  <c:v>0.11964800344122904</c:v>
                </c:pt>
                <c:pt idx="44" formatCode="0.0\ %">
                  <c:v>0.11960599744276244</c:v>
                </c:pt>
                <c:pt idx="45" formatCode="0.0\ %">
                  <c:v>0.11970316393256943</c:v>
                </c:pt>
                <c:pt idx="46" formatCode="0.0\ %">
                  <c:v>0.12002363206409371</c:v>
                </c:pt>
                <c:pt idx="47" formatCode="0.0\ %">
                  <c:v>0.12040993084523867</c:v>
                </c:pt>
                <c:pt idx="48" formatCode="0.0\ %">
                  <c:v>0.12074958645940088</c:v>
                </c:pt>
                <c:pt idx="49" formatCode="0.0\ %">
                  <c:v>0.12111804489904408</c:v>
                </c:pt>
                <c:pt idx="50" formatCode="0.0\ %">
                  <c:v>0.12153681831906457</c:v>
                </c:pt>
                <c:pt idx="51" formatCode="0.0\ %">
                  <c:v>0.12215741231009893</c:v>
                </c:pt>
                <c:pt idx="52" formatCode="0.0\ %">
                  <c:v>0.12287822307293635</c:v>
                </c:pt>
                <c:pt idx="53" formatCode="0.0\ %">
                  <c:v>0.12359663849191478</c:v>
                </c:pt>
                <c:pt idx="54" formatCode="0.0\ %">
                  <c:v>0.12434106977523837</c:v>
                </c:pt>
                <c:pt idx="55" formatCode="0.0\ %">
                  <c:v>0.12509240430223967</c:v>
                </c:pt>
                <c:pt idx="56" formatCode="0.0\ %">
                  <c:v>0.12579952629585628</c:v>
                </c:pt>
                <c:pt idx="57" formatCode="0.0\ %">
                  <c:v>0.12648117585895371</c:v>
                </c:pt>
                <c:pt idx="58" formatCode="0.0\ %">
                  <c:v>0.12714905468695173</c:v>
                </c:pt>
                <c:pt idx="59" formatCode="0.0\ %">
                  <c:v>0.12776789274847861</c:v>
                </c:pt>
                <c:pt idx="60" formatCode="0.0\ %">
                  <c:v>0.12843278512500372</c:v>
                </c:pt>
                <c:pt idx="61" formatCode="0.0\ %">
                  <c:v>0.12917598915574191</c:v>
                </c:pt>
                <c:pt idx="62" formatCode="0.0\ %">
                  <c:v>0.12984788349018495</c:v>
                </c:pt>
                <c:pt idx="63" formatCode="0.0\ %">
                  <c:v>0.13048509813080728</c:v>
                </c:pt>
                <c:pt idx="64" formatCode="0.0\ %">
                  <c:v>0.13113296480348199</c:v>
                </c:pt>
                <c:pt idx="65" formatCode="0.0\ %">
                  <c:v>0.13175906950725585</c:v>
                </c:pt>
                <c:pt idx="66" formatCode="0.0\ %">
                  <c:v>0.13245732370815161</c:v>
                </c:pt>
                <c:pt idx="67" formatCode="0.0\ %">
                  <c:v>0.13321079740233127</c:v>
                </c:pt>
                <c:pt idx="68" formatCode="0.0\ %">
                  <c:v>0.13387822482769324</c:v>
                </c:pt>
                <c:pt idx="69" formatCode="0.0\ %">
                  <c:v>0.1345929525486956</c:v>
                </c:pt>
                <c:pt idx="70" formatCode="0.0\ %">
                  <c:v>0.13532830239804527</c:v>
                </c:pt>
                <c:pt idx="71" formatCode="0.0\ %">
                  <c:v>0.1359630116618489</c:v>
                </c:pt>
                <c:pt idx="72" formatCode="0.0\ %">
                  <c:v>0.13655071547401121</c:v>
                </c:pt>
                <c:pt idx="73" formatCode="0.0\ %">
                  <c:v>0.13721495634952646</c:v>
                </c:pt>
                <c:pt idx="74" formatCode="0.0\ %">
                  <c:v>0.13783809058877125</c:v>
                </c:pt>
                <c:pt idx="75" formatCode="0.0\ %">
                  <c:v>0.13837554206043118</c:v>
                </c:pt>
                <c:pt idx="76" formatCode="0.0\ %">
                  <c:v>0.13879916410200233</c:v>
                </c:pt>
                <c:pt idx="77" formatCode="0.0\ %">
                  <c:v>0.13911530032903674</c:v>
                </c:pt>
                <c:pt idx="78" formatCode="0.0\ %">
                  <c:v>0.13930693067388034</c:v>
                </c:pt>
                <c:pt idx="79" formatCode="0.0\ %">
                  <c:v>0.13933773235768349</c:v>
                </c:pt>
                <c:pt idx="80" formatCode="0.0\ %">
                  <c:v>0.13932604080298136</c:v>
                </c:pt>
              </c:numCache>
            </c:numRef>
          </c:val>
          <c:smooth val="0"/>
          <c:extLst>
            <c:ext xmlns:c16="http://schemas.microsoft.com/office/drawing/2014/chart" uri="{C3380CC4-5D6E-409C-BE32-E72D297353CC}">
              <c16:uniqueId val="{00000004-4E5E-4CB4-98E6-7661AE6EEA37}"/>
            </c:ext>
          </c:extLst>
        </c:ser>
        <c:ser>
          <c:idx val="5"/>
          <c:order val="5"/>
          <c:tx>
            <c:strRef>
              <c:f>koonti!$B$137</c:f>
              <c:strCache>
                <c:ptCount val="1"/>
                <c:pt idx="0">
                  <c:v>Scen 2.3</c:v>
                </c:pt>
              </c:strCache>
            </c:strRef>
          </c:tx>
          <c:spPr>
            <a:ln w="28575" cap="rnd">
              <a:solidFill>
                <a:schemeClr val="accent2"/>
              </a:solidFill>
              <a:round/>
            </a:ln>
            <a:effectLst/>
          </c:spPr>
          <c:marker>
            <c:symbol val="none"/>
          </c:marker>
          <c:cat>
            <c:numRef>
              <c:f>koonti!$D$1:$CF$1</c:f>
              <c:numCache>
                <c:formatCode>General</c:formatCode>
                <c:ptCount val="81"/>
                <c:pt idx="0">
                  <c:v>2005</c:v>
                </c:pt>
                <c:pt idx="1">
                  <c:v>2006</c:v>
                </c:pt>
                <c:pt idx="2">
                  <c:v>2007</c:v>
                </c:pt>
                <c:pt idx="3">
                  <c:v>2008</c:v>
                </c:pt>
                <c:pt idx="4">
                  <c:v>2009</c:v>
                </c:pt>
                <c:pt idx="5">
                  <c:v>2010</c:v>
                </c:pt>
                <c:pt idx="6">
                  <c:v>2011</c:v>
                </c:pt>
                <c:pt idx="7">
                  <c:v>2012</c:v>
                </c:pt>
                <c:pt idx="8">
                  <c:v>2013</c:v>
                </c:pt>
                <c:pt idx="9">
                  <c:v>2014</c:v>
                </c:pt>
                <c:pt idx="10">
                  <c:v>2015</c:v>
                </c:pt>
                <c:pt idx="11">
                  <c:v>2016</c:v>
                </c:pt>
                <c:pt idx="12">
                  <c:v>2017</c:v>
                </c:pt>
                <c:pt idx="13">
                  <c:v>2018</c:v>
                </c:pt>
                <c:pt idx="14">
                  <c:v>2019</c:v>
                </c:pt>
                <c:pt idx="15">
                  <c:v>2020</c:v>
                </c:pt>
                <c:pt idx="16">
                  <c:v>2021</c:v>
                </c:pt>
                <c:pt idx="17">
                  <c:v>2022</c:v>
                </c:pt>
                <c:pt idx="18">
                  <c:v>2023</c:v>
                </c:pt>
                <c:pt idx="19">
                  <c:v>2024</c:v>
                </c:pt>
                <c:pt idx="20">
                  <c:v>2025</c:v>
                </c:pt>
                <c:pt idx="21">
                  <c:v>2026</c:v>
                </c:pt>
                <c:pt idx="22">
                  <c:v>2027</c:v>
                </c:pt>
                <c:pt idx="23">
                  <c:v>2028</c:v>
                </c:pt>
                <c:pt idx="24">
                  <c:v>2029</c:v>
                </c:pt>
                <c:pt idx="25">
                  <c:v>2030</c:v>
                </c:pt>
                <c:pt idx="26">
                  <c:v>2031</c:v>
                </c:pt>
                <c:pt idx="27">
                  <c:v>2032</c:v>
                </c:pt>
                <c:pt idx="28">
                  <c:v>2033</c:v>
                </c:pt>
                <c:pt idx="29">
                  <c:v>2034</c:v>
                </c:pt>
                <c:pt idx="30">
                  <c:v>2035</c:v>
                </c:pt>
                <c:pt idx="31">
                  <c:v>2036</c:v>
                </c:pt>
                <c:pt idx="32">
                  <c:v>2037</c:v>
                </c:pt>
                <c:pt idx="33">
                  <c:v>2038</c:v>
                </c:pt>
                <c:pt idx="34">
                  <c:v>2039</c:v>
                </c:pt>
                <c:pt idx="35">
                  <c:v>2040</c:v>
                </c:pt>
                <c:pt idx="36">
                  <c:v>2041</c:v>
                </c:pt>
                <c:pt idx="37">
                  <c:v>2042</c:v>
                </c:pt>
                <c:pt idx="38">
                  <c:v>2043</c:v>
                </c:pt>
                <c:pt idx="39">
                  <c:v>2044</c:v>
                </c:pt>
                <c:pt idx="40">
                  <c:v>2045</c:v>
                </c:pt>
                <c:pt idx="41">
                  <c:v>2046</c:v>
                </c:pt>
                <c:pt idx="42">
                  <c:v>2047</c:v>
                </c:pt>
                <c:pt idx="43">
                  <c:v>2048</c:v>
                </c:pt>
                <c:pt idx="44">
                  <c:v>2049</c:v>
                </c:pt>
                <c:pt idx="45">
                  <c:v>2050</c:v>
                </c:pt>
                <c:pt idx="46">
                  <c:v>2051</c:v>
                </c:pt>
                <c:pt idx="47">
                  <c:v>2052</c:v>
                </c:pt>
                <c:pt idx="48">
                  <c:v>2053</c:v>
                </c:pt>
                <c:pt idx="49">
                  <c:v>2054</c:v>
                </c:pt>
                <c:pt idx="50">
                  <c:v>2055</c:v>
                </c:pt>
                <c:pt idx="51">
                  <c:v>2056</c:v>
                </c:pt>
                <c:pt idx="52">
                  <c:v>2057</c:v>
                </c:pt>
                <c:pt idx="53">
                  <c:v>2058</c:v>
                </c:pt>
                <c:pt idx="54">
                  <c:v>2059</c:v>
                </c:pt>
                <c:pt idx="55">
                  <c:v>2060</c:v>
                </c:pt>
                <c:pt idx="56">
                  <c:v>2061</c:v>
                </c:pt>
                <c:pt idx="57">
                  <c:v>2062</c:v>
                </c:pt>
                <c:pt idx="58">
                  <c:v>2063</c:v>
                </c:pt>
                <c:pt idx="59">
                  <c:v>2064</c:v>
                </c:pt>
                <c:pt idx="60">
                  <c:v>2065</c:v>
                </c:pt>
                <c:pt idx="61">
                  <c:v>2066</c:v>
                </c:pt>
                <c:pt idx="62">
                  <c:v>2067</c:v>
                </c:pt>
                <c:pt idx="63">
                  <c:v>2068</c:v>
                </c:pt>
                <c:pt idx="64">
                  <c:v>2069</c:v>
                </c:pt>
                <c:pt idx="65">
                  <c:v>2070</c:v>
                </c:pt>
                <c:pt idx="66">
                  <c:v>2071</c:v>
                </c:pt>
                <c:pt idx="67">
                  <c:v>2072</c:v>
                </c:pt>
                <c:pt idx="68">
                  <c:v>2073</c:v>
                </c:pt>
                <c:pt idx="69">
                  <c:v>2074</c:v>
                </c:pt>
                <c:pt idx="70">
                  <c:v>2075</c:v>
                </c:pt>
                <c:pt idx="71">
                  <c:v>2076</c:v>
                </c:pt>
                <c:pt idx="72">
                  <c:v>2077</c:v>
                </c:pt>
                <c:pt idx="73">
                  <c:v>2078</c:v>
                </c:pt>
                <c:pt idx="74">
                  <c:v>2079</c:v>
                </c:pt>
                <c:pt idx="75">
                  <c:v>2080</c:v>
                </c:pt>
                <c:pt idx="76">
                  <c:v>2081</c:v>
                </c:pt>
                <c:pt idx="77">
                  <c:v>2082</c:v>
                </c:pt>
                <c:pt idx="78">
                  <c:v>2083</c:v>
                </c:pt>
                <c:pt idx="79">
                  <c:v>2084</c:v>
                </c:pt>
                <c:pt idx="80">
                  <c:v>2085</c:v>
                </c:pt>
              </c:numCache>
            </c:numRef>
          </c:cat>
          <c:val>
            <c:numRef>
              <c:f>koonti!$D$137:$CF$137</c:f>
              <c:numCache>
                <c:formatCode>General</c:formatCode>
                <c:ptCount val="81"/>
                <c:pt idx="13" formatCode="0.0\ %">
                  <c:v>0.13261280633261618</c:v>
                </c:pt>
                <c:pt idx="14" formatCode="0.0\ %">
                  <c:v>0.13232346801910302</c:v>
                </c:pt>
                <c:pt idx="15" formatCode="0.0\ %">
                  <c:v>0.13226830124473601</c:v>
                </c:pt>
                <c:pt idx="16" formatCode="0.0\ %">
                  <c:v>0.13226771706215992</c:v>
                </c:pt>
                <c:pt idx="17" formatCode="0.0\ %">
                  <c:v>0.13270025624248019</c:v>
                </c:pt>
                <c:pt idx="18" formatCode="0.0\ %">
                  <c:v>0.13312406648938713</c:v>
                </c:pt>
                <c:pt idx="19" formatCode="0.0\ %">
                  <c:v>0.13334876741216253</c:v>
                </c:pt>
                <c:pt idx="20" formatCode="0.0\ %">
                  <c:v>0.13337702367816731</c:v>
                </c:pt>
                <c:pt idx="21" formatCode="0.0\ %">
                  <c:v>0.13300156599435173</c:v>
                </c:pt>
                <c:pt idx="22" formatCode="0.0\ %">
                  <c:v>0.13309344469076087</c:v>
                </c:pt>
                <c:pt idx="23" formatCode="0.0\ %">
                  <c:v>0.13371983179814131</c:v>
                </c:pt>
                <c:pt idx="24" formatCode="0.0\ %">
                  <c:v>0.13426128678673102</c:v>
                </c:pt>
                <c:pt idx="25" formatCode="0.0\ %">
                  <c:v>0.13441940269388025</c:v>
                </c:pt>
                <c:pt idx="26" formatCode="0.0\ %">
                  <c:v>0.13414309334372357</c:v>
                </c:pt>
                <c:pt idx="27" formatCode="0.0\ %">
                  <c:v>0.13374775677206996</c:v>
                </c:pt>
                <c:pt idx="28" formatCode="0.0\ %">
                  <c:v>0.13315206225364579</c:v>
                </c:pt>
                <c:pt idx="29" formatCode="0.0\ %">
                  <c:v>0.13234932037668506</c:v>
                </c:pt>
                <c:pt idx="30" formatCode="0.0\ %">
                  <c:v>0.1314459721419077</c:v>
                </c:pt>
                <c:pt idx="31" formatCode="0.0\ %">
                  <c:v>0.13045374087421485</c:v>
                </c:pt>
                <c:pt idx="32" formatCode="0.0\ %">
                  <c:v>0.12930246060161521</c:v>
                </c:pt>
                <c:pt idx="33" formatCode="0.0\ %">
                  <c:v>0.12806900441655403</c:v>
                </c:pt>
                <c:pt idx="34" formatCode="0.0\ %">
                  <c:v>0.12690199921542866</c:v>
                </c:pt>
                <c:pt idx="35" formatCode="0.0\ %">
                  <c:v>0.12578477666101187</c:v>
                </c:pt>
                <c:pt idx="36" formatCode="0.0\ %">
                  <c:v>0.12485311575826305</c:v>
                </c:pt>
                <c:pt idx="37" formatCode="0.0\ %">
                  <c:v>0.12409905854435349</c:v>
                </c:pt>
                <c:pt idx="38" formatCode="0.0\ %">
                  <c:v>0.12344562846052734</c:v>
                </c:pt>
                <c:pt idx="39" formatCode="0.0\ %">
                  <c:v>0.12283556912470429</c:v>
                </c:pt>
                <c:pt idx="40" formatCode="0.0\ %">
                  <c:v>0.12231526611302135</c:v>
                </c:pt>
                <c:pt idx="41" formatCode="0.0\ %">
                  <c:v>0.12178368822594135</c:v>
                </c:pt>
                <c:pt idx="42" formatCode="0.0\ %">
                  <c:v>0.1213186325520688</c:v>
                </c:pt>
                <c:pt idx="43" formatCode="0.0\ %">
                  <c:v>0.12108345255997041</c:v>
                </c:pt>
                <c:pt idx="44" formatCode="0.0\ %">
                  <c:v>0.12104101727042904</c:v>
                </c:pt>
                <c:pt idx="45" formatCode="0.0\ %">
                  <c:v>0.12113471204963741</c:v>
                </c:pt>
                <c:pt idx="46" formatCode="0.0\ %">
                  <c:v>0.12144984842379099</c:v>
                </c:pt>
                <c:pt idx="47" formatCode="0.0\ %">
                  <c:v>0.12182739124556441</c:v>
                </c:pt>
                <c:pt idx="48" formatCode="0.0\ %">
                  <c:v>0.12215366163530454</c:v>
                </c:pt>
                <c:pt idx="49" formatCode="0.0\ %">
                  <c:v>0.12250450729042758</c:v>
                </c:pt>
                <c:pt idx="50" formatCode="0.0\ %">
                  <c:v>0.12290141966352791</c:v>
                </c:pt>
                <c:pt idx="51" formatCode="0.0\ %">
                  <c:v>0.12349727807887904</c:v>
                </c:pt>
                <c:pt idx="52" formatCode="0.0\ %">
                  <c:v>0.12418912786565003</c:v>
                </c:pt>
                <c:pt idx="53" formatCode="0.0\ %">
                  <c:v>0.12487232413843399</c:v>
                </c:pt>
                <c:pt idx="54" formatCode="0.0\ %">
                  <c:v>0.12557494137023748</c:v>
                </c:pt>
                <c:pt idx="55" formatCode="0.0\ %">
                  <c:v>0.12627793451087121</c:v>
                </c:pt>
                <c:pt idx="56" formatCode="0.0\ %">
                  <c:v>0.12692950144929246</c:v>
                </c:pt>
                <c:pt idx="57" formatCode="0.0\ %">
                  <c:v>0.12754857702460148</c:v>
                </c:pt>
                <c:pt idx="58" formatCode="0.0\ %">
                  <c:v>0.12814684198182988</c:v>
                </c:pt>
                <c:pt idx="59" formatCode="0.0\ %">
                  <c:v>0.12869001680514283</c:v>
                </c:pt>
                <c:pt idx="60" formatCode="0.0\ %">
                  <c:v>0.1292725913783605</c:v>
                </c:pt>
                <c:pt idx="61" formatCode="0.0\ %">
                  <c:v>0.12992723151961716</c:v>
                </c:pt>
                <c:pt idx="62" formatCode="0.0\ %">
                  <c:v>0.13050518948880555</c:v>
                </c:pt>
                <c:pt idx="63" formatCode="0.0\ %">
                  <c:v>0.13104262945636128</c:v>
                </c:pt>
                <c:pt idx="64" formatCode="0.0\ %">
                  <c:v>0.1315851050108183</c:v>
                </c:pt>
                <c:pt idx="65" formatCode="0.0\ %">
                  <c:v>0.13209984515595069</c:v>
                </c:pt>
                <c:pt idx="66" formatCode="0.0\ %">
                  <c:v>0.1326809841176167</c:v>
                </c:pt>
                <c:pt idx="67" formatCode="0.0\ %">
                  <c:v>0.13331111448833641</c:v>
                </c:pt>
                <c:pt idx="68" formatCode="0.0\ %">
                  <c:v>0.13384935511196722</c:v>
                </c:pt>
                <c:pt idx="69" formatCode="0.0\ %">
                  <c:v>0.13442832601661575</c:v>
                </c:pt>
                <c:pt idx="70" formatCode="0.0\ %">
                  <c:v>0.13502085809461103</c:v>
                </c:pt>
                <c:pt idx="71" formatCode="0.0\ %">
                  <c:v>0.13550628354461799</c:v>
                </c:pt>
                <c:pt idx="72" formatCode="0.0\ %">
                  <c:v>0.13593775876540748</c:v>
                </c:pt>
                <c:pt idx="73" formatCode="0.0\ %">
                  <c:v>0.13643684345365295</c:v>
                </c:pt>
                <c:pt idx="74" formatCode="0.0\ %">
                  <c:v>0.13688703162484614</c:v>
                </c:pt>
                <c:pt idx="75" formatCode="0.0\ %">
                  <c:v>0.13724414672954588</c:v>
                </c:pt>
                <c:pt idx="76" formatCode="0.0\ %">
                  <c:v>0.13748119433667796</c:v>
                </c:pt>
                <c:pt idx="77" formatCode="0.0\ %">
                  <c:v>0.13760541323343012</c:v>
                </c:pt>
                <c:pt idx="78" formatCode="0.0\ %">
                  <c:v>0.13760187873618107</c:v>
                </c:pt>
                <c:pt idx="79" formatCode="0.0\ %">
                  <c:v>0.13743653721594101</c:v>
                </c:pt>
                <c:pt idx="80" formatCode="0.0\ %">
                  <c:v>0.13722545089842955</c:v>
                </c:pt>
              </c:numCache>
            </c:numRef>
          </c:val>
          <c:smooth val="0"/>
          <c:extLst>
            <c:ext xmlns:c16="http://schemas.microsoft.com/office/drawing/2014/chart" uri="{C3380CC4-5D6E-409C-BE32-E72D297353CC}">
              <c16:uniqueId val="{00000005-4E5E-4CB4-98E6-7661AE6EEA37}"/>
            </c:ext>
          </c:extLst>
        </c:ser>
        <c:ser>
          <c:idx val="6"/>
          <c:order val="6"/>
          <c:tx>
            <c:strRef>
              <c:f>koonti!$B$138</c:f>
              <c:strCache>
                <c:ptCount val="1"/>
                <c:pt idx="0">
                  <c:v>Scen 3</c:v>
                </c:pt>
              </c:strCache>
            </c:strRef>
          </c:tx>
          <c:spPr>
            <a:ln w="28575" cap="rnd">
              <a:solidFill>
                <a:schemeClr val="accent6"/>
              </a:solidFill>
              <a:round/>
            </a:ln>
            <a:effectLst/>
          </c:spPr>
          <c:marker>
            <c:symbol val="none"/>
          </c:marker>
          <c:cat>
            <c:numRef>
              <c:f>koonti!$D$1:$CF$1</c:f>
              <c:numCache>
                <c:formatCode>General</c:formatCode>
                <c:ptCount val="81"/>
                <c:pt idx="0">
                  <c:v>2005</c:v>
                </c:pt>
                <c:pt idx="1">
                  <c:v>2006</c:v>
                </c:pt>
                <c:pt idx="2">
                  <c:v>2007</c:v>
                </c:pt>
                <c:pt idx="3">
                  <c:v>2008</c:v>
                </c:pt>
                <c:pt idx="4">
                  <c:v>2009</c:v>
                </c:pt>
                <c:pt idx="5">
                  <c:v>2010</c:v>
                </c:pt>
                <c:pt idx="6">
                  <c:v>2011</c:v>
                </c:pt>
                <c:pt idx="7">
                  <c:v>2012</c:v>
                </c:pt>
                <c:pt idx="8">
                  <c:v>2013</c:v>
                </c:pt>
                <c:pt idx="9">
                  <c:v>2014</c:v>
                </c:pt>
                <c:pt idx="10">
                  <c:v>2015</c:v>
                </c:pt>
                <c:pt idx="11">
                  <c:v>2016</c:v>
                </c:pt>
                <c:pt idx="12">
                  <c:v>2017</c:v>
                </c:pt>
                <c:pt idx="13">
                  <c:v>2018</c:v>
                </c:pt>
                <c:pt idx="14">
                  <c:v>2019</c:v>
                </c:pt>
                <c:pt idx="15">
                  <c:v>2020</c:v>
                </c:pt>
                <c:pt idx="16">
                  <c:v>2021</c:v>
                </c:pt>
                <c:pt idx="17">
                  <c:v>2022</c:v>
                </c:pt>
                <c:pt idx="18">
                  <c:v>2023</c:v>
                </c:pt>
                <c:pt idx="19">
                  <c:v>2024</c:v>
                </c:pt>
                <c:pt idx="20">
                  <c:v>2025</c:v>
                </c:pt>
                <c:pt idx="21">
                  <c:v>2026</c:v>
                </c:pt>
                <c:pt idx="22">
                  <c:v>2027</c:v>
                </c:pt>
                <c:pt idx="23">
                  <c:v>2028</c:v>
                </c:pt>
                <c:pt idx="24">
                  <c:v>2029</c:v>
                </c:pt>
                <c:pt idx="25">
                  <c:v>2030</c:v>
                </c:pt>
                <c:pt idx="26">
                  <c:v>2031</c:v>
                </c:pt>
                <c:pt idx="27">
                  <c:v>2032</c:v>
                </c:pt>
                <c:pt idx="28">
                  <c:v>2033</c:v>
                </c:pt>
                <c:pt idx="29">
                  <c:v>2034</c:v>
                </c:pt>
                <c:pt idx="30">
                  <c:v>2035</c:v>
                </c:pt>
                <c:pt idx="31">
                  <c:v>2036</c:v>
                </c:pt>
                <c:pt idx="32">
                  <c:v>2037</c:v>
                </c:pt>
                <c:pt idx="33">
                  <c:v>2038</c:v>
                </c:pt>
                <c:pt idx="34">
                  <c:v>2039</c:v>
                </c:pt>
                <c:pt idx="35">
                  <c:v>2040</c:v>
                </c:pt>
                <c:pt idx="36">
                  <c:v>2041</c:v>
                </c:pt>
                <c:pt idx="37">
                  <c:v>2042</c:v>
                </c:pt>
                <c:pt idx="38">
                  <c:v>2043</c:v>
                </c:pt>
                <c:pt idx="39">
                  <c:v>2044</c:v>
                </c:pt>
                <c:pt idx="40">
                  <c:v>2045</c:v>
                </c:pt>
                <c:pt idx="41">
                  <c:v>2046</c:v>
                </c:pt>
                <c:pt idx="42">
                  <c:v>2047</c:v>
                </c:pt>
                <c:pt idx="43">
                  <c:v>2048</c:v>
                </c:pt>
                <c:pt idx="44">
                  <c:v>2049</c:v>
                </c:pt>
                <c:pt idx="45">
                  <c:v>2050</c:v>
                </c:pt>
                <c:pt idx="46">
                  <c:v>2051</c:v>
                </c:pt>
                <c:pt idx="47">
                  <c:v>2052</c:v>
                </c:pt>
                <c:pt idx="48">
                  <c:v>2053</c:v>
                </c:pt>
                <c:pt idx="49">
                  <c:v>2054</c:v>
                </c:pt>
                <c:pt idx="50">
                  <c:v>2055</c:v>
                </c:pt>
                <c:pt idx="51">
                  <c:v>2056</c:v>
                </c:pt>
                <c:pt idx="52">
                  <c:v>2057</c:v>
                </c:pt>
                <c:pt idx="53">
                  <c:v>2058</c:v>
                </c:pt>
                <c:pt idx="54">
                  <c:v>2059</c:v>
                </c:pt>
                <c:pt idx="55">
                  <c:v>2060</c:v>
                </c:pt>
                <c:pt idx="56">
                  <c:v>2061</c:v>
                </c:pt>
                <c:pt idx="57">
                  <c:v>2062</c:v>
                </c:pt>
                <c:pt idx="58">
                  <c:v>2063</c:v>
                </c:pt>
                <c:pt idx="59">
                  <c:v>2064</c:v>
                </c:pt>
                <c:pt idx="60">
                  <c:v>2065</c:v>
                </c:pt>
                <c:pt idx="61">
                  <c:v>2066</c:v>
                </c:pt>
                <c:pt idx="62">
                  <c:v>2067</c:v>
                </c:pt>
                <c:pt idx="63">
                  <c:v>2068</c:v>
                </c:pt>
                <c:pt idx="64">
                  <c:v>2069</c:v>
                </c:pt>
                <c:pt idx="65">
                  <c:v>2070</c:v>
                </c:pt>
                <c:pt idx="66">
                  <c:v>2071</c:v>
                </c:pt>
                <c:pt idx="67">
                  <c:v>2072</c:v>
                </c:pt>
                <c:pt idx="68">
                  <c:v>2073</c:v>
                </c:pt>
                <c:pt idx="69">
                  <c:v>2074</c:v>
                </c:pt>
                <c:pt idx="70">
                  <c:v>2075</c:v>
                </c:pt>
                <c:pt idx="71">
                  <c:v>2076</c:v>
                </c:pt>
                <c:pt idx="72">
                  <c:v>2077</c:v>
                </c:pt>
                <c:pt idx="73">
                  <c:v>2078</c:v>
                </c:pt>
                <c:pt idx="74">
                  <c:v>2079</c:v>
                </c:pt>
                <c:pt idx="75">
                  <c:v>2080</c:v>
                </c:pt>
                <c:pt idx="76">
                  <c:v>2081</c:v>
                </c:pt>
                <c:pt idx="77">
                  <c:v>2082</c:v>
                </c:pt>
                <c:pt idx="78">
                  <c:v>2083</c:v>
                </c:pt>
                <c:pt idx="79">
                  <c:v>2084</c:v>
                </c:pt>
                <c:pt idx="80">
                  <c:v>2085</c:v>
                </c:pt>
              </c:numCache>
            </c:numRef>
          </c:cat>
          <c:val>
            <c:numRef>
              <c:f>koonti!$D$138:$CF$138</c:f>
              <c:numCache>
                <c:formatCode>General</c:formatCode>
                <c:ptCount val="81"/>
                <c:pt idx="13" formatCode="0.0\ %">
                  <c:v>0.13261280633261618</c:v>
                </c:pt>
                <c:pt idx="14" formatCode="0.0\ %">
                  <c:v>0.13232346801910302</c:v>
                </c:pt>
                <c:pt idx="15" formatCode="0.0\ %">
                  <c:v>0.13215284390673121</c:v>
                </c:pt>
                <c:pt idx="16" formatCode="0.0\ %">
                  <c:v>0.1319312607856504</c:v>
                </c:pt>
                <c:pt idx="17" formatCode="0.0\ %">
                  <c:v>0.13214046667418036</c:v>
                </c:pt>
                <c:pt idx="18" formatCode="0.0\ %">
                  <c:v>0.13232873489802771</c:v>
                </c:pt>
                <c:pt idx="19" formatCode="0.0\ %">
                  <c:v>0.13231571559846961</c:v>
                </c:pt>
                <c:pt idx="20" formatCode="0.0\ %">
                  <c:v>0.13210398214804417</c:v>
                </c:pt>
                <c:pt idx="21" formatCode="0.0\ %">
                  <c:v>0.13152573234019652</c:v>
                </c:pt>
                <c:pt idx="22" formatCode="0.0\ %">
                  <c:v>0.13144321482355811</c:v>
                </c:pt>
                <c:pt idx="23" formatCode="0.0\ %">
                  <c:v>0.13188669242704532</c:v>
                </c:pt>
                <c:pt idx="24" formatCode="0.0\ %">
                  <c:v>0.13224404998484912</c:v>
                </c:pt>
                <c:pt idx="25" formatCode="0.0\ %">
                  <c:v>0.13222263900960657</c:v>
                </c:pt>
                <c:pt idx="26" formatCode="0.0\ %">
                  <c:v>0.13179370380628913</c:v>
                </c:pt>
                <c:pt idx="27" formatCode="0.0\ %">
                  <c:v>0.13126901691012113</c:v>
                </c:pt>
                <c:pt idx="28" formatCode="0.0\ %">
                  <c:v>0.13055058794944163</c:v>
                </c:pt>
                <c:pt idx="29" formatCode="0.0\ %">
                  <c:v>0.12963269970236149</c:v>
                </c:pt>
                <c:pt idx="30" formatCode="0.0\ %">
                  <c:v>0.12861983794608062</c:v>
                </c:pt>
                <c:pt idx="31" formatCode="0.0\ %">
                  <c:v>0.12753009649643579</c:v>
                </c:pt>
                <c:pt idx="32" formatCode="0.0\ %">
                  <c:v>0.12629611658084464</c:v>
                </c:pt>
                <c:pt idx="33" formatCode="0.0\ %">
                  <c:v>0.12498729688271212</c:v>
                </c:pt>
                <c:pt idx="34" formatCode="0.0\ %">
                  <c:v>0.12375372398573824</c:v>
                </c:pt>
                <c:pt idx="35" formatCode="0.0\ %">
                  <c:v>0.12258071868060215</c:v>
                </c:pt>
                <c:pt idx="36" formatCode="0.0\ %">
                  <c:v>0.12160156663207428</c:v>
                </c:pt>
                <c:pt idx="37" formatCode="0.0\ %">
                  <c:v>0.12081022602314065</c:v>
                </c:pt>
                <c:pt idx="38" formatCode="0.0\ %">
                  <c:v>0.12012639914912583</c:v>
                </c:pt>
                <c:pt idx="39" formatCode="0.0\ %">
                  <c:v>0.11949241618162655</c:v>
                </c:pt>
                <c:pt idx="40" formatCode="0.0\ %">
                  <c:v>0.11895571382265098</c:v>
                </c:pt>
                <c:pt idx="41" formatCode="0.0\ %">
                  <c:v>0.11841815864935301</c:v>
                </c:pt>
                <c:pt idx="42" formatCode="0.0\ %">
                  <c:v>0.11795634132405149</c:v>
                </c:pt>
                <c:pt idx="43" formatCode="0.0\ %">
                  <c:v>0.11773064622374481</c:v>
                </c:pt>
                <c:pt idx="44" formatCode="0.0\ %">
                  <c:v>0.11770539882839177</c:v>
                </c:pt>
                <c:pt idx="45" formatCode="0.0\ %">
                  <c:v>0.11782497728927832</c:v>
                </c:pt>
                <c:pt idx="46" formatCode="0.0\ %">
                  <c:v>0.11817295148891745</c:v>
                </c:pt>
                <c:pt idx="47" formatCode="0.0\ %">
                  <c:v>0.11859243749866975</c:v>
                </c:pt>
                <c:pt idx="48" formatCode="0.0\ %">
                  <c:v>0.118974634256016</c:v>
                </c:pt>
                <c:pt idx="49" formatCode="0.0\ %">
                  <c:v>0.11939634633594634</c:v>
                </c:pt>
                <c:pt idx="50" formatCode="0.0\ %">
                  <c:v>0.1198787637779555</c:v>
                </c:pt>
                <c:pt idx="51" formatCode="0.0\ %">
                  <c:v>0.1205718499991251</c:v>
                </c:pt>
                <c:pt idx="52" formatCode="0.0\ %">
                  <c:v>0.12137498158472065</c:v>
                </c:pt>
                <c:pt idx="53" formatCode="0.0\ %">
                  <c:v>0.12218591265188494</c:v>
                </c:pt>
                <c:pt idx="54" formatCode="0.0\ %">
                  <c:v>0.12303048725617156</c:v>
                </c:pt>
                <c:pt idx="55" formatCode="0.0\ %">
                  <c:v>0.12388768125771504</c:v>
                </c:pt>
                <c:pt idx="56" formatCode="0.0\ %">
                  <c:v>0.12470413381504815</c:v>
                </c:pt>
                <c:pt idx="57" formatCode="0.0\ %">
                  <c:v>0.12549724181361113</c:v>
                </c:pt>
                <c:pt idx="58" formatCode="0.0\ %">
                  <c:v>0.126277022989672</c:v>
                </c:pt>
                <c:pt idx="59" formatCode="0.0\ %">
                  <c:v>0.1270097958511463</c:v>
                </c:pt>
                <c:pt idx="60" formatCode="0.0\ %">
                  <c:v>0.12778986763368272</c:v>
                </c:pt>
                <c:pt idx="61" formatCode="0.0\ %">
                  <c:v>0.1286508374664341</c:v>
                </c:pt>
                <c:pt idx="62" formatCode="0.0\ %">
                  <c:v>0.12944231140835502</c:v>
                </c:pt>
                <c:pt idx="63" formatCode="0.0\ %">
                  <c:v>0.13020171338631992</c:v>
                </c:pt>
                <c:pt idx="64" formatCode="0.0\ %">
                  <c:v>0.13097530256390091</c:v>
                </c:pt>
                <c:pt idx="65" formatCode="0.0\ %">
                  <c:v>0.13172919368276173</c:v>
                </c:pt>
                <c:pt idx="66" formatCode="0.0\ %">
                  <c:v>0.13255857733659435</c:v>
                </c:pt>
                <c:pt idx="67" formatCode="0.0\ %">
                  <c:v>0.1334460836567346</c:v>
                </c:pt>
                <c:pt idx="68" formatCode="0.0\ %">
                  <c:v>0.13424940100585134</c:v>
                </c:pt>
                <c:pt idx="69" formatCode="0.0\ %">
                  <c:v>0.13510302978835739</c:v>
                </c:pt>
                <c:pt idx="70" formatCode="0.0\ %">
                  <c:v>0.13597934281559543</c:v>
                </c:pt>
                <c:pt idx="71" formatCode="0.0\ %">
                  <c:v>0.13675380426145506</c:v>
                </c:pt>
                <c:pt idx="72" formatCode="0.0\ %">
                  <c:v>0.13747844166759085</c:v>
                </c:pt>
                <c:pt idx="73" formatCode="0.0\ %">
                  <c:v>0.13827696317468374</c:v>
                </c:pt>
                <c:pt idx="74" formatCode="0.0\ %">
                  <c:v>0.13902683358438395</c:v>
                </c:pt>
                <c:pt idx="75" formatCode="0.0\ %">
                  <c:v>0.13968067533131526</c:v>
                </c:pt>
                <c:pt idx="76" formatCode="0.0\ %">
                  <c:v>0.14020741561829242</c:v>
                </c:pt>
                <c:pt idx="77" formatCode="0.0\ %">
                  <c:v>0.14061121483102407</c:v>
                </c:pt>
                <c:pt idx="78" formatCode="0.0\ %">
                  <c:v>0.14087406989989729</c:v>
                </c:pt>
                <c:pt idx="79" formatCode="0.0\ %">
                  <c:v>0.14095817463697288</c:v>
                </c:pt>
                <c:pt idx="80" formatCode="0.0\ %">
                  <c:v>0.14098542965335842</c:v>
                </c:pt>
              </c:numCache>
            </c:numRef>
          </c:val>
          <c:smooth val="0"/>
          <c:extLst>
            <c:ext xmlns:c16="http://schemas.microsoft.com/office/drawing/2014/chart" uri="{C3380CC4-5D6E-409C-BE32-E72D297353CC}">
              <c16:uniqueId val="{00000006-4E5E-4CB4-98E6-7661AE6EEA37}"/>
            </c:ext>
          </c:extLst>
        </c:ser>
        <c:dLbls>
          <c:showLegendKey val="0"/>
          <c:showVal val="0"/>
          <c:showCatName val="0"/>
          <c:showSerName val="0"/>
          <c:showPercent val="0"/>
          <c:showBubbleSize val="0"/>
        </c:dLbls>
        <c:smooth val="0"/>
        <c:axId val="597444079"/>
        <c:axId val="244699471"/>
      </c:lineChart>
      <c:catAx>
        <c:axId val="597444079"/>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fr-FR"/>
          </a:p>
        </c:txPr>
        <c:crossAx val="244699471"/>
        <c:crosses val="autoZero"/>
        <c:auto val="1"/>
        <c:lblAlgn val="ctr"/>
        <c:lblOffset val="100"/>
        <c:tickLblSkip val="5"/>
        <c:noMultiLvlLbl val="0"/>
      </c:catAx>
      <c:valAx>
        <c:axId val="244699471"/>
        <c:scaling>
          <c:orientation val="minMax"/>
          <c:max val="0.16500000000000004"/>
          <c:min val="0.1"/>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fr-FR"/>
          </a:p>
        </c:txPr>
        <c:crossAx val="597444079"/>
        <c:crosses val="autoZero"/>
        <c:crossBetween val="between"/>
      </c:valAx>
      <c:spPr>
        <a:noFill/>
        <a:ln>
          <a:noFill/>
        </a:ln>
        <a:effectLst/>
      </c:spPr>
    </c:plotArea>
    <c:legend>
      <c:legendPos val="b"/>
      <c:layout>
        <c:manualLayout>
          <c:xMode val="edge"/>
          <c:yMode val="edge"/>
          <c:x val="4.6375097248817693E-2"/>
          <c:y val="0.87965066749795462"/>
          <c:w val="0.90025092158194242"/>
          <c:h val="9.6547677131273713E-2"/>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fr-FR"/>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fr-FR"/>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0.23682</cdr:x>
      <cdr:y>0.03082</cdr:y>
    </cdr:from>
    <cdr:to>
      <cdr:x>0.23682</cdr:x>
      <cdr:y>0.8737</cdr:y>
    </cdr:to>
    <cdr:cxnSp macro="">
      <cdr:nvCxnSpPr>
        <cdr:cNvPr id="3" name="Suora yhdysviiva 2">
          <a:extLst xmlns:a="http://schemas.openxmlformats.org/drawingml/2006/main">
            <a:ext uri="{FF2B5EF4-FFF2-40B4-BE49-F238E27FC236}">
              <a16:creationId xmlns:a16="http://schemas.microsoft.com/office/drawing/2014/main" id="{39458C0F-29F0-45AB-B675-8FE5AC939597}"/>
            </a:ext>
          </a:extLst>
        </cdr:cNvPr>
        <cdr:cNvCxnSpPr/>
      </cdr:nvCxnSpPr>
      <cdr:spPr>
        <a:xfrm xmlns:a="http://schemas.openxmlformats.org/drawingml/2006/main">
          <a:off x="2258568" y="136843"/>
          <a:ext cx="0" cy="3742944"/>
        </a:xfrm>
        <a:prstGeom xmlns:a="http://schemas.openxmlformats.org/drawingml/2006/main" prst="line">
          <a:avLst/>
        </a:prstGeom>
        <a:ln xmlns:a="http://schemas.openxmlformats.org/drawingml/2006/main" w="3175">
          <a:solidFill>
            <a:schemeClr val="accent3"/>
          </a:solidFill>
        </a:ln>
      </cdr:spPr>
      <cdr:style>
        <a:lnRef xmlns:a="http://schemas.openxmlformats.org/drawingml/2006/main" idx="1">
          <a:schemeClr val="dk1"/>
        </a:lnRef>
        <a:fillRef xmlns:a="http://schemas.openxmlformats.org/drawingml/2006/main" idx="0">
          <a:schemeClr val="dk1"/>
        </a:fillRef>
        <a:effectRef xmlns:a="http://schemas.openxmlformats.org/drawingml/2006/main" idx="0">
          <a:schemeClr val="dk1"/>
        </a:effectRef>
        <a:fontRef xmlns:a="http://schemas.openxmlformats.org/drawingml/2006/main" idx="minor">
          <a:schemeClr val="tx1"/>
        </a:fontRef>
      </cdr:style>
    </cdr:cxnSp>
  </cdr:relSizeAnchor>
  <cdr:relSizeAnchor xmlns:cdr="http://schemas.openxmlformats.org/drawingml/2006/chartDrawing">
    <cdr:from>
      <cdr:x>0.42878</cdr:x>
      <cdr:y>0.03127</cdr:y>
    </cdr:from>
    <cdr:to>
      <cdr:x>0.42878</cdr:x>
      <cdr:y>0.87416</cdr:y>
    </cdr:to>
    <cdr:cxnSp macro="">
      <cdr:nvCxnSpPr>
        <cdr:cNvPr id="11" name="Suora yhdysviiva 10">
          <a:extLst xmlns:a="http://schemas.openxmlformats.org/drawingml/2006/main">
            <a:ext uri="{FF2B5EF4-FFF2-40B4-BE49-F238E27FC236}">
              <a16:creationId xmlns:a16="http://schemas.microsoft.com/office/drawing/2014/main" id="{46BC5B2A-5D4F-4706-8C93-6E6FA4BF954A}"/>
            </a:ext>
          </a:extLst>
        </cdr:cNvPr>
        <cdr:cNvCxnSpPr/>
      </cdr:nvCxnSpPr>
      <cdr:spPr>
        <a:xfrm xmlns:a="http://schemas.openxmlformats.org/drawingml/2006/main">
          <a:off x="4089400" y="138875"/>
          <a:ext cx="0" cy="3742944"/>
        </a:xfrm>
        <a:prstGeom xmlns:a="http://schemas.openxmlformats.org/drawingml/2006/main" prst="line">
          <a:avLst/>
        </a:prstGeom>
        <a:ln xmlns:a="http://schemas.openxmlformats.org/drawingml/2006/main" w="3175">
          <a:solidFill>
            <a:schemeClr val="accent3"/>
          </a:solidFill>
        </a:ln>
      </cdr:spPr>
      <cdr:style>
        <a:lnRef xmlns:a="http://schemas.openxmlformats.org/drawingml/2006/main" idx="1">
          <a:schemeClr val="dk1"/>
        </a:lnRef>
        <a:fillRef xmlns:a="http://schemas.openxmlformats.org/drawingml/2006/main" idx="0">
          <a:schemeClr val="dk1"/>
        </a:fillRef>
        <a:effectRef xmlns:a="http://schemas.openxmlformats.org/drawingml/2006/main" idx="0">
          <a:schemeClr val="dk1"/>
        </a:effectRef>
        <a:fontRef xmlns:a="http://schemas.openxmlformats.org/drawingml/2006/main" idx="minor">
          <a:schemeClr val="tx1"/>
        </a:fontRef>
      </cdr:style>
    </cdr:cxnSp>
  </cdr:relSizeAnchor>
  <cdr:relSizeAnchor xmlns:cdr="http://schemas.openxmlformats.org/drawingml/2006/chartDrawing">
    <cdr:from>
      <cdr:x>0.61564</cdr:x>
      <cdr:y>0.02899</cdr:y>
    </cdr:from>
    <cdr:to>
      <cdr:x>0.61564</cdr:x>
      <cdr:y>0.87187</cdr:y>
    </cdr:to>
    <cdr:cxnSp macro="">
      <cdr:nvCxnSpPr>
        <cdr:cNvPr id="12" name="Suora yhdysviiva 11">
          <a:extLst xmlns:a="http://schemas.openxmlformats.org/drawingml/2006/main">
            <a:ext uri="{FF2B5EF4-FFF2-40B4-BE49-F238E27FC236}">
              <a16:creationId xmlns:a16="http://schemas.microsoft.com/office/drawing/2014/main" id="{0AE0F764-89CD-4E4B-9AF1-EF825E6E4BB7}"/>
            </a:ext>
          </a:extLst>
        </cdr:cNvPr>
        <cdr:cNvCxnSpPr/>
      </cdr:nvCxnSpPr>
      <cdr:spPr>
        <a:xfrm xmlns:a="http://schemas.openxmlformats.org/drawingml/2006/main">
          <a:off x="5871464" y="128715"/>
          <a:ext cx="0" cy="3742944"/>
        </a:xfrm>
        <a:prstGeom xmlns:a="http://schemas.openxmlformats.org/drawingml/2006/main" prst="line">
          <a:avLst/>
        </a:prstGeom>
        <a:ln xmlns:a="http://schemas.openxmlformats.org/drawingml/2006/main" w="3175">
          <a:solidFill>
            <a:schemeClr val="accent3"/>
          </a:solidFill>
        </a:ln>
      </cdr:spPr>
      <cdr:style>
        <a:lnRef xmlns:a="http://schemas.openxmlformats.org/drawingml/2006/main" idx="1">
          <a:schemeClr val="dk1"/>
        </a:lnRef>
        <a:fillRef xmlns:a="http://schemas.openxmlformats.org/drawingml/2006/main" idx="0">
          <a:schemeClr val="dk1"/>
        </a:fillRef>
        <a:effectRef xmlns:a="http://schemas.openxmlformats.org/drawingml/2006/main" idx="0">
          <a:schemeClr val="dk1"/>
        </a:effectRef>
        <a:fontRef xmlns:a="http://schemas.openxmlformats.org/drawingml/2006/main" idx="minor">
          <a:schemeClr val="tx1"/>
        </a:fontRef>
      </cdr:style>
    </cdr:cxnSp>
  </cdr:relSizeAnchor>
  <cdr:relSizeAnchor xmlns:cdr="http://schemas.openxmlformats.org/drawingml/2006/chartDrawing">
    <cdr:from>
      <cdr:x>0.79994</cdr:x>
      <cdr:y>0.0267</cdr:y>
    </cdr:from>
    <cdr:to>
      <cdr:x>0.79994</cdr:x>
      <cdr:y>0.86959</cdr:y>
    </cdr:to>
    <cdr:cxnSp macro="">
      <cdr:nvCxnSpPr>
        <cdr:cNvPr id="13" name="Suora yhdysviiva 12">
          <a:extLst xmlns:a="http://schemas.openxmlformats.org/drawingml/2006/main">
            <a:ext uri="{FF2B5EF4-FFF2-40B4-BE49-F238E27FC236}">
              <a16:creationId xmlns:a16="http://schemas.microsoft.com/office/drawing/2014/main" id="{40DEB642-0A4D-4699-A3D1-9B8477E6B5FC}"/>
            </a:ext>
          </a:extLst>
        </cdr:cNvPr>
        <cdr:cNvCxnSpPr/>
      </cdr:nvCxnSpPr>
      <cdr:spPr>
        <a:xfrm xmlns:a="http://schemas.openxmlformats.org/drawingml/2006/main">
          <a:off x="7629144" y="118555"/>
          <a:ext cx="0" cy="3742944"/>
        </a:xfrm>
        <a:prstGeom xmlns:a="http://schemas.openxmlformats.org/drawingml/2006/main" prst="line">
          <a:avLst/>
        </a:prstGeom>
        <a:ln xmlns:a="http://schemas.openxmlformats.org/drawingml/2006/main" w="3175">
          <a:solidFill>
            <a:schemeClr val="accent3"/>
          </a:solidFill>
        </a:ln>
      </cdr:spPr>
      <cdr:style>
        <a:lnRef xmlns:a="http://schemas.openxmlformats.org/drawingml/2006/main" idx="1">
          <a:schemeClr val="dk1"/>
        </a:lnRef>
        <a:fillRef xmlns:a="http://schemas.openxmlformats.org/drawingml/2006/main" idx="0">
          <a:schemeClr val="dk1"/>
        </a:fillRef>
        <a:effectRef xmlns:a="http://schemas.openxmlformats.org/drawingml/2006/main" idx="0">
          <a:schemeClr val="dk1"/>
        </a:effectRef>
        <a:fontRef xmlns:a="http://schemas.openxmlformats.org/drawingml/2006/main" idx="minor">
          <a:schemeClr val="tx1"/>
        </a:fontRef>
      </cdr:style>
    </cdr:cxn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95347E66-B7F6-4320-84C4-8B644102569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fr-FR"/>
          </a:p>
        </p:txBody>
      </p:sp>
      <p:sp>
        <p:nvSpPr>
          <p:cNvPr id="3" name="Espace réservé de la date 2">
            <a:extLst>
              <a:ext uri="{FF2B5EF4-FFF2-40B4-BE49-F238E27FC236}">
                <a16:creationId xmlns:a16="http://schemas.microsoft.com/office/drawing/2014/main" id="{5A83FD2B-E4FB-4F23-9C9A-C24B51A2E1A0}"/>
              </a:ext>
            </a:extLst>
          </p:cNvPr>
          <p:cNvSpPr>
            <a:spLocks noGrp="1"/>
          </p:cNvSpPr>
          <p:nvPr>
            <p:ph type="dt" idx="1"/>
          </p:nvPr>
        </p:nvSpPr>
        <p:spPr>
          <a:xfrm>
            <a:off x="3884613" y="0"/>
            <a:ext cx="2971800" cy="458788"/>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a:defRPr/>
            </a:pPr>
            <a:fld id="{FD17798B-10C1-4332-975C-D486B5839916}" type="datetimeFigureOut">
              <a:rPr lang="fr-FR"/>
              <a:pPr>
                <a:defRPr/>
              </a:pPr>
              <a:t>02/04/2020</a:t>
            </a:fld>
            <a:endParaRPr lang="fr-FR"/>
          </a:p>
        </p:txBody>
      </p:sp>
      <p:sp>
        <p:nvSpPr>
          <p:cNvPr id="4" name="Espace réservé de l'image des diapositives 3">
            <a:extLst>
              <a:ext uri="{FF2B5EF4-FFF2-40B4-BE49-F238E27FC236}">
                <a16:creationId xmlns:a16="http://schemas.microsoft.com/office/drawing/2014/main" id="{7D0BE945-82FC-4935-A3CC-B856232D30C2}"/>
              </a:ext>
            </a:extLst>
          </p:cNvPr>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fr-FR" noProof="0"/>
          </a:p>
        </p:txBody>
      </p:sp>
      <p:sp>
        <p:nvSpPr>
          <p:cNvPr id="5" name="Espace réservé des notes 4">
            <a:extLst>
              <a:ext uri="{FF2B5EF4-FFF2-40B4-BE49-F238E27FC236}">
                <a16:creationId xmlns:a16="http://schemas.microsoft.com/office/drawing/2014/main" id="{98F55018-D6AD-44C5-A1CC-DD10EF2DC8F6}"/>
              </a:ext>
            </a:extLst>
          </p:cNvPr>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a:extLst>
              <a:ext uri="{FF2B5EF4-FFF2-40B4-BE49-F238E27FC236}">
                <a16:creationId xmlns:a16="http://schemas.microsoft.com/office/drawing/2014/main" id="{9A74EE44-0531-4EBD-BE49-00B177019678}"/>
              </a:ext>
            </a:extLst>
          </p:cNvPr>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fr-FR"/>
          </a:p>
        </p:txBody>
      </p:sp>
      <p:sp>
        <p:nvSpPr>
          <p:cNvPr id="7" name="Espace réservé du numéro de diapositive 6">
            <a:extLst>
              <a:ext uri="{FF2B5EF4-FFF2-40B4-BE49-F238E27FC236}">
                <a16:creationId xmlns:a16="http://schemas.microsoft.com/office/drawing/2014/main" id="{98DC9FF4-C31E-4C40-AED3-7736697D5B73}"/>
              </a:ext>
            </a:extLst>
          </p:cNvPr>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eaLnBrk="1" fontAlgn="auto" hangingPunct="1">
              <a:spcBef>
                <a:spcPts val="0"/>
              </a:spcBef>
              <a:spcAft>
                <a:spcPts val="0"/>
              </a:spcAft>
              <a:defRPr sz="1200">
                <a:latin typeface="+mn-lt"/>
              </a:defRPr>
            </a:lvl1pPr>
          </a:lstStyle>
          <a:p>
            <a:pPr>
              <a:defRPr/>
            </a:pPr>
            <a:fld id="{CB48409E-B983-4D78-8B12-3F08006A05FA}" type="slidenum">
              <a:rPr lang="fr-FR"/>
              <a:pPr>
                <a:defRPr/>
              </a:pPr>
              <a:t>‹N°›</a:t>
            </a:fld>
            <a:endParaRPr lang="fr-F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en-US" dirty="0"/>
              <a:t>The old-age dependency</a:t>
            </a:r>
            <a:r>
              <a:rPr lang="en-US" baseline="0" dirty="0"/>
              <a:t> </a:t>
            </a:r>
            <a:r>
              <a:rPr lang="en-US" dirty="0"/>
              <a:t>ratio (65 years and over) has increased</a:t>
            </a:r>
            <a:r>
              <a:rPr lang="en-US" baseline="0" dirty="0"/>
              <a:t> </a:t>
            </a:r>
            <a:r>
              <a:rPr lang="en-US" dirty="0"/>
              <a:t>almost every</a:t>
            </a:r>
            <a:r>
              <a:rPr lang="en-US" baseline="0" dirty="0"/>
              <a:t> year </a:t>
            </a:r>
            <a:r>
              <a:rPr lang="en-US" dirty="0"/>
              <a:t>since the 1950s,</a:t>
            </a:r>
            <a:r>
              <a:rPr lang="en-US" baseline="0" dirty="0"/>
              <a:t> </a:t>
            </a:r>
            <a:r>
              <a:rPr lang="en-US" dirty="0"/>
              <a:t>and this</a:t>
            </a:r>
            <a:r>
              <a:rPr lang="en-US" baseline="0" dirty="0"/>
              <a:t> trend </a:t>
            </a:r>
            <a:r>
              <a:rPr lang="en-US" dirty="0"/>
              <a:t>has picked up in the 2010s. It is expected that the old-age dependency will continue to rise if current demographic trends continue. </a:t>
            </a:r>
            <a:endParaRPr lang="fi-FI" dirty="0"/>
          </a:p>
        </p:txBody>
      </p:sp>
      <p:sp>
        <p:nvSpPr>
          <p:cNvPr id="4" name="Dian numeron paikkamerkki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B48409E-B983-4D78-8B12-3F08006A05FA}" type="slidenum">
              <a:rPr kumimoji="0" lang="fr-FR"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fr-FR"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64889532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pic>
        <p:nvPicPr>
          <p:cNvPr id="4" name="Image 7">
            <a:extLst>
              <a:ext uri="{FF2B5EF4-FFF2-40B4-BE49-F238E27FC236}">
                <a16:creationId xmlns:a16="http://schemas.microsoft.com/office/drawing/2014/main" id="{26F7EA53-F9C2-4CD3-A93C-CBC06CC74648}"/>
              </a:ext>
            </a:extLst>
          </p:cNvPr>
          <p:cNvPicPr>
            <a:picLocks noChangeAspect="1" noChangeArrowheads="1"/>
          </p:cNvPicPr>
          <p:nvPr userDrawn="1"/>
        </p:nvPicPr>
        <p:blipFill>
          <a:blip r:embed="rId2">
            <a:extLst>
              <a:ext uri="{28A0092B-C50C-407E-A947-70E740481C1C}">
                <a14:useLocalDpi xmlns:a14="http://schemas.microsoft.com/office/drawing/2010/main"/>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5" name="Espace réservé de la date 3">
            <a:extLst>
              <a:ext uri="{FF2B5EF4-FFF2-40B4-BE49-F238E27FC236}">
                <a16:creationId xmlns:a16="http://schemas.microsoft.com/office/drawing/2014/main" id="{DA3CEF92-A9A5-4309-97FB-A0AE8E00E10E}"/>
              </a:ext>
            </a:extLst>
          </p:cNvPr>
          <p:cNvSpPr>
            <a:spLocks noGrp="1"/>
          </p:cNvSpPr>
          <p:nvPr>
            <p:ph type="dt" sz="half" idx="10"/>
          </p:nvPr>
        </p:nvSpPr>
        <p:spPr/>
        <p:txBody>
          <a:bodyPr/>
          <a:lstStyle>
            <a:lvl1pPr>
              <a:defRPr/>
            </a:lvl1pPr>
          </a:lstStyle>
          <a:p>
            <a:pPr>
              <a:defRPr/>
            </a:pPr>
            <a:fld id="{AACCE888-5CD8-4F9F-8BD9-493F83F26F4E}" type="datetimeFigureOut">
              <a:rPr lang="fr-FR"/>
              <a:pPr>
                <a:defRPr/>
              </a:pPr>
              <a:t>02/04/2020</a:t>
            </a:fld>
            <a:endParaRPr lang="fr-FR"/>
          </a:p>
        </p:txBody>
      </p:sp>
      <p:sp>
        <p:nvSpPr>
          <p:cNvPr id="6" name="Espace réservé du pied de page 4">
            <a:extLst>
              <a:ext uri="{FF2B5EF4-FFF2-40B4-BE49-F238E27FC236}">
                <a16:creationId xmlns:a16="http://schemas.microsoft.com/office/drawing/2014/main" id="{80EFE4FE-1D2B-48EE-A2FD-3321D0A85FD2}"/>
              </a:ext>
            </a:extLst>
          </p:cNvPr>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a:extLst>
              <a:ext uri="{FF2B5EF4-FFF2-40B4-BE49-F238E27FC236}">
                <a16:creationId xmlns:a16="http://schemas.microsoft.com/office/drawing/2014/main" id="{5B1342DD-1BB0-4CE6-8C04-FE8A374BF688}"/>
              </a:ext>
            </a:extLst>
          </p:cNvPr>
          <p:cNvSpPr>
            <a:spLocks noGrp="1"/>
          </p:cNvSpPr>
          <p:nvPr>
            <p:ph type="sldNum" sz="quarter" idx="12"/>
          </p:nvPr>
        </p:nvSpPr>
        <p:spPr/>
        <p:txBody>
          <a:bodyPr/>
          <a:lstStyle>
            <a:lvl1pPr>
              <a:defRPr/>
            </a:lvl1pPr>
          </a:lstStyle>
          <a:p>
            <a:pPr>
              <a:defRPr/>
            </a:pPr>
            <a:fld id="{6D717144-57A0-442F-B1D0-AC7DC08C68D7}" type="slidenum">
              <a:rPr lang="fr-FR"/>
              <a:pPr>
                <a:defRPr/>
              </a:pPr>
              <a:t>‹N°›</a:t>
            </a:fld>
            <a:endParaRPr lang="fr-FR"/>
          </a:p>
        </p:txBody>
      </p:sp>
    </p:spTree>
    <p:extLst>
      <p:ext uri="{BB962C8B-B14F-4D97-AF65-F5344CB8AC3E}">
        <p14:creationId xmlns:p14="http://schemas.microsoft.com/office/powerpoint/2010/main" val="3464784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lvl1pPr marL="228600" indent="-228600">
              <a:defRPr lang="fr-FR" altLang="fr-FR" sz="2800" kern="1200" dirty="0">
                <a:solidFill>
                  <a:schemeClr val="tx1"/>
                </a:solidFill>
                <a:latin typeface="Arial" panose="020B0604020202020204" pitchFamily="34" charset="0"/>
                <a:ea typeface="+mn-ea"/>
                <a:cs typeface="Arial" panose="020B0604020202020204" pitchFamily="34" charset="0"/>
              </a:defRPr>
            </a:lvl1pPr>
            <a:lvl2pPr marL="685800" indent="-228600">
              <a:defRPr lang="fr-FR" altLang="fr-FR" sz="2400" kern="1200" dirty="0">
                <a:solidFill>
                  <a:schemeClr val="tx1"/>
                </a:solidFill>
                <a:latin typeface="Arial" panose="020B0604020202020204" pitchFamily="34" charset="0"/>
                <a:ea typeface="+mn-ea"/>
                <a:cs typeface="Arial" panose="020B0604020202020204" pitchFamily="34" charset="0"/>
              </a:defRPr>
            </a:lvl2pPr>
            <a:lvl3pPr marL="1143000" indent="-228600">
              <a:defRPr lang="fr-FR" altLang="fr-FR" sz="2000" kern="1200" dirty="0">
                <a:solidFill>
                  <a:schemeClr val="tx1"/>
                </a:solidFill>
                <a:latin typeface="Arial" panose="020B0604020202020204" pitchFamily="34" charset="0"/>
                <a:ea typeface="+mn-ea"/>
                <a:cs typeface="Arial" panose="020B0604020202020204" pitchFamily="34" charset="0"/>
              </a:defRPr>
            </a:lvl3pPr>
            <a:lvl4pPr marL="1600200" indent="-228600">
              <a:buFont typeface="Arial" panose="020B0604020202020204" pitchFamily="34" charset="0"/>
              <a:buChar char="-"/>
              <a:defRPr/>
            </a:lvl4pPr>
            <a:lvl5pPr marL="2057400" indent="-228600">
              <a:buFont typeface="Arial" panose="020B0604020202020204" pitchFamily="34" charset="0"/>
              <a:buChar char="-"/>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a:extLst>
              <a:ext uri="{FF2B5EF4-FFF2-40B4-BE49-F238E27FC236}">
                <a16:creationId xmlns:a16="http://schemas.microsoft.com/office/drawing/2014/main" id="{C0A869BF-140F-4786-A88B-D6F82CC88C02}"/>
              </a:ext>
            </a:extLst>
          </p:cNvPr>
          <p:cNvSpPr>
            <a:spLocks noGrp="1"/>
          </p:cNvSpPr>
          <p:nvPr>
            <p:ph type="dt" sz="half" idx="10"/>
          </p:nvPr>
        </p:nvSpPr>
        <p:spPr/>
        <p:txBody>
          <a:bodyPr/>
          <a:lstStyle>
            <a:lvl1pPr>
              <a:defRPr/>
            </a:lvl1pPr>
          </a:lstStyle>
          <a:p>
            <a:pPr>
              <a:defRPr/>
            </a:pPr>
            <a:fld id="{5C0BDBAD-C606-4EA5-A276-C0345295937C}" type="datetimeFigureOut">
              <a:rPr lang="fr-FR"/>
              <a:pPr>
                <a:defRPr/>
              </a:pPr>
              <a:t>02/04/2020</a:t>
            </a:fld>
            <a:endParaRPr lang="fr-FR"/>
          </a:p>
        </p:txBody>
      </p:sp>
      <p:sp>
        <p:nvSpPr>
          <p:cNvPr id="5" name="Espace réservé du pied de page 4">
            <a:extLst>
              <a:ext uri="{FF2B5EF4-FFF2-40B4-BE49-F238E27FC236}">
                <a16:creationId xmlns:a16="http://schemas.microsoft.com/office/drawing/2014/main" id="{527E84BB-7129-4A77-A190-C19271D3A792}"/>
              </a:ext>
            </a:extLst>
          </p:cNvPr>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a:extLst>
              <a:ext uri="{FF2B5EF4-FFF2-40B4-BE49-F238E27FC236}">
                <a16:creationId xmlns:a16="http://schemas.microsoft.com/office/drawing/2014/main" id="{C9CB0593-F466-440E-989F-18417037613D}"/>
              </a:ext>
            </a:extLst>
          </p:cNvPr>
          <p:cNvSpPr>
            <a:spLocks noGrp="1"/>
          </p:cNvSpPr>
          <p:nvPr>
            <p:ph type="sldNum" sz="quarter" idx="12"/>
          </p:nvPr>
        </p:nvSpPr>
        <p:spPr/>
        <p:txBody>
          <a:bodyPr/>
          <a:lstStyle>
            <a:lvl1pPr>
              <a:defRPr/>
            </a:lvl1pPr>
          </a:lstStyle>
          <a:p>
            <a:pPr>
              <a:defRPr/>
            </a:pPr>
            <a:fld id="{815C7591-095F-4BD3-8C09-593A1D385698}" type="slidenum">
              <a:rPr lang="fr-FR"/>
              <a:pPr>
                <a:defRPr/>
              </a:pPr>
              <a:t>‹N°›</a:t>
            </a:fld>
            <a:endParaRPr lang="fr-FR"/>
          </a:p>
        </p:txBody>
      </p:sp>
    </p:spTree>
    <p:extLst>
      <p:ext uri="{BB962C8B-B14F-4D97-AF65-F5344CB8AC3E}">
        <p14:creationId xmlns:p14="http://schemas.microsoft.com/office/powerpoint/2010/main" val="31802216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838200" y="365125"/>
            <a:ext cx="7734300" cy="5811838"/>
          </a:xfrm>
        </p:spPr>
        <p:txBody>
          <a:bodyPr vert="eaVert"/>
          <a:lstStyle>
            <a:lvl1pPr marL="228600" indent="-228600">
              <a:defRPr lang="fr-FR" altLang="fr-FR" sz="2800" kern="1200" dirty="0">
                <a:solidFill>
                  <a:schemeClr val="tx1"/>
                </a:solidFill>
                <a:latin typeface="Arial" panose="020B0604020202020204" pitchFamily="34" charset="0"/>
                <a:ea typeface="+mn-ea"/>
                <a:cs typeface="Arial" panose="020B0604020202020204" pitchFamily="34" charset="0"/>
              </a:defRPr>
            </a:lvl1pPr>
            <a:lvl2pPr marL="685800" indent="-228600">
              <a:defRPr lang="fr-FR" altLang="fr-FR" sz="2400" kern="1200" dirty="0">
                <a:solidFill>
                  <a:schemeClr val="tx1"/>
                </a:solidFill>
                <a:latin typeface="Arial" panose="020B0604020202020204" pitchFamily="34" charset="0"/>
                <a:ea typeface="+mn-ea"/>
                <a:cs typeface="Arial" panose="020B0604020202020204" pitchFamily="34" charset="0"/>
              </a:defRPr>
            </a:lvl2pPr>
            <a:lvl3pPr marL="1143000" indent="-228600">
              <a:buFont typeface="Arial" panose="020B0604020202020204" pitchFamily="34" charset="0"/>
              <a:buChar char="-"/>
              <a:defRPr/>
            </a:lvl3pPr>
            <a:lvl4pPr marL="1600200" indent="-228600">
              <a:buFont typeface="Arial" panose="020B0604020202020204" pitchFamily="34" charset="0"/>
              <a:buChar char="-"/>
              <a:defRPr/>
            </a:lvl4pPr>
            <a:lvl5pPr marL="2057400" indent="-228600">
              <a:buFont typeface="Arial" panose="020B0604020202020204" pitchFamily="34" charset="0"/>
              <a:buChar char="-"/>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a:extLst>
              <a:ext uri="{FF2B5EF4-FFF2-40B4-BE49-F238E27FC236}">
                <a16:creationId xmlns:a16="http://schemas.microsoft.com/office/drawing/2014/main" id="{0E92DEA4-7FCA-4113-8893-F854522AD8EE}"/>
              </a:ext>
            </a:extLst>
          </p:cNvPr>
          <p:cNvSpPr>
            <a:spLocks noGrp="1"/>
          </p:cNvSpPr>
          <p:nvPr>
            <p:ph type="dt" sz="half" idx="10"/>
          </p:nvPr>
        </p:nvSpPr>
        <p:spPr/>
        <p:txBody>
          <a:bodyPr/>
          <a:lstStyle>
            <a:lvl1pPr>
              <a:defRPr/>
            </a:lvl1pPr>
          </a:lstStyle>
          <a:p>
            <a:pPr>
              <a:defRPr/>
            </a:pPr>
            <a:fld id="{92B5AF97-D67E-4F79-8B12-F23C33D5C3F7}" type="datetimeFigureOut">
              <a:rPr lang="fr-FR"/>
              <a:pPr>
                <a:defRPr/>
              </a:pPr>
              <a:t>02/04/2020</a:t>
            </a:fld>
            <a:endParaRPr lang="fr-FR"/>
          </a:p>
        </p:txBody>
      </p:sp>
      <p:sp>
        <p:nvSpPr>
          <p:cNvPr id="5" name="Espace réservé du pied de page 4">
            <a:extLst>
              <a:ext uri="{FF2B5EF4-FFF2-40B4-BE49-F238E27FC236}">
                <a16:creationId xmlns:a16="http://schemas.microsoft.com/office/drawing/2014/main" id="{0BD3E167-3D99-40E2-BBF8-951FC571CD81}"/>
              </a:ext>
            </a:extLst>
          </p:cNvPr>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a:extLst>
              <a:ext uri="{FF2B5EF4-FFF2-40B4-BE49-F238E27FC236}">
                <a16:creationId xmlns:a16="http://schemas.microsoft.com/office/drawing/2014/main" id="{9251FB1A-E34A-48EA-9F1D-3FE8B2133A43}"/>
              </a:ext>
            </a:extLst>
          </p:cNvPr>
          <p:cNvSpPr>
            <a:spLocks noGrp="1"/>
          </p:cNvSpPr>
          <p:nvPr>
            <p:ph type="sldNum" sz="quarter" idx="12"/>
          </p:nvPr>
        </p:nvSpPr>
        <p:spPr/>
        <p:txBody>
          <a:bodyPr/>
          <a:lstStyle>
            <a:lvl1pPr>
              <a:defRPr/>
            </a:lvl1pPr>
          </a:lstStyle>
          <a:p>
            <a:pPr>
              <a:defRPr/>
            </a:pPr>
            <a:fld id="{D434BAB0-2328-4F16-9BB4-21E9AA3DDE31}" type="slidenum">
              <a:rPr lang="fr-FR"/>
              <a:pPr>
                <a:defRPr/>
              </a:pPr>
              <a:t>‹N°›</a:t>
            </a:fld>
            <a:endParaRPr lang="fr-FR"/>
          </a:p>
        </p:txBody>
      </p:sp>
    </p:spTree>
    <p:extLst>
      <p:ext uri="{BB962C8B-B14F-4D97-AF65-F5344CB8AC3E}">
        <p14:creationId xmlns:p14="http://schemas.microsoft.com/office/powerpoint/2010/main" val="30555799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pic>
        <p:nvPicPr>
          <p:cNvPr id="4" name="Image 7">
            <a:extLst>
              <a:ext uri="{FF2B5EF4-FFF2-40B4-BE49-F238E27FC236}">
                <a16:creationId xmlns:a16="http://schemas.microsoft.com/office/drawing/2014/main" id="{26F7EA53-F9C2-4CD3-A93C-CBC06CC74648}"/>
              </a:ext>
            </a:extLst>
          </p:cNvPr>
          <p:cNvPicPr>
            <a:picLocks noChangeAspect="1" noChangeArrowheads="1"/>
          </p:cNvPicPr>
          <p:nvPr userDrawn="1"/>
        </p:nvPicPr>
        <p:blipFill>
          <a:blip r:embed="rId2">
            <a:extLst>
              <a:ext uri="{28A0092B-C50C-407E-A947-70E740481C1C}">
                <a14:useLocalDpi xmlns:a14="http://schemas.microsoft.com/office/drawing/2010/main"/>
              </a:ext>
            </a:extLst>
          </a:blip>
          <a:srcRect/>
          <a:stretch>
            <a:fillRect/>
          </a:stretch>
        </p:blipFill>
        <p:spPr bwMode="auto">
          <a:xfrm>
            <a:off x="0" y="0"/>
            <a:ext cx="12192000" cy="6858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5" name="Espace réservé de la date 3">
            <a:extLst>
              <a:ext uri="{FF2B5EF4-FFF2-40B4-BE49-F238E27FC236}">
                <a16:creationId xmlns:a16="http://schemas.microsoft.com/office/drawing/2014/main" id="{DA3CEF92-A9A5-4309-97FB-A0AE8E00E10E}"/>
              </a:ext>
            </a:extLst>
          </p:cNvPr>
          <p:cNvSpPr>
            <a:spLocks noGrp="1"/>
          </p:cNvSpPr>
          <p:nvPr>
            <p:ph type="dt" sz="half" idx="10"/>
          </p:nvPr>
        </p:nvSpPr>
        <p:spPr/>
        <p:txBody>
          <a:bodyPr/>
          <a:lstStyle>
            <a:lvl1pPr>
              <a:defRPr/>
            </a:lvl1pPr>
          </a:lstStyle>
          <a:p>
            <a:pPr>
              <a:defRPr/>
            </a:pPr>
            <a:fld id="{AACCE888-5CD8-4F9F-8BD9-493F83F26F4E}" type="datetimeFigureOut">
              <a:rPr lang="fr-FR"/>
              <a:pPr>
                <a:defRPr/>
              </a:pPr>
              <a:t>02/04/2020</a:t>
            </a:fld>
            <a:endParaRPr lang="fr-FR"/>
          </a:p>
        </p:txBody>
      </p:sp>
      <p:sp>
        <p:nvSpPr>
          <p:cNvPr id="6" name="Espace réservé du pied de page 4">
            <a:extLst>
              <a:ext uri="{FF2B5EF4-FFF2-40B4-BE49-F238E27FC236}">
                <a16:creationId xmlns:a16="http://schemas.microsoft.com/office/drawing/2014/main" id="{80EFE4FE-1D2B-48EE-A2FD-3321D0A85FD2}"/>
              </a:ext>
            </a:extLst>
          </p:cNvPr>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a:extLst>
              <a:ext uri="{FF2B5EF4-FFF2-40B4-BE49-F238E27FC236}">
                <a16:creationId xmlns:a16="http://schemas.microsoft.com/office/drawing/2014/main" id="{5B1342DD-1BB0-4CE6-8C04-FE8A374BF688}"/>
              </a:ext>
            </a:extLst>
          </p:cNvPr>
          <p:cNvSpPr>
            <a:spLocks noGrp="1"/>
          </p:cNvSpPr>
          <p:nvPr>
            <p:ph type="sldNum" sz="quarter" idx="12"/>
          </p:nvPr>
        </p:nvSpPr>
        <p:spPr/>
        <p:txBody>
          <a:bodyPr/>
          <a:lstStyle>
            <a:lvl1pPr>
              <a:defRPr/>
            </a:lvl1pPr>
          </a:lstStyle>
          <a:p>
            <a:pPr>
              <a:defRPr/>
            </a:pPr>
            <a:fld id="{6D717144-57A0-442F-B1D0-AC7DC08C68D7}" type="slidenum">
              <a:rPr lang="fr-FR"/>
              <a:pPr>
                <a:defRPr/>
              </a:pPr>
              <a:t>‹N°›</a:t>
            </a:fld>
            <a:endParaRPr lang="fr-FR"/>
          </a:p>
        </p:txBody>
      </p:sp>
    </p:spTree>
    <p:extLst>
      <p:ext uri="{BB962C8B-B14F-4D97-AF65-F5344CB8AC3E}">
        <p14:creationId xmlns:p14="http://schemas.microsoft.com/office/powerpoint/2010/main" val="240372903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lvl1pPr marL="228600" indent="-228600">
              <a:buFont typeface="Wingdings" panose="05000000000000000000" pitchFamily="2" charset="2"/>
              <a:buChar char=""/>
              <a:defRPr/>
            </a:lvl1pPr>
            <a:lvl2pPr marL="685800" indent="-228600">
              <a:buFont typeface="Wingdings" panose="05000000000000000000" pitchFamily="2" charset="2"/>
              <a:buChar char="§"/>
              <a:defRPr/>
            </a:lvl2pPr>
            <a:lvl3pPr marL="1143000" indent="-228600">
              <a:buFont typeface="Arial" panose="020B0604020202020204" pitchFamily="34" charset="0"/>
              <a:buChar char="-"/>
              <a:defRPr/>
            </a:lvl3pPr>
            <a:lvl4pPr marL="1600200" indent="-228600">
              <a:buFont typeface="Arial" panose="020B0604020202020204" pitchFamily="34" charset="0"/>
              <a:buChar char="-"/>
              <a:defRPr/>
            </a:lvl4pPr>
            <a:lvl5pPr marL="2057400" indent="-228600">
              <a:buFont typeface="Arial" panose="020B0604020202020204" pitchFamily="34" charset="0"/>
              <a:buChar char="-"/>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a:extLst>
              <a:ext uri="{FF2B5EF4-FFF2-40B4-BE49-F238E27FC236}">
                <a16:creationId xmlns:a16="http://schemas.microsoft.com/office/drawing/2014/main" id="{819D8B2B-5F8D-4D0F-8AA1-0B1C1B012B2E}"/>
              </a:ext>
            </a:extLst>
          </p:cNvPr>
          <p:cNvSpPr>
            <a:spLocks noGrp="1"/>
          </p:cNvSpPr>
          <p:nvPr>
            <p:ph type="dt" sz="half" idx="10"/>
          </p:nvPr>
        </p:nvSpPr>
        <p:spPr/>
        <p:txBody>
          <a:bodyPr/>
          <a:lstStyle>
            <a:lvl1pPr>
              <a:defRPr/>
            </a:lvl1pPr>
          </a:lstStyle>
          <a:p>
            <a:pPr>
              <a:defRPr/>
            </a:pPr>
            <a:fld id="{06B2C78B-EF8E-4E68-B0D7-C7A13DA863BB}" type="datetimeFigureOut">
              <a:rPr lang="fr-FR"/>
              <a:pPr>
                <a:defRPr/>
              </a:pPr>
              <a:t>02/04/2020</a:t>
            </a:fld>
            <a:endParaRPr lang="fr-FR"/>
          </a:p>
        </p:txBody>
      </p:sp>
      <p:sp>
        <p:nvSpPr>
          <p:cNvPr id="5" name="Espace réservé du pied de page 4">
            <a:extLst>
              <a:ext uri="{FF2B5EF4-FFF2-40B4-BE49-F238E27FC236}">
                <a16:creationId xmlns:a16="http://schemas.microsoft.com/office/drawing/2014/main" id="{B5E62ED4-1E2E-4206-B1E1-5A4FFB164BB9}"/>
              </a:ext>
            </a:extLst>
          </p:cNvPr>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a:extLst>
              <a:ext uri="{FF2B5EF4-FFF2-40B4-BE49-F238E27FC236}">
                <a16:creationId xmlns:a16="http://schemas.microsoft.com/office/drawing/2014/main" id="{74986B4A-4F6B-4421-A6C8-F5ED5C3C0850}"/>
              </a:ext>
            </a:extLst>
          </p:cNvPr>
          <p:cNvSpPr>
            <a:spLocks noGrp="1"/>
          </p:cNvSpPr>
          <p:nvPr>
            <p:ph type="sldNum" sz="quarter" idx="12"/>
          </p:nvPr>
        </p:nvSpPr>
        <p:spPr/>
        <p:txBody>
          <a:bodyPr/>
          <a:lstStyle>
            <a:lvl1pPr>
              <a:defRPr/>
            </a:lvl1pPr>
          </a:lstStyle>
          <a:p>
            <a:pPr>
              <a:defRPr/>
            </a:pPr>
            <a:fld id="{6E4C29F6-C04E-4800-BDDD-8E0464A8B178}" type="slidenum">
              <a:rPr lang="fr-FR"/>
              <a:pPr>
                <a:defRPr/>
              </a:pPr>
              <a:t>‹N°›</a:t>
            </a:fld>
            <a:endParaRPr lang="fr-FR"/>
          </a:p>
        </p:txBody>
      </p:sp>
    </p:spTree>
    <p:extLst>
      <p:ext uri="{BB962C8B-B14F-4D97-AF65-F5344CB8AC3E}">
        <p14:creationId xmlns:p14="http://schemas.microsoft.com/office/powerpoint/2010/main" val="33071479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C03CFC85-EF14-450B-8448-34EDD518EB02}"/>
              </a:ext>
            </a:extLst>
          </p:cNvPr>
          <p:cNvSpPr>
            <a:spLocks noGrp="1"/>
          </p:cNvSpPr>
          <p:nvPr>
            <p:ph type="dt" sz="half" idx="10"/>
          </p:nvPr>
        </p:nvSpPr>
        <p:spPr/>
        <p:txBody>
          <a:bodyPr/>
          <a:lstStyle>
            <a:lvl1pPr>
              <a:defRPr/>
            </a:lvl1pPr>
          </a:lstStyle>
          <a:p>
            <a:pPr>
              <a:defRPr/>
            </a:pPr>
            <a:fld id="{91FC5539-49DF-4F8E-A294-17F267D11BB5}" type="datetimeFigureOut">
              <a:rPr lang="fr-FR"/>
              <a:pPr>
                <a:defRPr/>
              </a:pPr>
              <a:t>02/04/2020</a:t>
            </a:fld>
            <a:endParaRPr lang="fr-FR"/>
          </a:p>
        </p:txBody>
      </p:sp>
      <p:sp>
        <p:nvSpPr>
          <p:cNvPr id="5" name="Espace réservé du pied de page 4">
            <a:extLst>
              <a:ext uri="{FF2B5EF4-FFF2-40B4-BE49-F238E27FC236}">
                <a16:creationId xmlns:a16="http://schemas.microsoft.com/office/drawing/2014/main" id="{A504AD4A-8B68-4F5E-B67A-B0348AAB5176}"/>
              </a:ext>
            </a:extLst>
          </p:cNvPr>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a:extLst>
              <a:ext uri="{FF2B5EF4-FFF2-40B4-BE49-F238E27FC236}">
                <a16:creationId xmlns:a16="http://schemas.microsoft.com/office/drawing/2014/main" id="{2A4423EA-4955-4F0E-A23B-C63139CD8507}"/>
              </a:ext>
            </a:extLst>
          </p:cNvPr>
          <p:cNvSpPr>
            <a:spLocks noGrp="1"/>
          </p:cNvSpPr>
          <p:nvPr>
            <p:ph type="sldNum" sz="quarter" idx="12"/>
          </p:nvPr>
        </p:nvSpPr>
        <p:spPr/>
        <p:txBody>
          <a:bodyPr/>
          <a:lstStyle>
            <a:lvl1pPr>
              <a:defRPr/>
            </a:lvl1pPr>
          </a:lstStyle>
          <a:p>
            <a:pPr>
              <a:defRPr/>
            </a:pPr>
            <a:fld id="{E94C2F4A-24DE-42B5-9882-F18788340E71}" type="slidenum">
              <a:rPr lang="fr-FR"/>
              <a:pPr>
                <a:defRPr/>
              </a:pPr>
              <a:t>‹N°›</a:t>
            </a:fld>
            <a:endParaRPr lang="fr-FR"/>
          </a:p>
        </p:txBody>
      </p:sp>
    </p:spTree>
    <p:extLst>
      <p:ext uri="{BB962C8B-B14F-4D97-AF65-F5344CB8AC3E}">
        <p14:creationId xmlns:p14="http://schemas.microsoft.com/office/powerpoint/2010/main" val="163498302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838200" y="1825625"/>
            <a:ext cx="5181600" cy="4351338"/>
          </a:xfrm>
        </p:spPr>
        <p:txBody>
          <a:bodyPr/>
          <a:lstStyle>
            <a:lvl1pPr marL="228600" indent="-228600">
              <a:buSzPct val="85000"/>
              <a:defRPr lang="fr-FR" altLang="fr-FR" sz="2800" kern="1200" dirty="0">
                <a:solidFill>
                  <a:schemeClr val="tx1"/>
                </a:solidFill>
                <a:latin typeface="Arial" panose="020B0604020202020204" pitchFamily="34" charset="0"/>
                <a:ea typeface="+mn-ea"/>
                <a:cs typeface="Arial" panose="020B0604020202020204" pitchFamily="34" charset="0"/>
              </a:defRPr>
            </a:lvl1pPr>
            <a:lvl2pPr marL="685800" indent="-228600">
              <a:defRPr lang="fr-FR" altLang="fr-FR" sz="2400" kern="1200" dirty="0">
                <a:solidFill>
                  <a:schemeClr val="tx1"/>
                </a:solidFill>
                <a:latin typeface="Arial" panose="020B0604020202020204" pitchFamily="34" charset="0"/>
                <a:ea typeface="+mn-ea"/>
                <a:cs typeface="Arial" panose="020B0604020202020204" pitchFamily="34" charset="0"/>
              </a:defRPr>
            </a:lvl2pPr>
            <a:lvl3pPr marL="1143000" indent="-228600">
              <a:buFont typeface="Arial" panose="020B0604020202020204" pitchFamily="34" charset="0"/>
              <a:buChar char="-"/>
              <a:defRPr/>
            </a:lvl3pPr>
            <a:lvl4pPr marL="1600200" indent="-228600">
              <a:buFont typeface="Arial" panose="020B0604020202020204" pitchFamily="34" charset="0"/>
              <a:buChar char="-"/>
              <a:defRPr/>
            </a:lvl4pPr>
            <a:lvl5pPr marL="2057400" indent="-228600">
              <a:buFont typeface="Arial" panose="020B0604020202020204" pitchFamily="34" charset="0"/>
              <a:buChar char="-"/>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u contenu 3"/>
          <p:cNvSpPr>
            <a:spLocks noGrp="1"/>
          </p:cNvSpPr>
          <p:nvPr>
            <p:ph sz="half" idx="2"/>
          </p:nvPr>
        </p:nvSpPr>
        <p:spPr>
          <a:xfrm>
            <a:off x="6172200" y="1825625"/>
            <a:ext cx="5181600" cy="4351338"/>
          </a:xfrm>
        </p:spPr>
        <p:txBody>
          <a:bodyPr/>
          <a:lstStyle>
            <a:lvl1pPr marL="228600" indent="-228600">
              <a:buSzPct val="85000"/>
              <a:defRPr lang="fr-FR" altLang="fr-FR" sz="2800" kern="1200" dirty="0">
                <a:solidFill>
                  <a:schemeClr val="tx1"/>
                </a:solidFill>
                <a:latin typeface="Arial" panose="020B0604020202020204" pitchFamily="34" charset="0"/>
                <a:ea typeface="+mn-ea"/>
                <a:cs typeface="Arial" panose="020B0604020202020204" pitchFamily="34" charset="0"/>
              </a:defRPr>
            </a:lvl1pPr>
            <a:lvl2pPr marL="685800" indent="-228600">
              <a:defRPr lang="fr-FR" altLang="fr-FR" sz="2400" kern="1200" dirty="0">
                <a:solidFill>
                  <a:schemeClr val="tx1"/>
                </a:solidFill>
                <a:latin typeface="Arial" panose="020B0604020202020204" pitchFamily="34" charset="0"/>
                <a:ea typeface="+mn-ea"/>
                <a:cs typeface="Arial" panose="020B0604020202020204" pitchFamily="34" charset="0"/>
              </a:defRPr>
            </a:lvl2pPr>
            <a:lvl3pPr marL="1143000" indent="-228600">
              <a:buFont typeface="Arial" panose="020B0604020202020204" pitchFamily="34" charset="0"/>
              <a:buChar char="-"/>
              <a:defRPr/>
            </a:lvl3pPr>
            <a:lvl4pPr marL="1600200" indent="-228600">
              <a:buFont typeface="Arial" panose="020B0604020202020204" pitchFamily="34" charset="0"/>
              <a:buChar char="-"/>
              <a:defRPr/>
            </a:lvl4pPr>
            <a:lvl5pPr marL="2057400" indent="-228600">
              <a:buFont typeface="Arial" panose="020B0604020202020204" pitchFamily="34" charset="0"/>
              <a:buChar char="-"/>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5" name="Espace réservé de la date 3">
            <a:extLst>
              <a:ext uri="{FF2B5EF4-FFF2-40B4-BE49-F238E27FC236}">
                <a16:creationId xmlns:a16="http://schemas.microsoft.com/office/drawing/2014/main" id="{C481FB9D-864B-423D-8CC1-C7396AC9DD12}"/>
              </a:ext>
            </a:extLst>
          </p:cNvPr>
          <p:cNvSpPr>
            <a:spLocks noGrp="1"/>
          </p:cNvSpPr>
          <p:nvPr>
            <p:ph type="dt" sz="half" idx="10"/>
          </p:nvPr>
        </p:nvSpPr>
        <p:spPr/>
        <p:txBody>
          <a:bodyPr/>
          <a:lstStyle>
            <a:lvl1pPr>
              <a:defRPr/>
            </a:lvl1pPr>
          </a:lstStyle>
          <a:p>
            <a:pPr>
              <a:defRPr/>
            </a:pPr>
            <a:fld id="{A54C3E3B-4FAC-4BBD-85C5-DF26FFBA9F6C}" type="datetimeFigureOut">
              <a:rPr lang="fr-FR"/>
              <a:pPr>
                <a:defRPr/>
              </a:pPr>
              <a:t>02/04/2020</a:t>
            </a:fld>
            <a:endParaRPr lang="fr-FR"/>
          </a:p>
        </p:txBody>
      </p:sp>
      <p:sp>
        <p:nvSpPr>
          <p:cNvPr id="6" name="Espace réservé du pied de page 4">
            <a:extLst>
              <a:ext uri="{FF2B5EF4-FFF2-40B4-BE49-F238E27FC236}">
                <a16:creationId xmlns:a16="http://schemas.microsoft.com/office/drawing/2014/main" id="{F26AC412-6A61-47F4-903D-DD92484CBB64}"/>
              </a:ext>
            </a:extLst>
          </p:cNvPr>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a:extLst>
              <a:ext uri="{FF2B5EF4-FFF2-40B4-BE49-F238E27FC236}">
                <a16:creationId xmlns:a16="http://schemas.microsoft.com/office/drawing/2014/main" id="{8A3B7B73-E6A8-41EA-AA5E-61AF27D124DF}"/>
              </a:ext>
            </a:extLst>
          </p:cNvPr>
          <p:cNvSpPr>
            <a:spLocks noGrp="1"/>
          </p:cNvSpPr>
          <p:nvPr>
            <p:ph type="sldNum" sz="quarter" idx="12"/>
          </p:nvPr>
        </p:nvSpPr>
        <p:spPr/>
        <p:txBody>
          <a:bodyPr/>
          <a:lstStyle>
            <a:lvl1pPr>
              <a:defRPr/>
            </a:lvl1pPr>
          </a:lstStyle>
          <a:p>
            <a:pPr>
              <a:defRPr/>
            </a:pPr>
            <a:fld id="{19457956-6EDB-4B2C-B75C-6EA4E48FD346}" type="slidenum">
              <a:rPr lang="fr-FR"/>
              <a:pPr>
                <a:defRPr/>
              </a:pPr>
              <a:t>‹N°›</a:t>
            </a:fld>
            <a:endParaRPr lang="fr-FR"/>
          </a:p>
        </p:txBody>
      </p:sp>
    </p:spTree>
    <p:extLst>
      <p:ext uri="{BB962C8B-B14F-4D97-AF65-F5344CB8AC3E}">
        <p14:creationId xmlns:p14="http://schemas.microsoft.com/office/powerpoint/2010/main" val="239174969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839788" y="2505075"/>
            <a:ext cx="5157787" cy="3684588"/>
          </a:xfrm>
        </p:spPr>
        <p:txBody>
          <a:bodyPr/>
          <a:lstStyle>
            <a:lvl1pPr marL="228600" indent="-228600">
              <a:defRPr lang="fr-FR" altLang="fr-FR" sz="2800" kern="1200" dirty="0">
                <a:solidFill>
                  <a:schemeClr val="tx1"/>
                </a:solidFill>
                <a:latin typeface="Arial" panose="020B0604020202020204" pitchFamily="34" charset="0"/>
                <a:ea typeface="+mn-ea"/>
                <a:cs typeface="Arial" panose="020B0604020202020204" pitchFamily="34" charset="0"/>
              </a:defRPr>
            </a:lvl1pPr>
            <a:lvl2pPr marL="685800" indent="-228600">
              <a:defRPr lang="fr-FR" altLang="fr-FR" sz="2400" kern="1200" dirty="0">
                <a:solidFill>
                  <a:schemeClr val="tx1"/>
                </a:solidFill>
                <a:latin typeface="Arial" panose="020B0604020202020204" pitchFamily="34" charset="0"/>
                <a:ea typeface="+mn-ea"/>
                <a:cs typeface="Arial" panose="020B0604020202020204" pitchFamily="34" charset="0"/>
              </a:defRPr>
            </a:lvl2pPr>
            <a:lvl3pPr marL="1143000" indent="-228600">
              <a:buFont typeface="Arial" panose="020B0604020202020204" pitchFamily="34" charset="0"/>
              <a:buChar char="-"/>
              <a:defRPr/>
            </a:lvl3pPr>
            <a:lvl4pPr marL="1600200" indent="-228600">
              <a:buFont typeface="Arial" panose="020B0604020202020204" pitchFamily="34" charset="0"/>
              <a:buChar char="-"/>
              <a:defRPr/>
            </a:lvl4pPr>
            <a:lvl5pPr marL="2057400" indent="-228600">
              <a:buFont typeface="Arial" panose="020B0604020202020204" pitchFamily="34" charset="0"/>
              <a:buChar char="-"/>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lvl1pPr marL="228600" indent="-228600">
              <a:defRPr lang="fr-FR" altLang="fr-FR" sz="2800" kern="1200" dirty="0">
                <a:solidFill>
                  <a:schemeClr val="tx1"/>
                </a:solidFill>
                <a:latin typeface="Arial" panose="020B0604020202020204" pitchFamily="34" charset="0"/>
                <a:ea typeface="+mn-ea"/>
                <a:cs typeface="Arial" panose="020B0604020202020204" pitchFamily="34" charset="0"/>
              </a:defRPr>
            </a:lvl1pPr>
            <a:lvl2pPr marL="685800" indent="-228600">
              <a:defRPr lang="fr-FR" altLang="fr-FR" sz="2400" kern="1200" dirty="0">
                <a:solidFill>
                  <a:schemeClr val="tx1"/>
                </a:solidFill>
                <a:latin typeface="Arial" panose="020B0604020202020204" pitchFamily="34" charset="0"/>
                <a:ea typeface="+mn-ea"/>
                <a:cs typeface="Arial" panose="020B0604020202020204" pitchFamily="34" charset="0"/>
              </a:defRPr>
            </a:lvl2pPr>
            <a:lvl3pPr marL="1143000" indent="-228600">
              <a:buFont typeface="Arial" panose="020B0604020202020204" pitchFamily="34" charset="0"/>
              <a:buChar char="-"/>
              <a:defRPr/>
            </a:lvl3pPr>
            <a:lvl4pPr marL="1600200" indent="-228600">
              <a:buFont typeface="Arial" panose="020B0604020202020204" pitchFamily="34" charset="0"/>
              <a:buChar char="-"/>
              <a:defRPr/>
            </a:lvl4pPr>
            <a:lvl5pPr marL="2057400" indent="-228600">
              <a:buFont typeface="Arial" panose="020B0604020202020204" pitchFamily="34" charset="0"/>
              <a:buChar char="-"/>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7" name="Espace réservé de la date 3">
            <a:extLst>
              <a:ext uri="{FF2B5EF4-FFF2-40B4-BE49-F238E27FC236}">
                <a16:creationId xmlns:a16="http://schemas.microsoft.com/office/drawing/2014/main" id="{B9CD5182-F548-4A3F-8CF1-DEC209BFDA0E}"/>
              </a:ext>
            </a:extLst>
          </p:cNvPr>
          <p:cNvSpPr>
            <a:spLocks noGrp="1"/>
          </p:cNvSpPr>
          <p:nvPr>
            <p:ph type="dt" sz="half" idx="10"/>
          </p:nvPr>
        </p:nvSpPr>
        <p:spPr/>
        <p:txBody>
          <a:bodyPr/>
          <a:lstStyle>
            <a:lvl1pPr>
              <a:defRPr/>
            </a:lvl1pPr>
          </a:lstStyle>
          <a:p>
            <a:pPr>
              <a:defRPr/>
            </a:pPr>
            <a:fld id="{A9D1E13C-35E2-4FFA-BC05-28D359F21704}" type="datetimeFigureOut">
              <a:rPr lang="fr-FR"/>
              <a:pPr>
                <a:defRPr/>
              </a:pPr>
              <a:t>02/04/2020</a:t>
            </a:fld>
            <a:endParaRPr lang="fr-FR"/>
          </a:p>
        </p:txBody>
      </p:sp>
      <p:sp>
        <p:nvSpPr>
          <p:cNvPr id="8" name="Espace réservé du pied de page 4">
            <a:extLst>
              <a:ext uri="{FF2B5EF4-FFF2-40B4-BE49-F238E27FC236}">
                <a16:creationId xmlns:a16="http://schemas.microsoft.com/office/drawing/2014/main" id="{9AC0E094-DB58-4184-B407-1D39A5AD6B2A}"/>
              </a:ext>
            </a:extLst>
          </p:cNvPr>
          <p:cNvSpPr>
            <a:spLocks noGrp="1"/>
          </p:cNvSpPr>
          <p:nvPr>
            <p:ph type="ftr" sz="quarter" idx="11"/>
          </p:nvPr>
        </p:nvSpPr>
        <p:spPr/>
        <p:txBody>
          <a:bodyPr/>
          <a:lstStyle>
            <a:lvl1pPr>
              <a:defRPr/>
            </a:lvl1pPr>
          </a:lstStyle>
          <a:p>
            <a:pPr>
              <a:defRPr/>
            </a:pPr>
            <a:endParaRPr lang="fr-FR"/>
          </a:p>
        </p:txBody>
      </p:sp>
      <p:sp>
        <p:nvSpPr>
          <p:cNvPr id="9" name="Espace réservé du numéro de diapositive 5">
            <a:extLst>
              <a:ext uri="{FF2B5EF4-FFF2-40B4-BE49-F238E27FC236}">
                <a16:creationId xmlns:a16="http://schemas.microsoft.com/office/drawing/2014/main" id="{26B3B365-4BE0-4069-91FF-50F4B9062C1D}"/>
              </a:ext>
            </a:extLst>
          </p:cNvPr>
          <p:cNvSpPr>
            <a:spLocks noGrp="1"/>
          </p:cNvSpPr>
          <p:nvPr>
            <p:ph type="sldNum" sz="quarter" idx="12"/>
          </p:nvPr>
        </p:nvSpPr>
        <p:spPr/>
        <p:txBody>
          <a:bodyPr/>
          <a:lstStyle>
            <a:lvl1pPr>
              <a:defRPr/>
            </a:lvl1pPr>
          </a:lstStyle>
          <a:p>
            <a:pPr>
              <a:defRPr/>
            </a:pPr>
            <a:fld id="{08021371-0571-4CBA-A452-CA05DC4994AF}" type="slidenum">
              <a:rPr lang="fr-FR"/>
              <a:pPr>
                <a:defRPr/>
              </a:pPr>
              <a:t>‹N°›</a:t>
            </a:fld>
            <a:endParaRPr lang="fr-FR"/>
          </a:p>
        </p:txBody>
      </p:sp>
    </p:spTree>
    <p:extLst>
      <p:ext uri="{BB962C8B-B14F-4D97-AF65-F5344CB8AC3E}">
        <p14:creationId xmlns:p14="http://schemas.microsoft.com/office/powerpoint/2010/main" val="298523616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3">
            <a:extLst>
              <a:ext uri="{FF2B5EF4-FFF2-40B4-BE49-F238E27FC236}">
                <a16:creationId xmlns:a16="http://schemas.microsoft.com/office/drawing/2014/main" id="{4D8E7B7A-5938-4E50-B5B0-3EB61B2A1E18}"/>
              </a:ext>
            </a:extLst>
          </p:cNvPr>
          <p:cNvSpPr>
            <a:spLocks noGrp="1"/>
          </p:cNvSpPr>
          <p:nvPr>
            <p:ph type="dt" sz="half" idx="10"/>
          </p:nvPr>
        </p:nvSpPr>
        <p:spPr/>
        <p:txBody>
          <a:bodyPr/>
          <a:lstStyle>
            <a:lvl1pPr>
              <a:defRPr/>
            </a:lvl1pPr>
          </a:lstStyle>
          <a:p>
            <a:pPr>
              <a:defRPr/>
            </a:pPr>
            <a:fld id="{0322BAB9-C2E9-42DB-B46B-B058539EC13B}" type="datetimeFigureOut">
              <a:rPr lang="fr-FR"/>
              <a:pPr>
                <a:defRPr/>
              </a:pPr>
              <a:t>02/04/2020</a:t>
            </a:fld>
            <a:endParaRPr lang="fr-FR"/>
          </a:p>
        </p:txBody>
      </p:sp>
      <p:sp>
        <p:nvSpPr>
          <p:cNvPr id="4" name="Espace réservé du pied de page 4">
            <a:extLst>
              <a:ext uri="{FF2B5EF4-FFF2-40B4-BE49-F238E27FC236}">
                <a16:creationId xmlns:a16="http://schemas.microsoft.com/office/drawing/2014/main" id="{18E51AD8-71DF-4C58-BBB5-CCD011376C8C}"/>
              </a:ext>
            </a:extLst>
          </p:cNvPr>
          <p:cNvSpPr>
            <a:spLocks noGrp="1"/>
          </p:cNvSpPr>
          <p:nvPr>
            <p:ph type="ftr" sz="quarter" idx="11"/>
          </p:nvPr>
        </p:nvSpPr>
        <p:spPr/>
        <p:txBody>
          <a:bodyPr/>
          <a:lstStyle>
            <a:lvl1pPr>
              <a:defRPr/>
            </a:lvl1pPr>
          </a:lstStyle>
          <a:p>
            <a:pPr>
              <a:defRPr/>
            </a:pPr>
            <a:endParaRPr lang="fr-FR"/>
          </a:p>
        </p:txBody>
      </p:sp>
      <p:sp>
        <p:nvSpPr>
          <p:cNvPr id="5" name="Espace réservé du numéro de diapositive 5">
            <a:extLst>
              <a:ext uri="{FF2B5EF4-FFF2-40B4-BE49-F238E27FC236}">
                <a16:creationId xmlns:a16="http://schemas.microsoft.com/office/drawing/2014/main" id="{026D507A-4869-452F-A977-D9668C6A3329}"/>
              </a:ext>
            </a:extLst>
          </p:cNvPr>
          <p:cNvSpPr>
            <a:spLocks noGrp="1"/>
          </p:cNvSpPr>
          <p:nvPr>
            <p:ph type="sldNum" sz="quarter" idx="12"/>
          </p:nvPr>
        </p:nvSpPr>
        <p:spPr/>
        <p:txBody>
          <a:bodyPr/>
          <a:lstStyle>
            <a:lvl1pPr>
              <a:defRPr/>
            </a:lvl1pPr>
          </a:lstStyle>
          <a:p>
            <a:pPr>
              <a:defRPr/>
            </a:pPr>
            <a:fld id="{1F45B032-F385-477D-9767-0E5654D4F1DC}" type="slidenum">
              <a:rPr lang="fr-FR"/>
              <a:pPr>
                <a:defRPr/>
              </a:pPr>
              <a:t>‹N°›</a:t>
            </a:fld>
            <a:endParaRPr lang="fr-FR"/>
          </a:p>
        </p:txBody>
      </p:sp>
    </p:spTree>
    <p:extLst>
      <p:ext uri="{BB962C8B-B14F-4D97-AF65-F5344CB8AC3E}">
        <p14:creationId xmlns:p14="http://schemas.microsoft.com/office/powerpoint/2010/main" val="111530044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2" name="Espace réservé de la date 3">
            <a:extLst>
              <a:ext uri="{FF2B5EF4-FFF2-40B4-BE49-F238E27FC236}">
                <a16:creationId xmlns:a16="http://schemas.microsoft.com/office/drawing/2014/main" id="{F32C8B15-7F4F-46B8-AA54-49B5DD0E1488}"/>
              </a:ext>
            </a:extLst>
          </p:cNvPr>
          <p:cNvSpPr>
            <a:spLocks noGrp="1"/>
          </p:cNvSpPr>
          <p:nvPr>
            <p:ph type="dt" sz="half" idx="10"/>
          </p:nvPr>
        </p:nvSpPr>
        <p:spPr/>
        <p:txBody>
          <a:bodyPr/>
          <a:lstStyle>
            <a:lvl1pPr>
              <a:defRPr/>
            </a:lvl1pPr>
          </a:lstStyle>
          <a:p>
            <a:pPr>
              <a:defRPr/>
            </a:pPr>
            <a:fld id="{2B7493C9-CB77-4805-9721-6CB367C49377}" type="datetimeFigureOut">
              <a:rPr lang="fr-FR"/>
              <a:pPr>
                <a:defRPr/>
              </a:pPr>
              <a:t>02/04/2020</a:t>
            </a:fld>
            <a:endParaRPr lang="fr-FR"/>
          </a:p>
        </p:txBody>
      </p:sp>
      <p:sp>
        <p:nvSpPr>
          <p:cNvPr id="3" name="Espace réservé du pied de page 4">
            <a:extLst>
              <a:ext uri="{FF2B5EF4-FFF2-40B4-BE49-F238E27FC236}">
                <a16:creationId xmlns:a16="http://schemas.microsoft.com/office/drawing/2014/main" id="{93123E51-2ED4-4AF4-BBC7-AA454A575133}"/>
              </a:ext>
            </a:extLst>
          </p:cNvPr>
          <p:cNvSpPr>
            <a:spLocks noGrp="1"/>
          </p:cNvSpPr>
          <p:nvPr>
            <p:ph type="ftr" sz="quarter" idx="11"/>
          </p:nvPr>
        </p:nvSpPr>
        <p:spPr/>
        <p:txBody>
          <a:bodyPr/>
          <a:lstStyle>
            <a:lvl1pPr>
              <a:defRPr/>
            </a:lvl1pPr>
          </a:lstStyle>
          <a:p>
            <a:pPr>
              <a:defRPr/>
            </a:pPr>
            <a:endParaRPr lang="fr-FR"/>
          </a:p>
        </p:txBody>
      </p:sp>
      <p:sp>
        <p:nvSpPr>
          <p:cNvPr id="4" name="Espace réservé du numéro de diapositive 5">
            <a:extLst>
              <a:ext uri="{FF2B5EF4-FFF2-40B4-BE49-F238E27FC236}">
                <a16:creationId xmlns:a16="http://schemas.microsoft.com/office/drawing/2014/main" id="{F9661A4A-C192-4E86-BF14-6F2726D46B9B}"/>
              </a:ext>
            </a:extLst>
          </p:cNvPr>
          <p:cNvSpPr>
            <a:spLocks noGrp="1"/>
          </p:cNvSpPr>
          <p:nvPr>
            <p:ph type="sldNum" sz="quarter" idx="12"/>
          </p:nvPr>
        </p:nvSpPr>
        <p:spPr/>
        <p:txBody>
          <a:bodyPr/>
          <a:lstStyle>
            <a:lvl1pPr>
              <a:defRPr/>
            </a:lvl1pPr>
          </a:lstStyle>
          <a:p>
            <a:pPr>
              <a:defRPr/>
            </a:pPr>
            <a:fld id="{2CD25453-C933-4BDD-B7EE-4F1658DA5BAA}" type="slidenum">
              <a:rPr lang="fr-FR"/>
              <a:pPr>
                <a:defRPr/>
              </a:pPr>
              <a:t>‹N°›</a:t>
            </a:fld>
            <a:endParaRPr lang="fr-FR"/>
          </a:p>
        </p:txBody>
      </p:sp>
    </p:spTree>
    <p:extLst>
      <p:ext uri="{BB962C8B-B14F-4D97-AF65-F5344CB8AC3E}">
        <p14:creationId xmlns:p14="http://schemas.microsoft.com/office/powerpoint/2010/main" val="227010543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p:cNvSpPr>
            <a:spLocks noGrp="1"/>
          </p:cNvSpPr>
          <p:nvPr>
            <p:ph idx="1"/>
          </p:nvPr>
        </p:nvSpPr>
        <p:spPr>
          <a:xfrm>
            <a:off x="5183188" y="987425"/>
            <a:ext cx="6172200" cy="4873625"/>
          </a:xfrm>
        </p:spPr>
        <p:txBody>
          <a:bodyPr/>
          <a:lstStyle>
            <a:lvl1pPr marL="228600" indent="-228600">
              <a:defRPr lang="fr-FR" altLang="fr-FR" sz="2800" kern="1200" dirty="0">
                <a:solidFill>
                  <a:schemeClr val="tx1"/>
                </a:solidFill>
                <a:latin typeface="Arial" panose="020B0604020202020204" pitchFamily="34" charset="0"/>
                <a:ea typeface="+mn-ea"/>
                <a:cs typeface="Arial" panose="020B0604020202020204" pitchFamily="34" charset="0"/>
              </a:defRPr>
            </a:lvl1pPr>
            <a:lvl2pPr marL="685800" indent="-228600">
              <a:defRPr lang="fr-FR" altLang="fr-FR" sz="2400" kern="1200" dirty="0">
                <a:solidFill>
                  <a:schemeClr val="tx1"/>
                </a:solidFill>
                <a:latin typeface="Arial" panose="020B0604020202020204" pitchFamily="34" charset="0"/>
                <a:ea typeface="+mn-ea"/>
                <a:cs typeface="Arial" panose="020B0604020202020204" pitchFamily="34" charset="0"/>
              </a:defRPr>
            </a:lvl2pPr>
            <a:lvl3pPr marL="1143000" indent="-228600">
              <a:defRPr lang="fr-FR" altLang="fr-FR" sz="2000" kern="1200" dirty="0">
                <a:solidFill>
                  <a:schemeClr val="tx1"/>
                </a:solidFill>
                <a:latin typeface="Arial" panose="020B0604020202020204" pitchFamily="34" charset="0"/>
                <a:ea typeface="+mn-ea"/>
                <a:cs typeface="Arial" panose="020B0604020202020204" pitchFamily="34" charset="0"/>
              </a:defRPr>
            </a:lvl3pPr>
            <a:lvl4pPr marL="1600200" indent="-228600">
              <a:defRPr lang="fr-FR" altLang="fr-FR" kern="1200" dirty="0">
                <a:solidFill>
                  <a:schemeClr val="tx1"/>
                </a:solidFill>
                <a:latin typeface="Arial" panose="020B0604020202020204" pitchFamily="34" charset="0"/>
                <a:ea typeface="+mn-ea"/>
                <a:cs typeface="Arial" panose="020B0604020202020204" pitchFamily="34" charset="0"/>
              </a:defRPr>
            </a:lvl4pPr>
            <a:lvl5pPr marL="2057400" indent="-228600">
              <a:defRPr lang="fr-FR" altLang="fr-FR" kern="1200" dirty="0">
                <a:solidFill>
                  <a:schemeClr val="tx1"/>
                </a:solidFill>
                <a:latin typeface="Arial" panose="020B0604020202020204" pitchFamily="34" charset="0"/>
                <a:ea typeface="+mn-ea"/>
                <a:cs typeface="Arial" panose="020B0604020202020204" pitchFamily="34" charset="0"/>
              </a:defRPr>
            </a:lvl5pPr>
            <a:lvl6pPr>
              <a:defRPr sz="2000"/>
            </a:lvl6pPr>
            <a:lvl7pPr>
              <a:defRPr sz="2000"/>
            </a:lvl7pPr>
            <a:lvl8pPr>
              <a:defRPr sz="2000"/>
            </a:lvl8pPr>
            <a:lvl9pPr>
              <a:defRPr sz="2000"/>
            </a:lvl9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3">
            <a:extLst>
              <a:ext uri="{FF2B5EF4-FFF2-40B4-BE49-F238E27FC236}">
                <a16:creationId xmlns:a16="http://schemas.microsoft.com/office/drawing/2014/main" id="{D8829B28-0DC5-4CA7-B83B-07B576AB7F5C}"/>
              </a:ext>
            </a:extLst>
          </p:cNvPr>
          <p:cNvSpPr>
            <a:spLocks noGrp="1"/>
          </p:cNvSpPr>
          <p:nvPr>
            <p:ph type="dt" sz="half" idx="10"/>
          </p:nvPr>
        </p:nvSpPr>
        <p:spPr/>
        <p:txBody>
          <a:bodyPr/>
          <a:lstStyle>
            <a:lvl1pPr>
              <a:defRPr/>
            </a:lvl1pPr>
          </a:lstStyle>
          <a:p>
            <a:pPr>
              <a:defRPr/>
            </a:pPr>
            <a:fld id="{34838CF5-8253-401B-A4F7-88C87B90984C}" type="datetimeFigureOut">
              <a:rPr lang="fr-FR"/>
              <a:pPr>
                <a:defRPr/>
              </a:pPr>
              <a:t>02/04/2020</a:t>
            </a:fld>
            <a:endParaRPr lang="fr-FR"/>
          </a:p>
        </p:txBody>
      </p:sp>
      <p:sp>
        <p:nvSpPr>
          <p:cNvPr id="6" name="Espace réservé du pied de page 4">
            <a:extLst>
              <a:ext uri="{FF2B5EF4-FFF2-40B4-BE49-F238E27FC236}">
                <a16:creationId xmlns:a16="http://schemas.microsoft.com/office/drawing/2014/main" id="{8551E8E8-A61C-42E0-B01A-BCEA18695C2E}"/>
              </a:ext>
            </a:extLst>
          </p:cNvPr>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a:extLst>
              <a:ext uri="{FF2B5EF4-FFF2-40B4-BE49-F238E27FC236}">
                <a16:creationId xmlns:a16="http://schemas.microsoft.com/office/drawing/2014/main" id="{846E1382-B3DF-4DBD-9F5A-830084D14929}"/>
              </a:ext>
            </a:extLst>
          </p:cNvPr>
          <p:cNvSpPr>
            <a:spLocks noGrp="1"/>
          </p:cNvSpPr>
          <p:nvPr>
            <p:ph type="sldNum" sz="quarter" idx="12"/>
          </p:nvPr>
        </p:nvSpPr>
        <p:spPr/>
        <p:txBody>
          <a:bodyPr/>
          <a:lstStyle>
            <a:lvl1pPr>
              <a:defRPr/>
            </a:lvl1pPr>
          </a:lstStyle>
          <a:p>
            <a:pPr>
              <a:defRPr/>
            </a:pPr>
            <a:fld id="{6339FDCD-434D-47E2-8FA5-0E9F4C8F147C}" type="slidenum">
              <a:rPr lang="fr-FR"/>
              <a:pPr>
                <a:defRPr/>
              </a:pPr>
              <a:t>‹N°›</a:t>
            </a:fld>
            <a:endParaRPr lang="fr-FR"/>
          </a:p>
        </p:txBody>
      </p:sp>
    </p:spTree>
    <p:extLst>
      <p:ext uri="{BB962C8B-B14F-4D97-AF65-F5344CB8AC3E}">
        <p14:creationId xmlns:p14="http://schemas.microsoft.com/office/powerpoint/2010/main" val="13358807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lvl1pPr marL="228600" indent="-228600">
              <a:buFont typeface="Wingdings" panose="05000000000000000000" pitchFamily="2" charset="2"/>
              <a:buChar char=""/>
              <a:defRPr/>
            </a:lvl1pPr>
            <a:lvl2pPr marL="685800" indent="-228600">
              <a:buFont typeface="Wingdings" panose="05000000000000000000" pitchFamily="2" charset="2"/>
              <a:buChar char="§"/>
              <a:defRPr/>
            </a:lvl2pPr>
            <a:lvl3pPr marL="1143000" indent="-228600">
              <a:buFont typeface="Arial" panose="020B0604020202020204" pitchFamily="34" charset="0"/>
              <a:buChar char="-"/>
              <a:defRPr/>
            </a:lvl3pPr>
            <a:lvl4pPr marL="1600200" indent="-228600">
              <a:buFont typeface="Arial" panose="020B0604020202020204" pitchFamily="34" charset="0"/>
              <a:buChar char="-"/>
              <a:defRPr/>
            </a:lvl4pPr>
            <a:lvl5pPr marL="2057400" indent="-228600">
              <a:buFont typeface="Arial" panose="020B0604020202020204" pitchFamily="34" charset="0"/>
              <a:buChar char="-"/>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a:extLst>
              <a:ext uri="{FF2B5EF4-FFF2-40B4-BE49-F238E27FC236}">
                <a16:creationId xmlns:a16="http://schemas.microsoft.com/office/drawing/2014/main" id="{819D8B2B-5F8D-4D0F-8AA1-0B1C1B012B2E}"/>
              </a:ext>
            </a:extLst>
          </p:cNvPr>
          <p:cNvSpPr>
            <a:spLocks noGrp="1"/>
          </p:cNvSpPr>
          <p:nvPr>
            <p:ph type="dt" sz="half" idx="10"/>
          </p:nvPr>
        </p:nvSpPr>
        <p:spPr/>
        <p:txBody>
          <a:bodyPr/>
          <a:lstStyle>
            <a:lvl1pPr>
              <a:defRPr/>
            </a:lvl1pPr>
          </a:lstStyle>
          <a:p>
            <a:pPr>
              <a:defRPr/>
            </a:pPr>
            <a:fld id="{06B2C78B-EF8E-4E68-B0D7-C7A13DA863BB}" type="datetimeFigureOut">
              <a:rPr lang="fr-FR"/>
              <a:pPr>
                <a:defRPr/>
              </a:pPr>
              <a:t>02/04/2020</a:t>
            </a:fld>
            <a:endParaRPr lang="fr-FR"/>
          </a:p>
        </p:txBody>
      </p:sp>
      <p:sp>
        <p:nvSpPr>
          <p:cNvPr id="5" name="Espace réservé du pied de page 4">
            <a:extLst>
              <a:ext uri="{FF2B5EF4-FFF2-40B4-BE49-F238E27FC236}">
                <a16:creationId xmlns:a16="http://schemas.microsoft.com/office/drawing/2014/main" id="{B5E62ED4-1E2E-4206-B1E1-5A4FFB164BB9}"/>
              </a:ext>
            </a:extLst>
          </p:cNvPr>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a:extLst>
              <a:ext uri="{FF2B5EF4-FFF2-40B4-BE49-F238E27FC236}">
                <a16:creationId xmlns:a16="http://schemas.microsoft.com/office/drawing/2014/main" id="{74986B4A-4F6B-4421-A6C8-F5ED5C3C0850}"/>
              </a:ext>
            </a:extLst>
          </p:cNvPr>
          <p:cNvSpPr>
            <a:spLocks noGrp="1"/>
          </p:cNvSpPr>
          <p:nvPr>
            <p:ph type="sldNum" sz="quarter" idx="12"/>
          </p:nvPr>
        </p:nvSpPr>
        <p:spPr/>
        <p:txBody>
          <a:bodyPr/>
          <a:lstStyle>
            <a:lvl1pPr>
              <a:defRPr/>
            </a:lvl1pPr>
          </a:lstStyle>
          <a:p>
            <a:pPr>
              <a:defRPr/>
            </a:pPr>
            <a:fld id="{6E4C29F6-C04E-4800-BDDD-8E0464A8B178}" type="slidenum">
              <a:rPr lang="fr-FR"/>
              <a:pPr>
                <a:defRPr/>
              </a:pPr>
              <a:t>‹N°›</a:t>
            </a:fld>
            <a:endParaRPr lang="fr-FR"/>
          </a:p>
        </p:txBody>
      </p:sp>
    </p:spTree>
    <p:extLst>
      <p:ext uri="{BB962C8B-B14F-4D97-AF65-F5344CB8AC3E}">
        <p14:creationId xmlns:p14="http://schemas.microsoft.com/office/powerpoint/2010/main" val="107773141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altLang="fr-FR" noProof="0"/>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3">
            <a:extLst>
              <a:ext uri="{FF2B5EF4-FFF2-40B4-BE49-F238E27FC236}">
                <a16:creationId xmlns:a16="http://schemas.microsoft.com/office/drawing/2014/main" id="{35F4BC61-0B69-48DD-870C-1B2B87CBBE75}"/>
              </a:ext>
            </a:extLst>
          </p:cNvPr>
          <p:cNvSpPr>
            <a:spLocks noGrp="1"/>
          </p:cNvSpPr>
          <p:nvPr>
            <p:ph type="dt" sz="half" idx="10"/>
          </p:nvPr>
        </p:nvSpPr>
        <p:spPr/>
        <p:txBody>
          <a:bodyPr/>
          <a:lstStyle>
            <a:lvl1pPr>
              <a:defRPr/>
            </a:lvl1pPr>
          </a:lstStyle>
          <a:p>
            <a:pPr>
              <a:defRPr/>
            </a:pPr>
            <a:fld id="{C70087A2-5D24-4175-B9C4-6986950AB636}" type="datetimeFigureOut">
              <a:rPr lang="fr-FR"/>
              <a:pPr>
                <a:defRPr/>
              </a:pPr>
              <a:t>02/04/2020</a:t>
            </a:fld>
            <a:endParaRPr lang="fr-FR"/>
          </a:p>
        </p:txBody>
      </p:sp>
      <p:sp>
        <p:nvSpPr>
          <p:cNvPr id="6" name="Espace réservé du pied de page 4">
            <a:extLst>
              <a:ext uri="{FF2B5EF4-FFF2-40B4-BE49-F238E27FC236}">
                <a16:creationId xmlns:a16="http://schemas.microsoft.com/office/drawing/2014/main" id="{C20E2BD3-596B-4E02-9884-9156EA8621B2}"/>
              </a:ext>
            </a:extLst>
          </p:cNvPr>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a:extLst>
              <a:ext uri="{FF2B5EF4-FFF2-40B4-BE49-F238E27FC236}">
                <a16:creationId xmlns:a16="http://schemas.microsoft.com/office/drawing/2014/main" id="{F9275683-D67C-40E5-BCBB-D7BB99419C29}"/>
              </a:ext>
            </a:extLst>
          </p:cNvPr>
          <p:cNvSpPr>
            <a:spLocks noGrp="1"/>
          </p:cNvSpPr>
          <p:nvPr>
            <p:ph type="sldNum" sz="quarter" idx="12"/>
          </p:nvPr>
        </p:nvSpPr>
        <p:spPr/>
        <p:txBody>
          <a:bodyPr/>
          <a:lstStyle>
            <a:lvl1pPr>
              <a:defRPr/>
            </a:lvl1pPr>
          </a:lstStyle>
          <a:p>
            <a:pPr>
              <a:defRPr/>
            </a:pPr>
            <a:fld id="{063AA005-07E7-4465-A2F1-4C4D036A8530}" type="slidenum">
              <a:rPr lang="fr-FR"/>
              <a:pPr>
                <a:defRPr/>
              </a:pPr>
              <a:t>‹N°›</a:t>
            </a:fld>
            <a:endParaRPr lang="fr-FR"/>
          </a:p>
        </p:txBody>
      </p:sp>
    </p:spTree>
    <p:extLst>
      <p:ext uri="{BB962C8B-B14F-4D97-AF65-F5344CB8AC3E}">
        <p14:creationId xmlns:p14="http://schemas.microsoft.com/office/powerpoint/2010/main" val="71017248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lvl1pPr marL="228600" indent="-228600">
              <a:defRPr lang="fr-FR" altLang="fr-FR" sz="2800" kern="1200" dirty="0">
                <a:solidFill>
                  <a:schemeClr val="tx1"/>
                </a:solidFill>
                <a:latin typeface="Arial" panose="020B0604020202020204" pitchFamily="34" charset="0"/>
                <a:ea typeface="+mn-ea"/>
                <a:cs typeface="Arial" panose="020B0604020202020204" pitchFamily="34" charset="0"/>
              </a:defRPr>
            </a:lvl1pPr>
            <a:lvl2pPr marL="685800" indent="-228600">
              <a:defRPr lang="fr-FR" altLang="fr-FR" sz="2400" kern="1200" dirty="0">
                <a:solidFill>
                  <a:schemeClr val="tx1"/>
                </a:solidFill>
                <a:latin typeface="Arial" panose="020B0604020202020204" pitchFamily="34" charset="0"/>
                <a:ea typeface="+mn-ea"/>
                <a:cs typeface="Arial" panose="020B0604020202020204" pitchFamily="34" charset="0"/>
              </a:defRPr>
            </a:lvl2pPr>
            <a:lvl3pPr marL="1143000" indent="-228600">
              <a:defRPr lang="fr-FR" altLang="fr-FR" sz="2000" kern="1200" dirty="0">
                <a:solidFill>
                  <a:schemeClr val="tx1"/>
                </a:solidFill>
                <a:latin typeface="Arial" panose="020B0604020202020204" pitchFamily="34" charset="0"/>
                <a:ea typeface="+mn-ea"/>
                <a:cs typeface="Arial" panose="020B0604020202020204" pitchFamily="34" charset="0"/>
              </a:defRPr>
            </a:lvl3pPr>
            <a:lvl4pPr marL="1600200" indent="-228600">
              <a:buFont typeface="Arial" panose="020B0604020202020204" pitchFamily="34" charset="0"/>
              <a:buChar char="-"/>
              <a:defRPr/>
            </a:lvl4pPr>
            <a:lvl5pPr marL="2057400" indent="-228600">
              <a:buFont typeface="Arial" panose="020B0604020202020204" pitchFamily="34" charset="0"/>
              <a:buChar char="-"/>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a:extLst>
              <a:ext uri="{FF2B5EF4-FFF2-40B4-BE49-F238E27FC236}">
                <a16:creationId xmlns:a16="http://schemas.microsoft.com/office/drawing/2014/main" id="{C0A869BF-140F-4786-A88B-D6F82CC88C02}"/>
              </a:ext>
            </a:extLst>
          </p:cNvPr>
          <p:cNvSpPr>
            <a:spLocks noGrp="1"/>
          </p:cNvSpPr>
          <p:nvPr>
            <p:ph type="dt" sz="half" idx="10"/>
          </p:nvPr>
        </p:nvSpPr>
        <p:spPr/>
        <p:txBody>
          <a:bodyPr/>
          <a:lstStyle>
            <a:lvl1pPr>
              <a:defRPr/>
            </a:lvl1pPr>
          </a:lstStyle>
          <a:p>
            <a:pPr>
              <a:defRPr/>
            </a:pPr>
            <a:fld id="{5C0BDBAD-C606-4EA5-A276-C0345295937C}" type="datetimeFigureOut">
              <a:rPr lang="fr-FR"/>
              <a:pPr>
                <a:defRPr/>
              </a:pPr>
              <a:t>02/04/2020</a:t>
            </a:fld>
            <a:endParaRPr lang="fr-FR"/>
          </a:p>
        </p:txBody>
      </p:sp>
      <p:sp>
        <p:nvSpPr>
          <p:cNvPr id="5" name="Espace réservé du pied de page 4">
            <a:extLst>
              <a:ext uri="{FF2B5EF4-FFF2-40B4-BE49-F238E27FC236}">
                <a16:creationId xmlns:a16="http://schemas.microsoft.com/office/drawing/2014/main" id="{527E84BB-7129-4A77-A190-C19271D3A792}"/>
              </a:ext>
            </a:extLst>
          </p:cNvPr>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a:extLst>
              <a:ext uri="{FF2B5EF4-FFF2-40B4-BE49-F238E27FC236}">
                <a16:creationId xmlns:a16="http://schemas.microsoft.com/office/drawing/2014/main" id="{C9CB0593-F466-440E-989F-18417037613D}"/>
              </a:ext>
            </a:extLst>
          </p:cNvPr>
          <p:cNvSpPr>
            <a:spLocks noGrp="1"/>
          </p:cNvSpPr>
          <p:nvPr>
            <p:ph type="sldNum" sz="quarter" idx="12"/>
          </p:nvPr>
        </p:nvSpPr>
        <p:spPr/>
        <p:txBody>
          <a:bodyPr/>
          <a:lstStyle>
            <a:lvl1pPr>
              <a:defRPr/>
            </a:lvl1pPr>
          </a:lstStyle>
          <a:p>
            <a:pPr>
              <a:defRPr/>
            </a:pPr>
            <a:fld id="{815C7591-095F-4BD3-8C09-593A1D385698}" type="slidenum">
              <a:rPr lang="fr-FR"/>
              <a:pPr>
                <a:defRPr/>
              </a:pPr>
              <a:t>‹N°›</a:t>
            </a:fld>
            <a:endParaRPr lang="fr-FR"/>
          </a:p>
        </p:txBody>
      </p:sp>
    </p:spTree>
    <p:extLst>
      <p:ext uri="{BB962C8B-B14F-4D97-AF65-F5344CB8AC3E}">
        <p14:creationId xmlns:p14="http://schemas.microsoft.com/office/powerpoint/2010/main" val="191403141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838200" y="365125"/>
            <a:ext cx="7734300" cy="5811838"/>
          </a:xfrm>
        </p:spPr>
        <p:txBody>
          <a:bodyPr vert="eaVert"/>
          <a:lstStyle>
            <a:lvl1pPr marL="228600" indent="-228600">
              <a:defRPr lang="fr-FR" altLang="fr-FR" sz="2800" kern="1200" dirty="0">
                <a:solidFill>
                  <a:schemeClr val="tx1"/>
                </a:solidFill>
                <a:latin typeface="Arial" panose="020B0604020202020204" pitchFamily="34" charset="0"/>
                <a:ea typeface="+mn-ea"/>
                <a:cs typeface="Arial" panose="020B0604020202020204" pitchFamily="34" charset="0"/>
              </a:defRPr>
            </a:lvl1pPr>
            <a:lvl2pPr marL="685800" indent="-228600">
              <a:defRPr lang="fr-FR" altLang="fr-FR" sz="2400" kern="1200" dirty="0">
                <a:solidFill>
                  <a:schemeClr val="tx1"/>
                </a:solidFill>
                <a:latin typeface="Arial" panose="020B0604020202020204" pitchFamily="34" charset="0"/>
                <a:ea typeface="+mn-ea"/>
                <a:cs typeface="Arial" panose="020B0604020202020204" pitchFamily="34" charset="0"/>
              </a:defRPr>
            </a:lvl2pPr>
            <a:lvl3pPr marL="1143000" indent="-228600">
              <a:buFont typeface="Arial" panose="020B0604020202020204" pitchFamily="34" charset="0"/>
              <a:buChar char="-"/>
              <a:defRPr/>
            </a:lvl3pPr>
            <a:lvl4pPr marL="1600200" indent="-228600">
              <a:buFont typeface="Arial" panose="020B0604020202020204" pitchFamily="34" charset="0"/>
              <a:buChar char="-"/>
              <a:defRPr/>
            </a:lvl4pPr>
            <a:lvl5pPr marL="2057400" indent="-228600">
              <a:buFont typeface="Arial" panose="020B0604020202020204" pitchFamily="34" charset="0"/>
              <a:buChar char="-"/>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a:extLst>
              <a:ext uri="{FF2B5EF4-FFF2-40B4-BE49-F238E27FC236}">
                <a16:creationId xmlns:a16="http://schemas.microsoft.com/office/drawing/2014/main" id="{0E92DEA4-7FCA-4113-8893-F854522AD8EE}"/>
              </a:ext>
            </a:extLst>
          </p:cNvPr>
          <p:cNvSpPr>
            <a:spLocks noGrp="1"/>
          </p:cNvSpPr>
          <p:nvPr>
            <p:ph type="dt" sz="half" idx="10"/>
          </p:nvPr>
        </p:nvSpPr>
        <p:spPr/>
        <p:txBody>
          <a:bodyPr/>
          <a:lstStyle>
            <a:lvl1pPr>
              <a:defRPr/>
            </a:lvl1pPr>
          </a:lstStyle>
          <a:p>
            <a:pPr>
              <a:defRPr/>
            </a:pPr>
            <a:fld id="{92B5AF97-D67E-4F79-8B12-F23C33D5C3F7}" type="datetimeFigureOut">
              <a:rPr lang="fr-FR"/>
              <a:pPr>
                <a:defRPr/>
              </a:pPr>
              <a:t>02/04/2020</a:t>
            </a:fld>
            <a:endParaRPr lang="fr-FR"/>
          </a:p>
        </p:txBody>
      </p:sp>
      <p:sp>
        <p:nvSpPr>
          <p:cNvPr id="5" name="Espace réservé du pied de page 4">
            <a:extLst>
              <a:ext uri="{FF2B5EF4-FFF2-40B4-BE49-F238E27FC236}">
                <a16:creationId xmlns:a16="http://schemas.microsoft.com/office/drawing/2014/main" id="{0BD3E167-3D99-40E2-BBF8-951FC571CD81}"/>
              </a:ext>
            </a:extLst>
          </p:cNvPr>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a:extLst>
              <a:ext uri="{FF2B5EF4-FFF2-40B4-BE49-F238E27FC236}">
                <a16:creationId xmlns:a16="http://schemas.microsoft.com/office/drawing/2014/main" id="{9251FB1A-E34A-48EA-9F1D-3FE8B2133A43}"/>
              </a:ext>
            </a:extLst>
          </p:cNvPr>
          <p:cNvSpPr>
            <a:spLocks noGrp="1"/>
          </p:cNvSpPr>
          <p:nvPr>
            <p:ph type="sldNum" sz="quarter" idx="12"/>
          </p:nvPr>
        </p:nvSpPr>
        <p:spPr/>
        <p:txBody>
          <a:bodyPr/>
          <a:lstStyle>
            <a:lvl1pPr>
              <a:defRPr/>
            </a:lvl1pPr>
          </a:lstStyle>
          <a:p>
            <a:pPr>
              <a:defRPr/>
            </a:pPr>
            <a:fld id="{D434BAB0-2328-4F16-9BB4-21E9AA3DDE31}" type="slidenum">
              <a:rPr lang="fr-FR"/>
              <a:pPr>
                <a:defRPr/>
              </a:pPr>
              <a:t>‹N°›</a:t>
            </a:fld>
            <a:endParaRPr lang="fr-FR"/>
          </a:p>
        </p:txBody>
      </p:sp>
    </p:spTree>
    <p:extLst>
      <p:ext uri="{BB962C8B-B14F-4D97-AF65-F5344CB8AC3E}">
        <p14:creationId xmlns:p14="http://schemas.microsoft.com/office/powerpoint/2010/main" val="40250239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C03CFC85-EF14-450B-8448-34EDD518EB02}"/>
              </a:ext>
            </a:extLst>
          </p:cNvPr>
          <p:cNvSpPr>
            <a:spLocks noGrp="1"/>
          </p:cNvSpPr>
          <p:nvPr>
            <p:ph type="dt" sz="half" idx="10"/>
          </p:nvPr>
        </p:nvSpPr>
        <p:spPr/>
        <p:txBody>
          <a:bodyPr/>
          <a:lstStyle>
            <a:lvl1pPr>
              <a:defRPr/>
            </a:lvl1pPr>
          </a:lstStyle>
          <a:p>
            <a:pPr>
              <a:defRPr/>
            </a:pPr>
            <a:fld id="{91FC5539-49DF-4F8E-A294-17F267D11BB5}" type="datetimeFigureOut">
              <a:rPr lang="fr-FR"/>
              <a:pPr>
                <a:defRPr/>
              </a:pPr>
              <a:t>02/04/2020</a:t>
            </a:fld>
            <a:endParaRPr lang="fr-FR"/>
          </a:p>
        </p:txBody>
      </p:sp>
      <p:sp>
        <p:nvSpPr>
          <p:cNvPr id="5" name="Espace réservé du pied de page 4">
            <a:extLst>
              <a:ext uri="{FF2B5EF4-FFF2-40B4-BE49-F238E27FC236}">
                <a16:creationId xmlns:a16="http://schemas.microsoft.com/office/drawing/2014/main" id="{A504AD4A-8B68-4F5E-B67A-B0348AAB5176}"/>
              </a:ext>
            </a:extLst>
          </p:cNvPr>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a:extLst>
              <a:ext uri="{FF2B5EF4-FFF2-40B4-BE49-F238E27FC236}">
                <a16:creationId xmlns:a16="http://schemas.microsoft.com/office/drawing/2014/main" id="{2A4423EA-4955-4F0E-A23B-C63139CD8507}"/>
              </a:ext>
            </a:extLst>
          </p:cNvPr>
          <p:cNvSpPr>
            <a:spLocks noGrp="1"/>
          </p:cNvSpPr>
          <p:nvPr>
            <p:ph type="sldNum" sz="quarter" idx="12"/>
          </p:nvPr>
        </p:nvSpPr>
        <p:spPr/>
        <p:txBody>
          <a:bodyPr/>
          <a:lstStyle>
            <a:lvl1pPr>
              <a:defRPr/>
            </a:lvl1pPr>
          </a:lstStyle>
          <a:p>
            <a:pPr>
              <a:defRPr/>
            </a:pPr>
            <a:fld id="{E94C2F4A-24DE-42B5-9882-F18788340E71}" type="slidenum">
              <a:rPr lang="fr-FR"/>
              <a:pPr>
                <a:defRPr/>
              </a:pPr>
              <a:t>‹N°›</a:t>
            </a:fld>
            <a:endParaRPr lang="fr-FR"/>
          </a:p>
        </p:txBody>
      </p:sp>
    </p:spTree>
    <p:extLst>
      <p:ext uri="{BB962C8B-B14F-4D97-AF65-F5344CB8AC3E}">
        <p14:creationId xmlns:p14="http://schemas.microsoft.com/office/powerpoint/2010/main" val="18782910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838200" y="1825625"/>
            <a:ext cx="5181600" cy="4351338"/>
          </a:xfrm>
        </p:spPr>
        <p:txBody>
          <a:bodyPr/>
          <a:lstStyle>
            <a:lvl1pPr marL="228600" indent="-228600">
              <a:buSzPct val="85000"/>
              <a:defRPr lang="fr-FR" altLang="fr-FR" sz="2800" kern="1200" dirty="0">
                <a:solidFill>
                  <a:schemeClr val="tx1"/>
                </a:solidFill>
                <a:latin typeface="Arial" panose="020B0604020202020204" pitchFamily="34" charset="0"/>
                <a:ea typeface="+mn-ea"/>
                <a:cs typeface="Arial" panose="020B0604020202020204" pitchFamily="34" charset="0"/>
              </a:defRPr>
            </a:lvl1pPr>
            <a:lvl2pPr marL="685800" indent="-228600">
              <a:defRPr lang="fr-FR" altLang="fr-FR" sz="2400" kern="1200" dirty="0">
                <a:solidFill>
                  <a:schemeClr val="tx1"/>
                </a:solidFill>
                <a:latin typeface="Arial" panose="020B0604020202020204" pitchFamily="34" charset="0"/>
                <a:ea typeface="+mn-ea"/>
                <a:cs typeface="Arial" panose="020B0604020202020204" pitchFamily="34" charset="0"/>
              </a:defRPr>
            </a:lvl2pPr>
            <a:lvl3pPr marL="1143000" indent="-228600">
              <a:buFont typeface="Arial" panose="020B0604020202020204" pitchFamily="34" charset="0"/>
              <a:buChar char="-"/>
              <a:defRPr/>
            </a:lvl3pPr>
            <a:lvl4pPr marL="1600200" indent="-228600">
              <a:buFont typeface="Arial" panose="020B0604020202020204" pitchFamily="34" charset="0"/>
              <a:buChar char="-"/>
              <a:defRPr/>
            </a:lvl4pPr>
            <a:lvl5pPr marL="2057400" indent="-228600">
              <a:buFont typeface="Arial" panose="020B0604020202020204" pitchFamily="34" charset="0"/>
              <a:buChar char="-"/>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u contenu 3"/>
          <p:cNvSpPr>
            <a:spLocks noGrp="1"/>
          </p:cNvSpPr>
          <p:nvPr>
            <p:ph sz="half" idx="2"/>
          </p:nvPr>
        </p:nvSpPr>
        <p:spPr>
          <a:xfrm>
            <a:off x="6172200" y="1825625"/>
            <a:ext cx="5181600" cy="4351338"/>
          </a:xfrm>
        </p:spPr>
        <p:txBody>
          <a:bodyPr/>
          <a:lstStyle>
            <a:lvl1pPr marL="228600" indent="-228600">
              <a:buSzPct val="85000"/>
              <a:defRPr lang="fr-FR" altLang="fr-FR" sz="2800" kern="1200" dirty="0">
                <a:solidFill>
                  <a:schemeClr val="tx1"/>
                </a:solidFill>
                <a:latin typeface="Arial" panose="020B0604020202020204" pitchFamily="34" charset="0"/>
                <a:ea typeface="+mn-ea"/>
                <a:cs typeface="Arial" panose="020B0604020202020204" pitchFamily="34" charset="0"/>
              </a:defRPr>
            </a:lvl1pPr>
            <a:lvl2pPr marL="685800" indent="-228600">
              <a:defRPr lang="fr-FR" altLang="fr-FR" sz="2400" kern="1200" dirty="0">
                <a:solidFill>
                  <a:schemeClr val="tx1"/>
                </a:solidFill>
                <a:latin typeface="Arial" panose="020B0604020202020204" pitchFamily="34" charset="0"/>
                <a:ea typeface="+mn-ea"/>
                <a:cs typeface="Arial" panose="020B0604020202020204" pitchFamily="34" charset="0"/>
              </a:defRPr>
            </a:lvl2pPr>
            <a:lvl3pPr marL="1143000" indent="-228600">
              <a:buFont typeface="Arial" panose="020B0604020202020204" pitchFamily="34" charset="0"/>
              <a:buChar char="-"/>
              <a:defRPr/>
            </a:lvl3pPr>
            <a:lvl4pPr marL="1600200" indent="-228600">
              <a:buFont typeface="Arial" panose="020B0604020202020204" pitchFamily="34" charset="0"/>
              <a:buChar char="-"/>
              <a:defRPr/>
            </a:lvl4pPr>
            <a:lvl5pPr marL="2057400" indent="-228600">
              <a:buFont typeface="Arial" panose="020B0604020202020204" pitchFamily="34" charset="0"/>
              <a:buChar char="-"/>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5" name="Espace réservé de la date 3">
            <a:extLst>
              <a:ext uri="{FF2B5EF4-FFF2-40B4-BE49-F238E27FC236}">
                <a16:creationId xmlns:a16="http://schemas.microsoft.com/office/drawing/2014/main" id="{C481FB9D-864B-423D-8CC1-C7396AC9DD12}"/>
              </a:ext>
            </a:extLst>
          </p:cNvPr>
          <p:cNvSpPr>
            <a:spLocks noGrp="1"/>
          </p:cNvSpPr>
          <p:nvPr>
            <p:ph type="dt" sz="half" idx="10"/>
          </p:nvPr>
        </p:nvSpPr>
        <p:spPr/>
        <p:txBody>
          <a:bodyPr/>
          <a:lstStyle>
            <a:lvl1pPr>
              <a:defRPr/>
            </a:lvl1pPr>
          </a:lstStyle>
          <a:p>
            <a:pPr>
              <a:defRPr/>
            </a:pPr>
            <a:fld id="{A54C3E3B-4FAC-4BBD-85C5-DF26FFBA9F6C}" type="datetimeFigureOut">
              <a:rPr lang="fr-FR"/>
              <a:pPr>
                <a:defRPr/>
              </a:pPr>
              <a:t>02/04/2020</a:t>
            </a:fld>
            <a:endParaRPr lang="fr-FR"/>
          </a:p>
        </p:txBody>
      </p:sp>
      <p:sp>
        <p:nvSpPr>
          <p:cNvPr id="6" name="Espace réservé du pied de page 4">
            <a:extLst>
              <a:ext uri="{FF2B5EF4-FFF2-40B4-BE49-F238E27FC236}">
                <a16:creationId xmlns:a16="http://schemas.microsoft.com/office/drawing/2014/main" id="{F26AC412-6A61-47F4-903D-DD92484CBB64}"/>
              </a:ext>
            </a:extLst>
          </p:cNvPr>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a:extLst>
              <a:ext uri="{FF2B5EF4-FFF2-40B4-BE49-F238E27FC236}">
                <a16:creationId xmlns:a16="http://schemas.microsoft.com/office/drawing/2014/main" id="{8A3B7B73-E6A8-41EA-AA5E-61AF27D124DF}"/>
              </a:ext>
            </a:extLst>
          </p:cNvPr>
          <p:cNvSpPr>
            <a:spLocks noGrp="1"/>
          </p:cNvSpPr>
          <p:nvPr>
            <p:ph type="sldNum" sz="quarter" idx="12"/>
          </p:nvPr>
        </p:nvSpPr>
        <p:spPr/>
        <p:txBody>
          <a:bodyPr/>
          <a:lstStyle>
            <a:lvl1pPr>
              <a:defRPr/>
            </a:lvl1pPr>
          </a:lstStyle>
          <a:p>
            <a:pPr>
              <a:defRPr/>
            </a:pPr>
            <a:fld id="{19457956-6EDB-4B2C-B75C-6EA4E48FD346}" type="slidenum">
              <a:rPr lang="fr-FR"/>
              <a:pPr>
                <a:defRPr/>
              </a:pPr>
              <a:t>‹N°›</a:t>
            </a:fld>
            <a:endParaRPr lang="fr-FR"/>
          </a:p>
        </p:txBody>
      </p:sp>
    </p:spTree>
    <p:extLst>
      <p:ext uri="{BB962C8B-B14F-4D97-AF65-F5344CB8AC3E}">
        <p14:creationId xmlns:p14="http://schemas.microsoft.com/office/powerpoint/2010/main" val="41572504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839788" y="2505075"/>
            <a:ext cx="5157787" cy="3684588"/>
          </a:xfrm>
        </p:spPr>
        <p:txBody>
          <a:bodyPr/>
          <a:lstStyle>
            <a:lvl1pPr marL="228600" indent="-228600">
              <a:defRPr lang="fr-FR" altLang="fr-FR" sz="2800" kern="1200" dirty="0">
                <a:solidFill>
                  <a:schemeClr val="tx1"/>
                </a:solidFill>
                <a:latin typeface="Arial" panose="020B0604020202020204" pitchFamily="34" charset="0"/>
                <a:ea typeface="+mn-ea"/>
                <a:cs typeface="Arial" panose="020B0604020202020204" pitchFamily="34" charset="0"/>
              </a:defRPr>
            </a:lvl1pPr>
            <a:lvl2pPr marL="685800" indent="-228600">
              <a:defRPr lang="fr-FR" altLang="fr-FR" sz="2400" kern="1200" dirty="0">
                <a:solidFill>
                  <a:schemeClr val="tx1"/>
                </a:solidFill>
                <a:latin typeface="Arial" panose="020B0604020202020204" pitchFamily="34" charset="0"/>
                <a:ea typeface="+mn-ea"/>
                <a:cs typeface="Arial" panose="020B0604020202020204" pitchFamily="34" charset="0"/>
              </a:defRPr>
            </a:lvl2pPr>
            <a:lvl3pPr marL="1143000" indent="-228600">
              <a:buFont typeface="Arial" panose="020B0604020202020204" pitchFamily="34" charset="0"/>
              <a:buChar char="-"/>
              <a:defRPr/>
            </a:lvl3pPr>
            <a:lvl4pPr marL="1600200" indent="-228600">
              <a:buFont typeface="Arial" panose="020B0604020202020204" pitchFamily="34" charset="0"/>
              <a:buChar char="-"/>
              <a:defRPr/>
            </a:lvl4pPr>
            <a:lvl5pPr marL="2057400" indent="-228600">
              <a:buFont typeface="Arial" panose="020B0604020202020204" pitchFamily="34" charset="0"/>
              <a:buChar char="-"/>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lvl1pPr marL="228600" indent="-228600">
              <a:defRPr lang="fr-FR" altLang="fr-FR" sz="2800" kern="1200" dirty="0">
                <a:solidFill>
                  <a:schemeClr val="tx1"/>
                </a:solidFill>
                <a:latin typeface="Arial" panose="020B0604020202020204" pitchFamily="34" charset="0"/>
                <a:ea typeface="+mn-ea"/>
                <a:cs typeface="Arial" panose="020B0604020202020204" pitchFamily="34" charset="0"/>
              </a:defRPr>
            </a:lvl1pPr>
            <a:lvl2pPr marL="685800" indent="-228600">
              <a:defRPr lang="fr-FR" altLang="fr-FR" sz="2400" kern="1200" dirty="0">
                <a:solidFill>
                  <a:schemeClr val="tx1"/>
                </a:solidFill>
                <a:latin typeface="Arial" panose="020B0604020202020204" pitchFamily="34" charset="0"/>
                <a:ea typeface="+mn-ea"/>
                <a:cs typeface="Arial" panose="020B0604020202020204" pitchFamily="34" charset="0"/>
              </a:defRPr>
            </a:lvl2pPr>
            <a:lvl3pPr marL="1143000" indent="-228600">
              <a:buFont typeface="Arial" panose="020B0604020202020204" pitchFamily="34" charset="0"/>
              <a:buChar char="-"/>
              <a:defRPr/>
            </a:lvl3pPr>
            <a:lvl4pPr marL="1600200" indent="-228600">
              <a:buFont typeface="Arial" panose="020B0604020202020204" pitchFamily="34" charset="0"/>
              <a:buChar char="-"/>
              <a:defRPr/>
            </a:lvl4pPr>
            <a:lvl5pPr marL="2057400" indent="-228600">
              <a:buFont typeface="Arial" panose="020B0604020202020204" pitchFamily="34" charset="0"/>
              <a:buChar char="-"/>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7" name="Espace réservé de la date 3">
            <a:extLst>
              <a:ext uri="{FF2B5EF4-FFF2-40B4-BE49-F238E27FC236}">
                <a16:creationId xmlns:a16="http://schemas.microsoft.com/office/drawing/2014/main" id="{B9CD5182-F548-4A3F-8CF1-DEC209BFDA0E}"/>
              </a:ext>
            </a:extLst>
          </p:cNvPr>
          <p:cNvSpPr>
            <a:spLocks noGrp="1"/>
          </p:cNvSpPr>
          <p:nvPr>
            <p:ph type="dt" sz="half" idx="10"/>
          </p:nvPr>
        </p:nvSpPr>
        <p:spPr/>
        <p:txBody>
          <a:bodyPr/>
          <a:lstStyle>
            <a:lvl1pPr>
              <a:defRPr/>
            </a:lvl1pPr>
          </a:lstStyle>
          <a:p>
            <a:pPr>
              <a:defRPr/>
            </a:pPr>
            <a:fld id="{A9D1E13C-35E2-4FFA-BC05-28D359F21704}" type="datetimeFigureOut">
              <a:rPr lang="fr-FR"/>
              <a:pPr>
                <a:defRPr/>
              </a:pPr>
              <a:t>02/04/2020</a:t>
            </a:fld>
            <a:endParaRPr lang="fr-FR"/>
          </a:p>
        </p:txBody>
      </p:sp>
      <p:sp>
        <p:nvSpPr>
          <p:cNvPr id="8" name="Espace réservé du pied de page 4">
            <a:extLst>
              <a:ext uri="{FF2B5EF4-FFF2-40B4-BE49-F238E27FC236}">
                <a16:creationId xmlns:a16="http://schemas.microsoft.com/office/drawing/2014/main" id="{9AC0E094-DB58-4184-B407-1D39A5AD6B2A}"/>
              </a:ext>
            </a:extLst>
          </p:cNvPr>
          <p:cNvSpPr>
            <a:spLocks noGrp="1"/>
          </p:cNvSpPr>
          <p:nvPr>
            <p:ph type="ftr" sz="quarter" idx="11"/>
          </p:nvPr>
        </p:nvSpPr>
        <p:spPr/>
        <p:txBody>
          <a:bodyPr/>
          <a:lstStyle>
            <a:lvl1pPr>
              <a:defRPr/>
            </a:lvl1pPr>
          </a:lstStyle>
          <a:p>
            <a:pPr>
              <a:defRPr/>
            </a:pPr>
            <a:endParaRPr lang="fr-FR"/>
          </a:p>
        </p:txBody>
      </p:sp>
      <p:sp>
        <p:nvSpPr>
          <p:cNvPr id="9" name="Espace réservé du numéro de diapositive 5">
            <a:extLst>
              <a:ext uri="{FF2B5EF4-FFF2-40B4-BE49-F238E27FC236}">
                <a16:creationId xmlns:a16="http://schemas.microsoft.com/office/drawing/2014/main" id="{26B3B365-4BE0-4069-91FF-50F4B9062C1D}"/>
              </a:ext>
            </a:extLst>
          </p:cNvPr>
          <p:cNvSpPr>
            <a:spLocks noGrp="1"/>
          </p:cNvSpPr>
          <p:nvPr>
            <p:ph type="sldNum" sz="quarter" idx="12"/>
          </p:nvPr>
        </p:nvSpPr>
        <p:spPr/>
        <p:txBody>
          <a:bodyPr/>
          <a:lstStyle>
            <a:lvl1pPr>
              <a:defRPr/>
            </a:lvl1pPr>
          </a:lstStyle>
          <a:p>
            <a:pPr>
              <a:defRPr/>
            </a:pPr>
            <a:fld id="{08021371-0571-4CBA-A452-CA05DC4994AF}" type="slidenum">
              <a:rPr lang="fr-FR"/>
              <a:pPr>
                <a:defRPr/>
              </a:pPr>
              <a:t>‹N°›</a:t>
            </a:fld>
            <a:endParaRPr lang="fr-FR"/>
          </a:p>
        </p:txBody>
      </p:sp>
    </p:spTree>
    <p:extLst>
      <p:ext uri="{BB962C8B-B14F-4D97-AF65-F5344CB8AC3E}">
        <p14:creationId xmlns:p14="http://schemas.microsoft.com/office/powerpoint/2010/main" val="11017832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3">
            <a:extLst>
              <a:ext uri="{FF2B5EF4-FFF2-40B4-BE49-F238E27FC236}">
                <a16:creationId xmlns:a16="http://schemas.microsoft.com/office/drawing/2014/main" id="{4D8E7B7A-5938-4E50-B5B0-3EB61B2A1E18}"/>
              </a:ext>
            </a:extLst>
          </p:cNvPr>
          <p:cNvSpPr>
            <a:spLocks noGrp="1"/>
          </p:cNvSpPr>
          <p:nvPr>
            <p:ph type="dt" sz="half" idx="10"/>
          </p:nvPr>
        </p:nvSpPr>
        <p:spPr/>
        <p:txBody>
          <a:bodyPr/>
          <a:lstStyle>
            <a:lvl1pPr>
              <a:defRPr/>
            </a:lvl1pPr>
          </a:lstStyle>
          <a:p>
            <a:pPr>
              <a:defRPr/>
            </a:pPr>
            <a:fld id="{0322BAB9-C2E9-42DB-B46B-B058539EC13B}" type="datetimeFigureOut">
              <a:rPr lang="fr-FR"/>
              <a:pPr>
                <a:defRPr/>
              </a:pPr>
              <a:t>02/04/2020</a:t>
            </a:fld>
            <a:endParaRPr lang="fr-FR"/>
          </a:p>
        </p:txBody>
      </p:sp>
      <p:sp>
        <p:nvSpPr>
          <p:cNvPr id="4" name="Espace réservé du pied de page 4">
            <a:extLst>
              <a:ext uri="{FF2B5EF4-FFF2-40B4-BE49-F238E27FC236}">
                <a16:creationId xmlns:a16="http://schemas.microsoft.com/office/drawing/2014/main" id="{18E51AD8-71DF-4C58-BBB5-CCD011376C8C}"/>
              </a:ext>
            </a:extLst>
          </p:cNvPr>
          <p:cNvSpPr>
            <a:spLocks noGrp="1"/>
          </p:cNvSpPr>
          <p:nvPr>
            <p:ph type="ftr" sz="quarter" idx="11"/>
          </p:nvPr>
        </p:nvSpPr>
        <p:spPr/>
        <p:txBody>
          <a:bodyPr/>
          <a:lstStyle>
            <a:lvl1pPr>
              <a:defRPr/>
            </a:lvl1pPr>
          </a:lstStyle>
          <a:p>
            <a:pPr>
              <a:defRPr/>
            </a:pPr>
            <a:endParaRPr lang="fr-FR"/>
          </a:p>
        </p:txBody>
      </p:sp>
      <p:sp>
        <p:nvSpPr>
          <p:cNvPr id="5" name="Espace réservé du numéro de diapositive 5">
            <a:extLst>
              <a:ext uri="{FF2B5EF4-FFF2-40B4-BE49-F238E27FC236}">
                <a16:creationId xmlns:a16="http://schemas.microsoft.com/office/drawing/2014/main" id="{026D507A-4869-452F-A977-D9668C6A3329}"/>
              </a:ext>
            </a:extLst>
          </p:cNvPr>
          <p:cNvSpPr>
            <a:spLocks noGrp="1"/>
          </p:cNvSpPr>
          <p:nvPr>
            <p:ph type="sldNum" sz="quarter" idx="12"/>
          </p:nvPr>
        </p:nvSpPr>
        <p:spPr/>
        <p:txBody>
          <a:bodyPr/>
          <a:lstStyle>
            <a:lvl1pPr>
              <a:defRPr/>
            </a:lvl1pPr>
          </a:lstStyle>
          <a:p>
            <a:pPr>
              <a:defRPr/>
            </a:pPr>
            <a:fld id="{1F45B032-F385-477D-9767-0E5654D4F1DC}" type="slidenum">
              <a:rPr lang="fr-FR"/>
              <a:pPr>
                <a:defRPr/>
              </a:pPr>
              <a:t>‹N°›</a:t>
            </a:fld>
            <a:endParaRPr lang="fr-FR"/>
          </a:p>
        </p:txBody>
      </p:sp>
    </p:spTree>
    <p:extLst>
      <p:ext uri="{BB962C8B-B14F-4D97-AF65-F5344CB8AC3E}">
        <p14:creationId xmlns:p14="http://schemas.microsoft.com/office/powerpoint/2010/main" val="32427997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3">
            <a:extLst>
              <a:ext uri="{FF2B5EF4-FFF2-40B4-BE49-F238E27FC236}">
                <a16:creationId xmlns:a16="http://schemas.microsoft.com/office/drawing/2014/main" id="{F32C8B15-7F4F-46B8-AA54-49B5DD0E1488}"/>
              </a:ext>
            </a:extLst>
          </p:cNvPr>
          <p:cNvSpPr>
            <a:spLocks noGrp="1"/>
          </p:cNvSpPr>
          <p:nvPr>
            <p:ph type="dt" sz="half" idx="10"/>
          </p:nvPr>
        </p:nvSpPr>
        <p:spPr/>
        <p:txBody>
          <a:bodyPr/>
          <a:lstStyle>
            <a:lvl1pPr>
              <a:defRPr/>
            </a:lvl1pPr>
          </a:lstStyle>
          <a:p>
            <a:pPr>
              <a:defRPr/>
            </a:pPr>
            <a:fld id="{2B7493C9-CB77-4805-9721-6CB367C49377}" type="datetimeFigureOut">
              <a:rPr lang="fr-FR"/>
              <a:pPr>
                <a:defRPr/>
              </a:pPr>
              <a:t>02/04/2020</a:t>
            </a:fld>
            <a:endParaRPr lang="fr-FR"/>
          </a:p>
        </p:txBody>
      </p:sp>
      <p:sp>
        <p:nvSpPr>
          <p:cNvPr id="3" name="Espace réservé du pied de page 4">
            <a:extLst>
              <a:ext uri="{FF2B5EF4-FFF2-40B4-BE49-F238E27FC236}">
                <a16:creationId xmlns:a16="http://schemas.microsoft.com/office/drawing/2014/main" id="{93123E51-2ED4-4AF4-BBC7-AA454A575133}"/>
              </a:ext>
            </a:extLst>
          </p:cNvPr>
          <p:cNvSpPr>
            <a:spLocks noGrp="1"/>
          </p:cNvSpPr>
          <p:nvPr>
            <p:ph type="ftr" sz="quarter" idx="11"/>
          </p:nvPr>
        </p:nvSpPr>
        <p:spPr/>
        <p:txBody>
          <a:bodyPr/>
          <a:lstStyle>
            <a:lvl1pPr>
              <a:defRPr/>
            </a:lvl1pPr>
          </a:lstStyle>
          <a:p>
            <a:pPr>
              <a:defRPr/>
            </a:pPr>
            <a:endParaRPr lang="fr-FR"/>
          </a:p>
        </p:txBody>
      </p:sp>
      <p:sp>
        <p:nvSpPr>
          <p:cNvPr id="4" name="Espace réservé du numéro de diapositive 5">
            <a:extLst>
              <a:ext uri="{FF2B5EF4-FFF2-40B4-BE49-F238E27FC236}">
                <a16:creationId xmlns:a16="http://schemas.microsoft.com/office/drawing/2014/main" id="{F9661A4A-C192-4E86-BF14-6F2726D46B9B}"/>
              </a:ext>
            </a:extLst>
          </p:cNvPr>
          <p:cNvSpPr>
            <a:spLocks noGrp="1"/>
          </p:cNvSpPr>
          <p:nvPr>
            <p:ph type="sldNum" sz="quarter" idx="12"/>
          </p:nvPr>
        </p:nvSpPr>
        <p:spPr/>
        <p:txBody>
          <a:bodyPr/>
          <a:lstStyle>
            <a:lvl1pPr>
              <a:defRPr/>
            </a:lvl1pPr>
          </a:lstStyle>
          <a:p>
            <a:pPr>
              <a:defRPr/>
            </a:pPr>
            <a:fld id="{2CD25453-C933-4BDD-B7EE-4F1658DA5BAA}" type="slidenum">
              <a:rPr lang="fr-FR"/>
              <a:pPr>
                <a:defRPr/>
              </a:pPr>
              <a:t>‹N°›</a:t>
            </a:fld>
            <a:endParaRPr lang="fr-FR"/>
          </a:p>
        </p:txBody>
      </p:sp>
    </p:spTree>
    <p:extLst>
      <p:ext uri="{BB962C8B-B14F-4D97-AF65-F5344CB8AC3E}">
        <p14:creationId xmlns:p14="http://schemas.microsoft.com/office/powerpoint/2010/main" val="6946647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p:cNvSpPr>
            <a:spLocks noGrp="1"/>
          </p:cNvSpPr>
          <p:nvPr>
            <p:ph idx="1"/>
          </p:nvPr>
        </p:nvSpPr>
        <p:spPr>
          <a:xfrm>
            <a:off x="5183188" y="987425"/>
            <a:ext cx="6172200" cy="4873625"/>
          </a:xfrm>
        </p:spPr>
        <p:txBody>
          <a:bodyPr/>
          <a:lstStyle>
            <a:lvl1pPr marL="228600" indent="-228600">
              <a:defRPr lang="fr-FR" altLang="fr-FR" sz="2800" kern="1200" dirty="0">
                <a:solidFill>
                  <a:schemeClr val="tx1"/>
                </a:solidFill>
                <a:latin typeface="Arial" panose="020B0604020202020204" pitchFamily="34" charset="0"/>
                <a:ea typeface="+mn-ea"/>
                <a:cs typeface="Arial" panose="020B0604020202020204" pitchFamily="34" charset="0"/>
              </a:defRPr>
            </a:lvl1pPr>
            <a:lvl2pPr marL="685800" indent="-228600">
              <a:defRPr lang="fr-FR" altLang="fr-FR" sz="2400" kern="1200" dirty="0">
                <a:solidFill>
                  <a:schemeClr val="tx1"/>
                </a:solidFill>
                <a:latin typeface="Arial" panose="020B0604020202020204" pitchFamily="34" charset="0"/>
                <a:ea typeface="+mn-ea"/>
                <a:cs typeface="Arial" panose="020B0604020202020204" pitchFamily="34" charset="0"/>
              </a:defRPr>
            </a:lvl2pPr>
            <a:lvl3pPr marL="1143000" indent="-228600">
              <a:defRPr lang="fr-FR" altLang="fr-FR" sz="2000" kern="1200" dirty="0">
                <a:solidFill>
                  <a:schemeClr val="tx1"/>
                </a:solidFill>
                <a:latin typeface="Arial" panose="020B0604020202020204" pitchFamily="34" charset="0"/>
                <a:ea typeface="+mn-ea"/>
                <a:cs typeface="Arial" panose="020B0604020202020204" pitchFamily="34" charset="0"/>
              </a:defRPr>
            </a:lvl3pPr>
            <a:lvl4pPr marL="1600200" indent="-228600">
              <a:defRPr lang="fr-FR" altLang="fr-FR" kern="1200" dirty="0">
                <a:solidFill>
                  <a:schemeClr val="tx1"/>
                </a:solidFill>
                <a:latin typeface="Arial" panose="020B0604020202020204" pitchFamily="34" charset="0"/>
                <a:ea typeface="+mn-ea"/>
                <a:cs typeface="Arial" panose="020B0604020202020204" pitchFamily="34" charset="0"/>
              </a:defRPr>
            </a:lvl4pPr>
            <a:lvl5pPr marL="2057400" indent="-228600">
              <a:defRPr lang="fr-FR" altLang="fr-FR" kern="1200" dirty="0">
                <a:solidFill>
                  <a:schemeClr val="tx1"/>
                </a:solidFill>
                <a:latin typeface="Arial" panose="020B0604020202020204" pitchFamily="34" charset="0"/>
                <a:ea typeface="+mn-ea"/>
                <a:cs typeface="Arial" panose="020B0604020202020204" pitchFamily="34" charset="0"/>
              </a:defRPr>
            </a:lvl5pPr>
            <a:lvl6pPr>
              <a:defRPr sz="2000"/>
            </a:lvl6pPr>
            <a:lvl7pPr>
              <a:defRPr sz="2000"/>
            </a:lvl7pPr>
            <a:lvl8pPr>
              <a:defRPr sz="2000"/>
            </a:lvl8pPr>
            <a:lvl9pPr>
              <a:defRPr sz="2000"/>
            </a:lvl9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3">
            <a:extLst>
              <a:ext uri="{FF2B5EF4-FFF2-40B4-BE49-F238E27FC236}">
                <a16:creationId xmlns:a16="http://schemas.microsoft.com/office/drawing/2014/main" id="{D8829B28-0DC5-4CA7-B83B-07B576AB7F5C}"/>
              </a:ext>
            </a:extLst>
          </p:cNvPr>
          <p:cNvSpPr>
            <a:spLocks noGrp="1"/>
          </p:cNvSpPr>
          <p:nvPr>
            <p:ph type="dt" sz="half" idx="10"/>
          </p:nvPr>
        </p:nvSpPr>
        <p:spPr/>
        <p:txBody>
          <a:bodyPr/>
          <a:lstStyle>
            <a:lvl1pPr>
              <a:defRPr/>
            </a:lvl1pPr>
          </a:lstStyle>
          <a:p>
            <a:pPr>
              <a:defRPr/>
            </a:pPr>
            <a:fld id="{34838CF5-8253-401B-A4F7-88C87B90984C}" type="datetimeFigureOut">
              <a:rPr lang="fr-FR"/>
              <a:pPr>
                <a:defRPr/>
              </a:pPr>
              <a:t>02/04/2020</a:t>
            </a:fld>
            <a:endParaRPr lang="fr-FR"/>
          </a:p>
        </p:txBody>
      </p:sp>
      <p:sp>
        <p:nvSpPr>
          <p:cNvPr id="6" name="Espace réservé du pied de page 4">
            <a:extLst>
              <a:ext uri="{FF2B5EF4-FFF2-40B4-BE49-F238E27FC236}">
                <a16:creationId xmlns:a16="http://schemas.microsoft.com/office/drawing/2014/main" id="{8551E8E8-A61C-42E0-B01A-BCEA18695C2E}"/>
              </a:ext>
            </a:extLst>
          </p:cNvPr>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a:extLst>
              <a:ext uri="{FF2B5EF4-FFF2-40B4-BE49-F238E27FC236}">
                <a16:creationId xmlns:a16="http://schemas.microsoft.com/office/drawing/2014/main" id="{846E1382-B3DF-4DBD-9F5A-830084D14929}"/>
              </a:ext>
            </a:extLst>
          </p:cNvPr>
          <p:cNvSpPr>
            <a:spLocks noGrp="1"/>
          </p:cNvSpPr>
          <p:nvPr>
            <p:ph type="sldNum" sz="quarter" idx="12"/>
          </p:nvPr>
        </p:nvSpPr>
        <p:spPr/>
        <p:txBody>
          <a:bodyPr/>
          <a:lstStyle>
            <a:lvl1pPr>
              <a:defRPr/>
            </a:lvl1pPr>
          </a:lstStyle>
          <a:p>
            <a:pPr>
              <a:defRPr/>
            </a:pPr>
            <a:fld id="{6339FDCD-434D-47E2-8FA5-0E9F4C8F147C}" type="slidenum">
              <a:rPr lang="fr-FR"/>
              <a:pPr>
                <a:defRPr/>
              </a:pPr>
              <a:t>‹N°›</a:t>
            </a:fld>
            <a:endParaRPr lang="fr-FR"/>
          </a:p>
        </p:txBody>
      </p:sp>
    </p:spTree>
    <p:extLst>
      <p:ext uri="{BB962C8B-B14F-4D97-AF65-F5344CB8AC3E}">
        <p14:creationId xmlns:p14="http://schemas.microsoft.com/office/powerpoint/2010/main" val="24118264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altLang="fr-FR" noProof="0"/>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3">
            <a:extLst>
              <a:ext uri="{FF2B5EF4-FFF2-40B4-BE49-F238E27FC236}">
                <a16:creationId xmlns:a16="http://schemas.microsoft.com/office/drawing/2014/main" id="{35F4BC61-0B69-48DD-870C-1B2B87CBBE75}"/>
              </a:ext>
            </a:extLst>
          </p:cNvPr>
          <p:cNvSpPr>
            <a:spLocks noGrp="1"/>
          </p:cNvSpPr>
          <p:nvPr>
            <p:ph type="dt" sz="half" idx="10"/>
          </p:nvPr>
        </p:nvSpPr>
        <p:spPr/>
        <p:txBody>
          <a:bodyPr/>
          <a:lstStyle>
            <a:lvl1pPr>
              <a:defRPr/>
            </a:lvl1pPr>
          </a:lstStyle>
          <a:p>
            <a:pPr>
              <a:defRPr/>
            </a:pPr>
            <a:fld id="{C70087A2-5D24-4175-B9C4-6986950AB636}" type="datetimeFigureOut">
              <a:rPr lang="fr-FR"/>
              <a:pPr>
                <a:defRPr/>
              </a:pPr>
              <a:t>02/04/2020</a:t>
            </a:fld>
            <a:endParaRPr lang="fr-FR"/>
          </a:p>
        </p:txBody>
      </p:sp>
      <p:sp>
        <p:nvSpPr>
          <p:cNvPr id="6" name="Espace réservé du pied de page 4">
            <a:extLst>
              <a:ext uri="{FF2B5EF4-FFF2-40B4-BE49-F238E27FC236}">
                <a16:creationId xmlns:a16="http://schemas.microsoft.com/office/drawing/2014/main" id="{C20E2BD3-596B-4E02-9884-9156EA8621B2}"/>
              </a:ext>
            </a:extLst>
          </p:cNvPr>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a:extLst>
              <a:ext uri="{FF2B5EF4-FFF2-40B4-BE49-F238E27FC236}">
                <a16:creationId xmlns:a16="http://schemas.microsoft.com/office/drawing/2014/main" id="{F9275683-D67C-40E5-BCBB-D7BB99419C29}"/>
              </a:ext>
            </a:extLst>
          </p:cNvPr>
          <p:cNvSpPr>
            <a:spLocks noGrp="1"/>
          </p:cNvSpPr>
          <p:nvPr>
            <p:ph type="sldNum" sz="quarter" idx="12"/>
          </p:nvPr>
        </p:nvSpPr>
        <p:spPr/>
        <p:txBody>
          <a:bodyPr/>
          <a:lstStyle>
            <a:lvl1pPr>
              <a:defRPr/>
            </a:lvl1pPr>
          </a:lstStyle>
          <a:p>
            <a:pPr>
              <a:defRPr/>
            </a:pPr>
            <a:fld id="{063AA005-07E7-4465-A2F1-4C4D036A8530}" type="slidenum">
              <a:rPr lang="fr-FR"/>
              <a:pPr>
                <a:defRPr/>
              </a:pPr>
              <a:t>‹N°›</a:t>
            </a:fld>
            <a:endParaRPr lang="fr-FR"/>
          </a:p>
        </p:txBody>
      </p:sp>
    </p:spTree>
    <p:extLst>
      <p:ext uri="{BB962C8B-B14F-4D97-AF65-F5344CB8AC3E}">
        <p14:creationId xmlns:p14="http://schemas.microsoft.com/office/powerpoint/2010/main" val="3336370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Espace réservé du titre 1">
            <a:extLst>
              <a:ext uri="{FF2B5EF4-FFF2-40B4-BE49-F238E27FC236}">
                <a16:creationId xmlns:a16="http://schemas.microsoft.com/office/drawing/2014/main" id="{A5DA86C6-74A9-4464-8906-E7E1EC147663}"/>
              </a:ext>
            </a:extLst>
          </p:cNvPr>
          <p:cNvSpPr>
            <a:spLocks noGrp="1" noChangeArrowheads="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fr-FR" altLang="fr-FR"/>
              <a:t>Modifiez le style du titre</a:t>
            </a:r>
          </a:p>
        </p:txBody>
      </p:sp>
      <p:sp>
        <p:nvSpPr>
          <p:cNvPr id="1027" name="Espace réservé du texte 2">
            <a:extLst>
              <a:ext uri="{FF2B5EF4-FFF2-40B4-BE49-F238E27FC236}">
                <a16:creationId xmlns:a16="http://schemas.microsoft.com/office/drawing/2014/main" id="{98ACB846-9147-4FDF-B3FA-88F10D9215FA}"/>
              </a:ext>
            </a:extLst>
          </p:cNvPr>
          <p:cNvSpPr>
            <a:spLocks noGrp="1" noChangeArrowheads="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FR" altLang="fr-FR"/>
              <a:t>Cliquez pour modifier les styles du texte du masque</a:t>
            </a:r>
          </a:p>
          <a:p>
            <a:pPr lvl="1"/>
            <a:r>
              <a:rPr lang="fr-FR" altLang="fr-FR"/>
              <a:t>Deuxième niveau</a:t>
            </a:r>
          </a:p>
          <a:p>
            <a:pPr lvl="2"/>
            <a:r>
              <a:rPr lang="fr-FR" altLang="fr-FR"/>
              <a:t>Troisième niveau</a:t>
            </a:r>
          </a:p>
          <a:p>
            <a:pPr lvl="3"/>
            <a:r>
              <a:rPr lang="fr-FR" altLang="fr-FR"/>
              <a:t>Quatrième niveau</a:t>
            </a:r>
          </a:p>
          <a:p>
            <a:pPr lvl="4"/>
            <a:r>
              <a:rPr lang="fr-FR" altLang="fr-FR"/>
              <a:t>Cinquième niveau</a:t>
            </a:r>
          </a:p>
        </p:txBody>
      </p:sp>
      <p:sp>
        <p:nvSpPr>
          <p:cNvPr id="4" name="Espace réservé de la date 3">
            <a:extLst>
              <a:ext uri="{FF2B5EF4-FFF2-40B4-BE49-F238E27FC236}">
                <a16:creationId xmlns:a16="http://schemas.microsoft.com/office/drawing/2014/main" id="{ED89FD11-845A-413F-8FC8-EED47D1A88A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defRPr>
            </a:lvl1pPr>
          </a:lstStyle>
          <a:p>
            <a:pPr>
              <a:defRPr/>
            </a:pPr>
            <a:fld id="{A8F0D161-D972-4893-80FD-41DEC28EDA09}" type="datetimeFigureOut">
              <a:rPr lang="fr-FR"/>
              <a:pPr>
                <a:defRPr/>
              </a:pPr>
              <a:t>02/04/2020</a:t>
            </a:fld>
            <a:endParaRPr lang="fr-FR"/>
          </a:p>
        </p:txBody>
      </p:sp>
      <p:sp>
        <p:nvSpPr>
          <p:cNvPr id="5" name="Espace réservé du pied de page 4">
            <a:extLst>
              <a:ext uri="{FF2B5EF4-FFF2-40B4-BE49-F238E27FC236}">
                <a16:creationId xmlns:a16="http://schemas.microsoft.com/office/drawing/2014/main" id="{0166BD6B-B0F7-44EE-856A-C8F2932CB2D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fr-FR"/>
          </a:p>
        </p:txBody>
      </p:sp>
      <p:sp>
        <p:nvSpPr>
          <p:cNvPr id="6" name="Espace réservé du numéro de diapositive 5">
            <a:extLst>
              <a:ext uri="{FF2B5EF4-FFF2-40B4-BE49-F238E27FC236}">
                <a16:creationId xmlns:a16="http://schemas.microsoft.com/office/drawing/2014/main" id="{5CDAB617-6231-41DD-9A32-D8A274096FA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eaLnBrk="1" fontAlgn="auto" hangingPunct="1">
              <a:spcBef>
                <a:spcPts val="0"/>
              </a:spcBef>
              <a:spcAft>
                <a:spcPts val="0"/>
              </a:spcAft>
              <a:defRPr sz="1200">
                <a:solidFill>
                  <a:schemeClr val="tx1">
                    <a:tint val="75000"/>
                  </a:schemeClr>
                </a:solidFill>
                <a:latin typeface="+mn-lt"/>
              </a:defRPr>
            </a:lvl1pPr>
          </a:lstStyle>
          <a:p>
            <a:pPr>
              <a:defRPr/>
            </a:pPr>
            <a:fld id="{07ECC807-6EBB-4AF0-BF0D-FCEFCD20FEAB}" type="slidenum">
              <a:rPr lang="fr-FR"/>
              <a:pPr>
                <a:defRPr/>
              </a:pPr>
              <a:t>‹N°›</a:t>
            </a:fld>
            <a:endParaRPr lang="fr-FR"/>
          </a:p>
        </p:txBody>
      </p:sp>
      <p:pic>
        <p:nvPicPr>
          <p:cNvPr id="9" name="Picture 8" descr="A screenshot of a cell phone&#10;&#10;Description automatically generated">
            <a:extLst>
              <a:ext uri="{FF2B5EF4-FFF2-40B4-BE49-F238E27FC236}">
                <a16:creationId xmlns:a16="http://schemas.microsoft.com/office/drawing/2014/main" id="{58E6689A-6D30-4CA3-A6F1-379394375401}"/>
              </a:ext>
            </a:extLst>
          </p:cNvPr>
          <p:cNvPicPr>
            <a:picLocks noChangeAspect="1"/>
          </p:cNvPicPr>
          <p:nvPr userDrawn="1"/>
        </p:nvPicPr>
        <p:blipFill rotWithShape="1">
          <a:blip r:embed="rId13" cstate="print">
            <a:extLst>
              <a:ext uri="{28A0092B-C50C-407E-A947-70E740481C1C}">
                <a14:useLocalDpi xmlns:a14="http://schemas.microsoft.com/office/drawing/2010/main"/>
              </a:ext>
            </a:extLst>
          </a:blip>
          <a:srcRect/>
          <a:stretch/>
        </p:blipFill>
        <p:spPr>
          <a:xfrm>
            <a:off x="10611451" y="40957"/>
            <a:ext cx="1484697" cy="640080"/>
          </a:xfrm>
          <a:prstGeom prst="rect">
            <a:avLst/>
          </a:prstGeom>
        </p:spPr>
      </p:pic>
    </p:spTree>
  </p:cSld>
  <p:clrMap bg1="lt1" tx1="dk1" bg2="lt2" tx2="dk2" accent1="accent1" accent2="accent2" accent3="accent3" accent4="accent4" accent5="accent5" accent6="accent6" hlink="hlink" folHlink="folHlink"/>
  <p:sldLayoutIdLst>
    <p:sldLayoutId id="2147483731" r:id="rId1"/>
    <p:sldLayoutId id="2147483721" r:id="rId2"/>
    <p:sldLayoutId id="2147483722" r:id="rId3"/>
    <p:sldLayoutId id="2147483723" r:id="rId4"/>
    <p:sldLayoutId id="2147483724" r:id="rId5"/>
    <p:sldLayoutId id="2147483725" r:id="rId6"/>
    <p:sldLayoutId id="2147483726" r:id="rId7"/>
    <p:sldLayoutId id="2147483727" r:id="rId8"/>
    <p:sldLayoutId id="2147483728" r:id="rId9"/>
    <p:sldLayoutId id="2147483729" r:id="rId10"/>
    <p:sldLayoutId id="2147483730" r:id="rId11"/>
  </p:sldLayoutIdLst>
  <p:txStyles>
    <p:titleStyle>
      <a:lvl1pPr algn="l" rtl="0" eaLnBrk="0" fontAlgn="base" hangingPunct="0">
        <a:lnSpc>
          <a:spcPct val="90000"/>
        </a:lnSpc>
        <a:spcBef>
          <a:spcPct val="0"/>
        </a:spcBef>
        <a:spcAft>
          <a:spcPct val="0"/>
        </a:spcAft>
        <a:defRPr sz="4000" b="1" kern="1200">
          <a:solidFill>
            <a:srgbClr val="00457C"/>
          </a:solidFill>
          <a:latin typeface="Arial" panose="020B0604020202020204" pitchFamily="34" charset="0"/>
          <a:ea typeface="+mj-ea"/>
          <a:cs typeface="Arial" panose="020B0604020202020204" pitchFamily="34" charset="0"/>
        </a:defRPr>
      </a:lvl1pPr>
      <a:lvl2pPr algn="l" rtl="0" eaLnBrk="0" fontAlgn="base" hangingPunct="0">
        <a:lnSpc>
          <a:spcPct val="90000"/>
        </a:lnSpc>
        <a:spcBef>
          <a:spcPct val="0"/>
        </a:spcBef>
        <a:spcAft>
          <a:spcPct val="0"/>
        </a:spcAft>
        <a:defRPr sz="4000" b="1">
          <a:solidFill>
            <a:srgbClr val="00457C"/>
          </a:solidFill>
          <a:latin typeface="Arial" panose="020B0604020202020204" pitchFamily="34" charset="0"/>
          <a:cs typeface="Arial" panose="020B0604020202020204" pitchFamily="34" charset="0"/>
        </a:defRPr>
      </a:lvl2pPr>
      <a:lvl3pPr algn="l" rtl="0" eaLnBrk="0" fontAlgn="base" hangingPunct="0">
        <a:lnSpc>
          <a:spcPct val="90000"/>
        </a:lnSpc>
        <a:spcBef>
          <a:spcPct val="0"/>
        </a:spcBef>
        <a:spcAft>
          <a:spcPct val="0"/>
        </a:spcAft>
        <a:defRPr sz="4000" b="1">
          <a:solidFill>
            <a:srgbClr val="00457C"/>
          </a:solidFill>
          <a:latin typeface="Arial" panose="020B0604020202020204" pitchFamily="34" charset="0"/>
          <a:cs typeface="Arial" panose="020B0604020202020204" pitchFamily="34" charset="0"/>
        </a:defRPr>
      </a:lvl3pPr>
      <a:lvl4pPr algn="l" rtl="0" eaLnBrk="0" fontAlgn="base" hangingPunct="0">
        <a:lnSpc>
          <a:spcPct val="90000"/>
        </a:lnSpc>
        <a:spcBef>
          <a:spcPct val="0"/>
        </a:spcBef>
        <a:spcAft>
          <a:spcPct val="0"/>
        </a:spcAft>
        <a:defRPr sz="4000" b="1">
          <a:solidFill>
            <a:srgbClr val="00457C"/>
          </a:solidFill>
          <a:latin typeface="Arial" panose="020B0604020202020204" pitchFamily="34" charset="0"/>
          <a:cs typeface="Arial" panose="020B0604020202020204" pitchFamily="34" charset="0"/>
        </a:defRPr>
      </a:lvl4pPr>
      <a:lvl5pPr algn="l" rtl="0" eaLnBrk="0" fontAlgn="base" hangingPunct="0">
        <a:lnSpc>
          <a:spcPct val="90000"/>
        </a:lnSpc>
        <a:spcBef>
          <a:spcPct val="0"/>
        </a:spcBef>
        <a:spcAft>
          <a:spcPct val="0"/>
        </a:spcAft>
        <a:defRPr sz="4000" b="1">
          <a:solidFill>
            <a:srgbClr val="00457C"/>
          </a:solidFill>
          <a:latin typeface="Arial" panose="020B0604020202020204" pitchFamily="34" charset="0"/>
          <a:cs typeface="Arial" panose="020B0604020202020204" pitchFamily="34" charset="0"/>
        </a:defRPr>
      </a:lvl5pPr>
      <a:lvl6pPr marL="457200" algn="l" rtl="0" fontAlgn="base">
        <a:lnSpc>
          <a:spcPct val="90000"/>
        </a:lnSpc>
        <a:spcBef>
          <a:spcPct val="0"/>
        </a:spcBef>
        <a:spcAft>
          <a:spcPct val="0"/>
        </a:spcAft>
        <a:defRPr sz="4000" b="1">
          <a:solidFill>
            <a:srgbClr val="00457C"/>
          </a:solidFill>
          <a:latin typeface="Arial" panose="020B0604020202020204" pitchFamily="34" charset="0"/>
          <a:cs typeface="Arial" panose="020B0604020202020204" pitchFamily="34" charset="0"/>
        </a:defRPr>
      </a:lvl6pPr>
      <a:lvl7pPr marL="914400" algn="l" rtl="0" fontAlgn="base">
        <a:lnSpc>
          <a:spcPct val="90000"/>
        </a:lnSpc>
        <a:spcBef>
          <a:spcPct val="0"/>
        </a:spcBef>
        <a:spcAft>
          <a:spcPct val="0"/>
        </a:spcAft>
        <a:defRPr sz="4000" b="1">
          <a:solidFill>
            <a:srgbClr val="00457C"/>
          </a:solidFill>
          <a:latin typeface="Arial" panose="020B0604020202020204" pitchFamily="34" charset="0"/>
          <a:cs typeface="Arial" panose="020B0604020202020204" pitchFamily="34" charset="0"/>
        </a:defRPr>
      </a:lvl7pPr>
      <a:lvl8pPr marL="1371600" algn="l" rtl="0" fontAlgn="base">
        <a:lnSpc>
          <a:spcPct val="90000"/>
        </a:lnSpc>
        <a:spcBef>
          <a:spcPct val="0"/>
        </a:spcBef>
        <a:spcAft>
          <a:spcPct val="0"/>
        </a:spcAft>
        <a:defRPr sz="4000" b="1">
          <a:solidFill>
            <a:srgbClr val="00457C"/>
          </a:solidFill>
          <a:latin typeface="Arial" panose="020B0604020202020204" pitchFamily="34" charset="0"/>
          <a:cs typeface="Arial" panose="020B0604020202020204" pitchFamily="34" charset="0"/>
        </a:defRPr>
      </a:lvl8pPr>
      <a:lvl9pPr marL="1828800" algn="l" rtl="0" fontAlgn="base">
        <a:lnSpc>
          <a:spcPct val="90000"/>
        </a:lnSpc>
        <a:spcBef>
          <a:spcPct val="0"/>
        </a:spcBef>
        <a:spcAft>
          <a:spcPct val="0"/>
        </a:spcAft>
        <a:defRPr sz="4000" b="1">
          <a:solidFill>
            <a:srgbClr val="00457C"/>
          </a:solidFill>
          <a:latin typeface="Arial" panose="020B0604020202020204" pitchFamily="34" charset="0"/>
          <a:cs typeface="Arial" panose="020B0604020202020204" pitchFamily="34" charset="0"/>
        </a:defRPr>
      </a:lvl9pPr>
    </p:titleStyle>
    <p:bodyStyle>
      <a:lvl1pPr marL="228600" indent="-228600" algn="l" rtl="0" eaLnBrk="0" fontAlgn="base" hangingPunct="0">
        <a:lnSpc>
          <a:spcPct val="90000"/>
        </a:lnSpc>
        <a:spcBef>
          <a:spcPts val="1000"/>
        </a:spcBef>
        <a:spcAft>
          <a:spcPct val="0"/>
        </a:spcAft>
        <a:buSzPct val="85000"/>
        <a:buFont typeface="Arial" panose="020B0604020202020204" pitchFamily="34" charset="0"/>
        <a:buChar char="•"/>
        <a:defRPr lang="fr-FR" altLang="fr-FR" sz="2800" kern="1200" dirty="0">
          <a:solidFill>
            <a:schemeClr val="tx1"/>
          </a:solidFill>
          <a:latin typeface="Arial" panose="020B0604020202020204" pitchFamily="34" charset="0"/>
          <a:ea typeface="+mn-ea"/>
          <a:cs typeface="Arial" panose="020B0604020202020204" pitchFamily="34" charset="0"/>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lang="fr-FR" altLang="fr-FR" sz="2400" kern="1200" dirty="0">
          <a:solidFill>
            <a:schemeClr val="tx1"/>
          </a:solidFill>
          <a:latin typeface="Arial" panose="020B0604020202020204" pitchFamily="34" charset="0"/>
          <a:ea typeface="+mn-ea"/>
          <a:cs typeface="Arial" panose="020B0604020202020204" pitchFamily="34" charset="0"/>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lang="fr-FR" altLang="fr-FR" sz="2000" kern="1200" dirty="0">
          <a:solidFill>
            <a:schemeClr val="tx1"/>
          </a:solidFill>
          <a:latin typeface="Arial" panose="020B0604020202020204" pitchFamily="34" charset="0"/>
          <a:ea typeface="+mn-ea"/>
          <a:cs typeface="Arial" panose="020B0604020202020204" pitchFamily="34" charset="0"/>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lang="fr-FR" altLang="fr-FR" kern="1200" dirty="0">
          <a:solidFill>
            <a:schemeClr val="tx1"/>
          </a:solidFill>
          <a:latin typeface="Arial" panose="020B0604020202020204" pitchFamily="34" charset="0"/>
          <a:ea typeface="+mn-ea"/>
          <a:cs typeface="Arial" panose="020B0604020202020204" pitchFamily="34" charset="0"/>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lang="fr-FR" altLang="fr-FR" kern="1200" dirty="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Espace réservé du titre 1">
            <a:extLst>
              <a:ext uri="{FF2B5EF4-FFF2-40B4-BE49-F238E27FC236}">
                <a16:creationId xmlns:a16="http://schemas.microsoft.com/office/drawing/2014/main" id="{A5DA86C6-74A9-4464-8906-E7E1EC147663}"/>
              </a:ext>
            </a:extLst>
          </p:cNvPr>
          <p:cNvSpPr>
            <a:spLocks noGrp="1" noChangeArrowheads="1"/>
          </p:cNvSpPr>
          <p:nvPr>
            <p:ph type="title"/>
          </p:nvPr>
        </p:nvSpPr>
        <p:spPr bwMode="auto">
          <a:xfrm>
            <a:off x="838200" y="365125"/>
            <a:ext cx="10515600" cy="13255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fr-FR" altLang="fr-FR"/>
              <a:t>Modifiez le style du titre</a:t>
            </a:r>
          </a:p>
        </p:txBody>
      </p:sp>
      <p:sp>
        <p:nvSpPr>
          <p:cNvPr id="1027" name="Espace réservé du texte 2">
            <a:extLst>
              <a:ext uri="{FF2B5EF4-FFF2-40B4-BE49-F238E27FC236}">
                <a16:creationId xmlns:a16="http://schemas.microsoft.com/office/drawing/2014/main" id="{98ACB846-9147-4FDF-B3FA-88F10D9215FA}"/>
              </a:ext>
            </a:extLst>
          </p:cNvPr>
          <p:cNvSpPr>
            <a:spLocks noGrp="1" noChangeArrowheads="1"/>
          </p:cNvSpPr>
          <p:nvPr>
            <p:ph type="body" idx="1"/>
          </p:nvPr>
        </p:nvSpPr>
        <p:spPr bwMode="auto">
          <a:xfrm>
            <a:off x="838200" y="1825625"/>
            <a:ext cx="10515600" cy="43513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FR" altLang="fr-FR"/>
              <a:t>Cliquez pour modifier les styles du texte du masque</a:t>
            </a:r>
          </a:p>
          <a:p>
            <a:pPr lvl="1"/>
            <a:r>
              <a:rPr lang="fr-FR" altLang="fr-FR"/>
              <a:t>Deuxième niveau</a:t>
            </a:r>
          </a:p>
          <a:p>
            <a:pPr lvl="2"/>
            <a:r>
              <a:rPr lang="fr-FR" altLang="fr-FR"/>
              <a:t>Troisième niveau</a:t>
            </a:r>
          </a:p>
          <a:p>
            <a:pPr lvl="3"/>
            <a:r>
              <a:rPr lang="fr-FR" altLang="fr-FR"/>
              <a:t>Quatrième niveau</a:t>
            </a:r>
          </a:p>
          <a:p>
            <a:pPr lvl="4"/>
            <a:r>
              <a:rPr lang="fr-FR" altLang="fr-FR"/>
              <a:t>Cinquième niveau</a:t>
            </a:r>
          </a:p>
        </p:txBody>
      </p:sp>
      <p:sp>
        <p:nvSpPr>
          <p:cNvPr id="4" name="Espace réservé de la date 3">
            <a:extLst>
              <a:ext uri="{FF2B5EF4-FFF2-40B4-BE49-F238E27FC236}">
                <a16:creationId xmlns:a16="http://schemas.microsoft.com/office/drawing/2014/main" id="{ED89FD11-845A-413F-8FC8-EED47D1A88A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defRPr>
            </a:lvl1pPr>
          </a:lstStyle>
          <a:p>
            <a:pPr>
              <a:defRPr/>
            </a:pPr>
            <a:fld id="{A8F0D161-D972-4893-80FD-41DEC28EDA09}" type="datetimeFigureOut">
              <a:rPr lang="fr-FR"/>
              <a:pPr>
                <a:defRPr/>
              </a:pPr>
              <a:t>02/04/2020</a:t>
            </a:fld>
            <a:endParaRPr lang="fr-FR"/>
          </a:p>
        </p:txBody>
      </p:sp>
      <p:sp>
        <p:nvSpPr>
          <p:cNvPr id="5" name="Espace réservé du pied de page 4">
            <a:extLst>
              <a:ext uri="{FF2B5EF4-FFF2-40B4-BE49-F238E27FC236}">
                <a16:creationId xmlns:a16="http://schemas.microsoft.com/office/drawing/2014/main" id="{0166BD6B-B0F7-44EE-856A-C8F2932CB2D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fr-FR"/>
          </a:p>
        </p:txBody>
      </p:sp>
      <p:sp>
        <p:nvSpPr>
          <p:cNvPr id="6" name="Espace réservé du numéro de diapositive 5">
            <a:extLst>
              <a:ext uri="{FF2B5EF4-FFF2-40B4-BE49-F238E27FC236}">
                <a16:creationId xmlns:a16="http://schemas.microsoft.com/office/drawing/2014/main" id="{5CDAB617-6231-41DD-9A32-D8A274096FA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eaLnBrk="1" fontAlgn="auto" hangingPunct="1">
              <a:spcBef>
                <a:spcPts val="0"/>
              </a:spcBef>
              <a:spcAft>
                <a:spcPts val="0"/>
              </a:spcAft>
              <a:defRPr sz="1200">
                <a:solidFill>
                  <a:schemeClr val="tx1">
                    <a:tint val="75000"/>
                  </a:schemeClr>
                </a:solidFill>
                <a:latin typeface="+mn-lt"/>
              </a:defRPr>
            </a:lvl1pPr>
          </a:lstStyle>
          <a:p>
            <a:pPr>
              <a:defRPr/>
            </a:pPr>
            <a:fld id="{07ECC807-6EBB-4AF0-BF0D-FCEFCD20FEAB}" type="slidenum">
              <a:rPr lang="fr-FR"/>
              <a:pPr>
                <a:defRPr/>
              </a:pPr>
              <a:t>‹N°›</a:t>
            </a:fld>
            <a:endParaRPr lang="fr-FR"/>
          </a:p>
        </p:txBody>
      </p:sp>
      <p:pic>
        <p:nvPicPr>
          <p:cNvPr id="9" name="Picture 8" descr="A screenshot of a cell phone&#10;&#10;Description automatically generated">
            <a:extLst>
              <a:ext uri="{FF2B5EF4-FFF2-40B4-BE49-F238E27FC236}">
                <a16:creationId xmlns:a16="http://schemas.microsoft.com/office/drawing/2014/main" id="{58E6689A-6D30-4CA3-A6F1-379394375401}"/>
              </a:ext>
            </a:extLst>
          </p:cNvPr>
          <p:cNvPicPr>
            <a:picLocks noChangeAspect="1"/>
          </p:cNvPicPr>
          <p:nvPr userDrawn="1"/>
        </p:nvPicPr>
        <p:blipFill rotWithShape="1">
          <a:blip r:embed="rId13" cstate="print">
            <a:extLst>
              <a:ext uri="{28A0092B-C50C-407E-A947-70E740481C1C}">
                <a14:useLocalDpi xmlns:a14="http://schemas.microsoft.com/office/drawing/2010/main"/>
              </a:ext>
            </a:extLst>
          </a:blip>
          <a:srcRect/>
          <a:stretch/>
        </p:blipFill>
        <p:spPr>
          <a:xfrm>
            <a:off x="10611451" y="40957"/>
            <a:ext cx="1484697" cy="640080"/>
          </a:xfrm>
          <a:prstGeom prst="rect">
            <a:avLst/>
          </a:prstGeom>
        </p:spPr>
      </p:pic>
    </p:spTree>
    <p:extLst>
      <p:ext uri="{BB962C8B-B14F-4D97-AF65-F5344CB8AC3E}">
        <p14:creationId xmlns:p14="http://schemas.microsoft.com/office/powerpoint/2010/main" val="1179916525"/>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0" fontAlgn="base" hangingPunct="0">
        <a:lnSpc>
          <a:spcPct val="90000"/>
        </a:lnSpc>
        <a:spcBef>
          <a:spcPct val="0"/>
        </a:spcBef>
        <a:spcAft>
          <a:spcPct val="0"/>
        </a:spcAft>
        <a:defRPr sz="4000" b="1" kern="1200">
          <a:solidFill>
            <a:srgbClr val="00457C"/>
          </a:solidFill>
          <a:latin typeface="Arial" panose="020B0604020202020204" pitchFamily="34" charset="0"/>
          <a:ea typeface="+mj-ea"/>
          <a:cs typeface="Arial" panose="020B0604020202020204" pitchFamily="34" charset="0"/>
        </a:defRPr>
      </a:lvl1pPr>
      <a:lvl2pPr algn="l" rtl="0" eaLnBrk="0" fontAlgn="base" hangingPunct="0">
        <a:lnSpc>
          <a:spcPct val="90000"/>
        </a:lnSpc>
        <a:spcBef>
          <a:spcPct val="0"/>
        </a:spcBef>
        <a:spcAft>
          <a:spcPct val="0"/>
        </a:spcAft>
        <a:defRPr sz="4000" b="1">
          <a:solidFill>
            <a:srgbClr val="00457C"/>
          </a:solidFill>
          <a:latin typeface="Arial" panose="020B0604020202020204" pitchFamily="34" charset="0"/>
          <a:cs typeface="Arial" panose="020B0604020202020204" pitchFamily="34" charset="0"/>
        </a:defRPr>
      </a:lvl2pPr>
      <a:lvl3pPr algn="l" rtl="0" eaLnBrk="0" fontAlgn="base" hangingPunct="0">
        <a:lnSpc>
          <a:spcPct val="90000"/>
        </a:lnSpc>
        <a:spcBef>
          <a:spcPct val="0"/>
        </a:spcBef>
        <a:spcAft>
          <a:spcPct val="0"/>
        </a:spcAft>
        <a:defRPr sz="4000" b="1">
          <a:solidFill>
            <a:srgbClr val="00457C"/>
          </a:solidFill>
          <a:latin typeface="Arial" panose="020B0604020202020204" pitchFamily="34" charset="0"/>
          <a:cs typeface="Arial" panose="020B0604020202020204" pitchFamily="34" charset="0"/>
        </a:defRPr>
      </a:lvl3pPr>
      <a:lvl4pPr algn="l" rtl="0" eaLnBrk="0" fontAlgn="base" hangingPunct="0">
        <a:lnSpc>
          <a:spcPct val="90000"/>
        </a:lnSpc>
        <a:spcBef>
          <a:spcPct val="0"/>
        </a:spcBef>
        <a:spcAft>
          <a:spcPct val="0"/>
        </a:spcAft>
        <a:defRPr sz="4000" b="1">
          <a:solidFill>
            <a:srgbClr val="00457C"/>
          </a:solidFill>
          <a:latin typeface="Arial" panose="020B0604020202020204" pitchFamily="34" charset="0"/>
          <a:cs typeface="Arial" panose="020B0604020202020204" pitchFamily="34" charset="0"/>
        </a:defRPr>
      </a:lvl4pPr>
      <a:lvl5pPr algn="l" rtl="0" eaLnBrk="0" fontAlgn="base" hangingPunct="0">
        <a:lnSpc>
          <a:spcPct val="90000"/>
        </a:lnSpc>
        <a:spcBef>
          <a:spcPct val="0"/>
        </a:spcBef>
        <a:spcAft>
          <a:spcPct val="0"/>
        </a:spcAft>
        <a:defRPr sz="4000" b="1">
          <a:solidFill>
            <a:srgbClr val="00457C"/>
          </a:solidFill>
          <a:latin typeface="Arial" panose="020B0604020202020204" pitchFamily="34" charset="0"/>
          <a:cs typeface="Arial" panose="020B0604020202020204" pitchFamily="34" charset="0"/>
        </a:defRPr>
      </a:lvl5pPr>
      <a:lvl6pPr marL="457200" algn="l" rtl="0" fontAlgn="base">
        <a:lnSpc>
          <a:spcPct val="90000"/>
        </a:lnSpc>
        <a:spcBef>
          <a:spcPct val="0"/>
        </a:spcBef>
        <a:spcAft>
          <a:spcPct val="0"/>
        </a:spcAft>
        <a:defRPr sz="4000" b="1">
          <a:solidFill>
            <a:srgbClr val="00457C"/>
          </a:solidFill>
          <a:latin typeface="Arial" panose="020B0604020202020204" pitchFamily="34" charset="0"/>
          <a:cs typeface="Arial" panose="020B0604020202020204" pitchFamily="34" charset="0"/>
        </a:defRPr>
      </a:lvl6pPr>
      <a:lvl7pPr marL="914400" algn="l" rtl="0" fontAlgn="base">
        <a:lnSpc>
          <a:spcPct val="90000"/>
        </a:lnSpc>
        <a:spcBef>
          <a:spcPct val="0"/>
        </a:spcBef>
        <a:spcAft>
          <a:spcPct val="0"/>
        </a:spcAft>
        <a:defRPr sz="4000" b="1">
          <a:solidFill>
            <a:srgbClr val="00457C"/>
          </a:solidFill>
          <a:latin typeface="Arial" panose="020B0604020202020204" pitchFamily="34" charset="0"/>
          <a:cs typeface="Arial" panose="020B0604020202020204" pitchFamily="34" charset="0"/>
        </a:defRPr>
      </a:lvl7pPr>
      <a:lvl8pPr marL="1371600" algn="l" rtl="0" fontAlgn="base">
        <a:lnSpc>
          <a:spcPct val="90000"/>
        </a:lnSpc>
        <a:spcBef>
          <a:spcPct val="0"/>
        </a:spcBef>
        <a:spcAft>
          <a:spcPct val="0"/>
        </a:spcAft>
        <a:defRPr sz="4000" b="1">
          <a:solidFill>
            <a:srgbClr val="00457C"/>
          </a:solidFill>
          <a:latin typeface="Arial" panose="020B0604020202020204" pitchFamily="34" charset="0"/>
          <a:cs typeface="Arial" panose="020B0604020202020204" pitchFamily="34" charset="0"/>
        </a:defRPr>
      </a:lvl8pPr>
      <a:lvl9pPr marL="1828800" algn="l" rtl="0" fontAlgn="base">
        <a:lnSpc>
          <a:spcPct val="90000"/>
        </a:lnSpc>
        <a:spcBef>
          <a:spcPct val="0"/>
        </a:spcBef>
        <a:spcAft>
          <a:spcPct val="0"/>
        </a:spcAft>
        <a:defRPr sz="4000" b="1">
          <a:solidFill>
            <a:srgbClr val="00457C"/>
          </a:solidFill>
          <a:latin typeface="Arial" panose="020B0604020202020204" pitchFamily="34" charset="0"/>
          <a:cs typeface="Arial" panose="020B0604020202020204" pitchFamily="34" charset="0"/>
        </a:defRPr>
      </a:lvl9pPr>
    </p:titleStyle>
    <p:bodyStyle>
      <a:lvl1pPr marL="228600" indent="-228600" algn="l" rtl="0" eaLnBrk="0" fontAlgn="base" hangingPunct="0">
        <a:lnSpc>
          <a:spcPct val="90000"/>
        </a:lnSpc>
        <a:spcBef>
          <a:spcPts val="1000"/>
        </a:spcBef>
        <a:spcAft>
          <a:spcPct val="0"/>
        </a:spcAft>
        <a:buSzPct val="85000"/>
        <a:buFont typeface="Arial" panose="020B0604020202020204" pitchFamily="34" charset="0"/>
        <a:buChar char="•"/>
        <a:defRPr lang="fr-FR" altLang="fr-FR" sz="2800" kern="1200" dirty="0">
          <a:solidFill>
            <a:schemeClr val="tx1"/>
          </a:solidFill>
          <a:latin typeface="Arial" panose="020B0604020202020204" pitchFamily="34" charset="0"/>
          <a:ea typeface="+mn-ea"/>
          <a:cs typeface="Arial" panose="020B0604020202020204" pitchFamily="34" charset="0"/>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lang="fr-FR" altLang="fr-FR" sz="2400" kern="1200" dirty="0">
          <a:solidFill>
            <a:schemeClr val="tx1"/>
          </a:solidFill>
          <a:latin typeface="Arial" panose="020B0604020202020204" pitchFamily="34" charset="0"/>
          <a:ea typeface="+mn-ea"/>
          <a:cs typeface="Arial" panose="020B0604020202020204" pitchFamily="34" charset="0"/>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lang="fr-FR" altLang="fr-FR" sz="2000" kern="1200" dirty="0">
          <a:solidFill>
            <a:schemeClr val="tx1"/>
          </a:solidFill>
          <a:latin typeface="Arial" panose="020B0604020202020204" pitchFamily="34" charset="0"/>
          <a:ea typeface="+mn-ea"/>
          <a:cs typeface="Arial" panose="020B0604020202020204" pitchFamily="34" charset="0"/>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lang="fr-FR" altLang="fr-FR" kern="1200" dirty="0">
          <a:solidFill>
            <a:schemeClr val="tx1"/>
          </a:solidFill>
          <a:latin typeface="Arial" panose="020B0604020202020204" pitchFamily="34" charset="0"/>
          <a:ea typeface="+mn-ea"/>
          <a:cs typeface="Arial" panose="020B0604020202020204" pitchFamily="34" charset="0"/>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lang="fr-FR" altLang="fr-FR" kern="1200" dirty="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5.png"/></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mailto:tuija.nopola@organisation.com" TargetMode="External"/><Relationship Id="rId2" Type="http://schemas.openxmlformats.org/officeDocument/2006/relationships/image" Target="../media/image3.jp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hyperlink" Target="https://www.actuarialcolloquium2020.com/"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xml"/><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alphaModFix amt="40000"/>
            <a:lum/>
          </a:blip>
          <a:srcRect/>
          <a:stretch>
            <a:fillRect t="-6000" b="-6000"/>
          </a:stretch>
        </a:blipFill>
        <a:effectLst/>
      </p:bgPr>
    </p:bg>
    <p:spTree>
      <p:nvGrpSpPr>
        <p:cNvPr id="1" name=""/>
        <p:cNvGrpSpPr/>
        <p:nvPr/>
      </p:nvGrpSpPr>
      <p:grpSpPr>
        <a:xfrm>
          <a:off x="0" y="0"/>
          <a:ext cx="0" cy="0"/>
          <a:chOff x="0" y="0"/>
          <a:chExt cx="0" cy="0"/>
        </a:xfrm>
      </p:grpSpPr>
      <p:sp>
        <p:nvSpPr>
          <p:cNvPr id="4100" name="ZoneTexte 5">
            <a:extLst>
              <a:ext uri="{FF2B5EF4-FFF2-40B4-BE49-F238E27FC236}">
                <a16:creationId xmlns:a16="http://schemas.microsoft.com/office/drawing/2014/main" id="{F00A1025-FDFB-47F3-8B82-A0DBD3A44AA6}"/>
              </a:ext>
            </a:extLst>
          </p:cNvPr>
          <p:cNvSpPr txBox="1">
            <a:spLocks noChangeArrowheads="1"/>
          </p:cNvSpPr>
          <p:nvPr/>
        </p:nvSpPr>
        <p:spPr bwMode="auto">
          <a:xfrm>
            <a:off x="447675" y="2012241"/>
            <a:ext cx="10901363" cy="1754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SzPct val="85000"/>
              <a:buFont typeface="Arial" panose="020B0604020202020204" pitchFamily="34" charset="0"/>
              <a:buChar char="•"/>
              <a:defRPr sz="2800">
                <a:solidFill>
                  <a:schemeClr val="tx1"/>
                </a:solidFill>
                <a:latin typeface="Arial" panose="020B0604020202020204" pitchFamily="34" charset="0"/>
                <a:cs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cs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9pPr>
          </a:lstStyle>
          <a:p>
            <a:pPr eaLnBrk="1" hangingPunct="1">
              <a:lnSpc>
                <a:spcPct val="100000"/>
              </a:lnSpc>
              <a:spcBef>
                <a:spcPct val="0"/>
              </a:spcBef>
              <a:buSzTx/>
              <a:buFontTx/>
              <a:buNone/>
            </a:pPr>
            <a:r>
              <a:rPr lang="en-US" altLang="fr-FR" sz="3600" b="1" dirty="0">
                <a:solidFill>
                  <a:srgbClr val="C00000"/>
                </a:solidFill>
                <a:latin typeface="Roboto" panose="02000000000000000000" pitchFamily="2" charset="0"/>
                <a:ea typeface="Roboto" panose="02000000000000000000" pitchFamily="2" charset="0"/>
              </a:rPr>
              <a:t>Migration and the sustainability of the Finnish pension system: </a:t>
            </a:r>
          </a:p>
          <a:p>
            <a:pPr eaLnBrk="1" hangingPunct="1">
              <a:lnSpc>
                <a:spcPct val="100000"/>
              </a:lnSpc>
              <a:spcBef>
                <a:spcPct val="0"/>
              </a:spcBef>
              <a:buSzTx/>
              <a:buFontTx/>
              <a:buNone/>
            </a:pPr>
            <a:r>
              <a:rPr lang="en-US" altLang="fr-FR" sz="3600" b="1" dirty="0">
                <a:solidFill>
                  <a:srgbClr val="C00000"/>
                </a:solidFill>
                <a:latin typeface="Roboto" panose="02000000000000000000" pitchFamily="2" charset="0"/>
                <a:ea typeface="Roboto" panose="02000000000000000000" pitchFamily="2" charset="0"/>
              </a:rPr>
              <a:t>scenario calculations</a:t>
            </a:r>
          </a:p>
        </p:txBody>
      </p:sp>
      <p:sp>
        <p:nvSpPr>
          <p:cNvPr id="4101" name="Inhaltsplatzhalter 15">
            <a:extLst>
              <a:ext uri="{FF2B5EF4-FFF2-40B4-BE49-F238E27FC236}">
                <a16:creationId xmlns:a16="http://schemas.microsoft.com/office/drawing/2014/main" id="{892830A4-B737-494A-9055-14DEFE9D8CF1}"/>
              </a:ext>
            </a:extLst>
          </p:cNvPr>
          <p:cNvSpPr txBox="1">
            <a:spLocks noChangeArrowheads="1"/>
          </p:cNvSpPr>
          <p:nvPr/>
        </p:nvSpPr>
        <p:spPr bwMode="auto">
          <a:xfrm>
            <a:off x="447675" y="4314825"/>
            <a:ext cx="6924675" cy="2330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SzPct val="85000"/>
              <a:buFont typeface="Arial" panose="020B0604020202020204" pitchFamily="34" charset="0"/>
              <a:buChar char="•"/>
              <a:defRPr sz="2800">
                <a:solidFill>
                  <a:schemeClr val="tx1"/>
                </a:solidFill>
                <a:latin typeface="Arial" panose="020B0604020202020204" pitchFamily="34" charset="0"/>
                <a:cs typeface="Arial" panose="020B060402020202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Arial" panose="020B0604020202020204" pitchFamily="34" charset="0"/>
                <a:cs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9pPr>
          </a:lstStyle>
          <a:p>
            <a:pPr eaLnBrk="1" hangingPunct="1">
              <a:buSzTx/>
              <a:buNone/>
            </a:pPr>
            <a:r>
              <a:rPr lang="en-US" altLang="fr-FR" sz="2400" b="1" dirty="0" err="1">
                <a:latin typeface="Calibri" panose="020F0502020204030204" pitchFamily="34" charset="0"/>
              </a:rPr>
              <a:t>Tuija</a:t>
            </a:r>
            <a:r>
              <a:rPr lang="en-US" altLang="fr-FR" sz="2400" b="1" dirty="0">
                <a:latin typeface="Calibri" panose="020F0502020204030204" pitchFamily="34" charset="0"/>
              </a:rPr>
              <a:t> </a:t>
            </a:r>
            <a:r>
              <a:rPr lang="en-US" altLang="fr-FR" sz="2400" b="1" dirty="0" err="1">
                <a:latin typeface="Calibri" panose="020F0502020204030204" pitchFamily="34" charset="0"/>
              </a:rPr>
              <a:t>Nopola</a:t>
            </a:r>
            <a:r>
              <a:rPr lang="en-US" altLang="fr-FR" sz="2400" b="1" dirty="0">
                <a:latin typeface="Calibri" panose="020F0502020204030204" pitchFamily="34" charset="0"/>
              </a:rPr>
              <a:t>, </a:t>
            </a:r>
            <a:br>
              <a:rPr lang="en-US" altLang="fr-FR" sz="2400" b="1" dirty="0">
                <a:latin typeface="Calibri" panose="020F0502020204030204" pitchFamily="34" charset="0"/>
              </a:rPr>
            </a:br>
            <a:r>
              <a:rPr lang="en-US" altLang="fr-FR" sz="2400" b="1" dirty="0">
                <a:latin typeface="Calibri" panose="020F0502020204030204" pitchFamily="34" charset="0"/>
              </a:rPr>
              <a:t>Finnish Centre for Pensions</a:t>
            </a:r>
          </a:p>
          <a:p>
            <a:pPr eaLnBrk="1" hangingPunct="1">
              <a:buSzTx/>
              <a:buFont typeface="Arial" panose="020B0604020202020204" pitchFamily="34" charset="0"/>
              <a:buNone/>
            </a:pPr>
            <a:endParaRPr lang="en-US" altLang="fr-FR" sz="2400" dirty="0">
              <a:latin typeface="Calibri" panose="020F0502020204030204" pitchFamily="34" charset="0"/>
            </a:endParaRPr>
          </a:p>
          <a:p>
            <a:pPr eaLnBrk="1" hangingPunct="1">
              <a:buSzTx/>
              <a:buFont typeface="Arial" panose="020B0604020202020204" pitchFamily="34" charset="0"/>
              <a:buNone/>
            </a:pPr>
            <a:r>
              <a:rPr lang="en-US" altLang="fr-FR" sz="2400" b="1" dirty="0">
                <a:latin typeface="Calibri" panose="020F0502020204030204" pitchFamily="34" charset="0"/>
              </a:rPr>
              <a:t>May 11</a:t>
            </a:r>
            <a:r>
              <a:rPr lang="en-US" altLang="fr-FR" sz="2400" b="1" baseline="30000" dirty="0">
                <a:latin typeface="Calibri" panose="020F0502020204030204" pitchFamily="34" charset="0"/>
              </a:rPr>
              <a:t>th</a:t>
            </a:r>
            <a:r>
              <a:rPr lang="en-US" altLang="fr-FR" sz="2400" b="1" dirty="0">
                <a:latin typeface="Calibri" panose="020F0502020204030204" pitchFamily="34" charset="0"/>
              </a:rPr>
              <a:t> – May 15</a:t>
            </a:r>
            <a:r>
              <a:rPr lang="en-US" altLang="fr-FR" sz="2400" b="1" baseline="30000" dirty="0">
                <a:latin typeface="Calibri" panose="020F0502020204030204" pitchFamily="34" charset="0"/>
              </a:rPr>
              <a:t>th</a:t>
            </a:r>
            <a:r>
              <a:rPr lang="en-US" altLang="fr-FR" sz="2400" b="1" dirty="0">
                <a:latin typeface="Calibri" panose="020F0502020204030204" pitchFamily="34" charset="0"/>
              </a:rPr>
              <a:t> 2020 </a:t>
            </a:r>
          </a:p>
        </p:txBody>
      </p:sp>
      <p:pic>
        <p:nvPicPr>
          <p:cNvPr id="4" name="Picture 3" descr="A close up of a logo&#10;&#10;Description automatically generated">
            <a:extLst>
              <a:ext uri="{FF2B5EF4-FFF2-40B4-BE49-F238E27FC236}">
                <a16:creationId xmlns:a16="http://schemas.microsoft.com/office/drawing/2014/main" id="{E9C361AA-C299-43B0-B886-A1D8BEC73ED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78219" y="318013"/>
            <a:ext cx="3829687" cy="137585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 name="Picture 3" descr="A close up of a logo&#10;&#10;Description automatically generated">
            <a:extLst>
              <a:ext uri="{FF2B5EF4-FFF2-40B4-BE49-F238E27FC236}">
                <a16:creationId xmlns:a16="http://schemas.microsoft.com/office/drawing/2014/main" id="{C92E691D-C8C1-4809-94AA-14AD017A9A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85005" y="193982"/>
            <a:ext cx="2331498" cy="837612"/>
          </a:xfrm>
          <a:prstGeom prst="rect">
            <a:avLst/>
          </a:prstGeom>
        </p:spPr>
      </p:pic>
      <p:pic>
        <p:nvPicPr>
          <p:cNvPr id="2" name="Image 1">
            <a:extLst>
              <a:ext uri="{FF2B5EF4-FFF2-40B4-BE49-F238E27FC236}">
                <a16:creationId xmlns:a16="http://schemas.microsoft.com/office/drawing/2014/main" id="{13D46E72-6F22-4354-B93F-97C4F513D7C6}"/>
              </a:ext>
            </a:extLst>
          </p:cNvPr>
          <p:cNvPicPr>
            <a:picLocks noChangeAspect="1"/>
          </p:cNvPicPr>
          <p:nvPr/>
        </p:nvPicPr>
        <p:blipFill>
          <a:blip r:embed="rId3"/>
          <a:stretch>
            <a:fillRect/>
          </a:stretch>
        </p:blipFill>
        <p:spPr>
          <a:xfrm>
            <a:off x="728007" y="261853"/>
            <a:ext cx="10735986" cy="6334293"/>
          </a:xfrm>
          <a:prstGeom prst="rect">
            <a:avLst/>
          </a:prstGeom>
        </p:spPr>
      </p:pic>
    </p:spTree>
    <p:extLst>
      <p:ext uri="{BB962C8B-B14F-4D97-AF65-F5344CB8AC3E}">
        <p14:creationId xmlns:p14="http://schemas.microsoft.com/office/powerpoint/2010/main" val="14064478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 name="Picture 3" descr="A close up of a logo&#10;&#10;Description automatically generated">
            <a:extLst>
              <a:ext uri="{FF2B5EF4-FFF2-40B4-BE49-F238E27FC236}">
                <a16:creationId xmlns:a16="http://schemas.microsoft.com/office/drawing/2014/main" id="{C92E691D-C8C1-4809-94AA-14AD017A9A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85005" y="193982"/>
            <a:ext cx="2331498" cy="837612"/>
          </a:xfrm>
          <a:prstGeom prst="rect">
            <a:avLst/>
          </a:prstGeom>
        </p:spPr>
      </p:pic>
      <p:sp>
        <p:nvSpPr>
          <p:cNvPr id="3" name="Otsikko 1">
            <a:extLst>
              <a:ext uri="{FF2B5EF4-FFF2-40B4-BE49-F238E27FC236}">
                <a16:creationId xmlns:a16="http://schemas.microsoft.com/office/drawing/2014/main" id="{09BA535B-363D-4D3A-B265-FBB1CC2B60EF}"/>
              </a:ext>
            </a:extLst>
          </p:cNvPr>
          <p:cNvSpPr>
            <a:spLocks noGrp="1"/>
          </p:cNvSpPr>
          <p:nvPr>
            <p:ph type="title"/>
          </p:nvPr>
        </p:nvSpPr>
        <p:spPr>
          <a:xfrm>
            <a:off x="838200" y="365125"/>
            <a:ext cx="10515600" cy="1325563"/>
          </a:xfrm>
        </p:spPr>
        <p:txBody>
          <a:bodyPr/>
          <a:lstStyle/>
          <a:p>
            <a:r>
              <a:rPr lang="fi-FI" dirty="0" err="1"/>
              <a:t>Migration</a:t>
            </a:r>
            <a:r>
              <a:rPr lang="fi-FI" dirty="0"/>
              <a:t> </a:t>
            </a:r>
            <a:r>
              <a:rPr lang="fi-FI" dirty="0" err="1"/>
              <a:t>by</a:t>
            </a:r>
            <a:r>
              <a:rPr lang="fi-FI" dirty="0"/>
              <a:t> </a:t>
            </a:r>
            <a:r>
              <a:rPr lang="fi-FI" dirty="0" err="1"/>
              <a:t>gender</a:t>
            </a:r>
            <a:r>
              <a:rPr lang="fi-FI" dirty="0"/>
              <a:t> and </a:t>
            </a:r>
            <a:r>
              <a:rPr lang="fi-FI" dirty="0" err="1"/>
              <a:t>age</a:t>
            </a:r>
            <a:r>
              <a:rPr lang="fi-FI" dirty="0"/>
              <a:t> </a:t>
            </a:r>
            <a:r>
              <a:rPr lang="fi-FI" dirty="0" err="1"/>
              <a:t>group</a:t>
            </a:r>
            <a:endParaRPr lang="fi-FI" dirty="0"/>
          </a:p>
        </p:txBody>
      </p:sp>
      <p:graphicFrame>
        <p:nvGraphicFramePr>
          <p:cNvPr id="5" name="Kaavio 3">
            <a:extLst>
              <a:ext uri="{FF2B5EF4-FFF2-40B4-BE49-F238E27FC236}">
                <a16:creationId xmlns:a16="http://schemas.microsoft.com/office/drawing/2014/main" id="{60521B72-A42E-41D1-B665-691F7B3EED1C}"/>
              </a:ext>
            </a:extLst>
          </p:cNvPr>
          <p:cNvGraphicFramePr>
            <a:graphicFrameLocks/>
          </p:cNvGraphicFramePr>
          <p:nvPr>
            <p:extLst>
              <p:ext uri="{D42A27DB-BD31-4B8C-83A1-F6EECF244321}">
                <p14:modId xmlns:p14="http://schemas.microsoft.com/office/powerpoint/2010/main" val="3945073322"/>
              </p:ext>
            </p:extLst>
          </p:nvPr>
        </p:nvGraphicFramePr>
        <p:xfrm>
          <a:off x="1008994" y="1690688"/>
          <a:ext cx="9096704" cy="464705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4072980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alphaModFix amt="40000"/>
            <a:lum/>
          </a:blip>
          <a:srcRect/>
          <a:stretch>
            <a:fillRect t="-6000" b="-6000"/>
          </a:stretch>
        </a:blipFill>
        <a:effectLst/>
      </p:bgPr>
    </p:bg>
    <p:spTree>
      <p:nvGrpSpPr>
        <p:cNvPr id="1" name=""/>
        <p:cNvGrpSpPr/>
        <p:nvPr/>
      </p:nvGrpSpPr>
      <p:grpSpPr>
        <a:xfrm>
          <a:off x="0" y="0"/>
          <a:ext cx="0" cy="0"/>
          <a:chOff x="0" y="0"/>
          <a:chExt cx="0" cy="0"/>
        </a:xfrm>
      </p:grpSpPr>
      <p:sp>
        <p:nvSpPr>
          <p:cNvPr id="4100" name="ZoneTexte 5">
            <a:extLst>
              <a:ext uri="{FF2B5EF4-FFF2-40B4-BE49-F238E27FC236}">
                <a16:creationId xmlns:a16="http://schemas.microsoft.com/office/drawing/2014/main" id="{F00A1025-FDFB-47F3-8B82-A0DBD3A44AA6}"/>
              </a:ext>
            </a:extLst>
          </p:cNvPr>
          <p:cNvSpPr txBox="1">
            <a:spLocks noChangeArrowheads="1"/>
          </p:cNvSpPr>
          <p:nvPr/>
        </p:nvSpPr>
        <p:spPr bwMode="auto">
          <a:xfrm>
            <a:off x="645318" y="2953274"/>
            <a:ext cx="10901363"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SzPct val="85000"/>
              <a:buFont typeface="Arial" panose="020B0604020202020204" pitchFamily="34" charset="0"/>
              <a:buChar char="•"/>
              <a:defRPr sz="2800">
                <a:solidFill>
                  <a:schemeClr val="tx1"/>
                </a:solidFill>
                <a:latin typeface="Arial" panose="020B0604020202020204" pitchFamily="34" charset="0"/>
                <a:cs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cs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9pPr>
          </a:lstStyle>
          <a:p>
            <a:pPr lvl="0" eaLnBrk="1" hangingPunct="1">
              <a:lnSpc>
                <a:spcPct val="100000"/>
              </a:lnSpc>
              <a:spcBef>
                <a:spcPct val="0"/>
              </a:spcBef>
              <a:buSzTx/>
              <a:buNone/>
            </a:pPr>
            <a:r>
              <a:rPr lang="en-US" altLang="fr-FR" sz="3600" b="1" dirty="0">
                <a:solidFill>
                  <a:srgbClr val="C00000"/>
                </a:solidFill>
                <a:latin typeface="Roboto" panose="02000000000000000000" pitchFamily="2" charset="0"/>
                <a:ea typeface="Roboto" panose="02000000000000000000" pitchFamily="2" charset="0"/>
              </a:rPr>
              <a:t>Foreign-born persons in Finland </a:t>
            </a:r>
          </a:p>
        </p:txBody>
      </p:sp>
      <p:pic>
        <p:nvPicPr>
          <p:cNvPr id="4" name="Picture 3" descr="A close up of a logo&#10;&#10;Description automatically generated">
            <a:extLst>
              <a:ext uri="{FF2B5EF4-FFF2-40B4-BE49-F238E27FC236}">
                <a16:creationId xmlns:a16="http://schemas.microsoft.com/office/drawing/2014/main" id="{E9C361AA-C299-43B0-B886-A1D8BEC73ED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78219" y="318013"/>
            <a:ext cx="3829687" cy="1375850"/>
          </a:xfrm>
          <a:prstGeom prst="rect">
            <a:avLst/>
          </a:prstGeom>
        </p:spPr>
      </p:pic>
    </p:spTree>
    <p:extLst>
      <p:ext uri="{BB962C8B-B14F-4D97-AF65-F5344CB8AC3E}">
        <p14:creationId xmlns:p14="http://schemas.microsoft.com/office/powerpoint/2010/main" val="41523241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 name="Picture 3" descr="A close up of a logo&#10;&#10;Description automatically generated">
            <a:extLst>
              <a:ext uri="{FF2B5EF4-FFF2-40B4-BE49-F238E27FC236}">
                <a16:creationId xmlns:a16="http://schemas.microsoft.com/office/drawing/2014/main" id="{C92E691D-C8C1-4809-94AA-14AD017A9A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85005" y="193982"/>
            <a:ext cx="2331498" cy="837612"/>
          </a:xfrm>
          <a:prstGeom prst="rect">
            <a:avLst/>
          </a:prstGeom>
        </p:spPr>
      </p:pic>
      <p:sp>
        <p:nvSpPr>
          <p:cNvPr id="3" name="Otsikko 1">
            <a:extLst>
              <a:ext uri="{FF2B5EF4-FFF2-40B4-BE49-F238E27FC236}">
                <a16:creationId xmlns:a16="http://schemas.microsoft.com/office/drawing/2014/main" id="{6A2871F8-389B-497C-BD5C-1CC81AE036B9}"/>
              </a:ext>
            </a:extLst>
          </p:cNvPr>
          <p:cNvSpPr>
            <a:spLocks noGrp="1"/>
          </p:cNvSpPr>
          <p:nvPr>
            <p:ph type="title"/>
          </p:nvPr>
        </p:nvSpPr>
        <p:spPr>
          <a:xfrm>
            <a:off x="838200" y="365125"/>
            <a:ext cx="10515600" cy="1325563"/>
          </a:xfrm>
        </p:spPr>
        <p:txBody>
          <a:bodyPr/>
          <a:lstStyle/>
          <a:p>
            <a:r>
              <a:rPr lang="fi-FI" dirty="0" err="1"/>
              <a:t>Immigrant</a:t>
            </a:r>
            <a:r>
              <a:rPr lang="fi-FI" dirty="0"/>
              <a:t> </a:t>
            </a:r>
            <a:r>
              <a:rPr lang="fi-FI" dirty="0" err="1"/>
              <a:t>groups</a:t>
            </a:r>
            <a:endParaRPr lang="fi-FI" dirty="0"/>
          </a:p>
        </p:txBody>
      </p:sp>
      <p:sp>
        <p:nvSpPr>
          <p:cNvPr id="5" name="Sisällön paikkamerkki 2">
            <a:extLst>
              <a:ext uri="{FF2B5EF4-FFF2-40B4-BE49-F238E27FC236}">
                <a16:creationId xmlns:a16="http://schemas.microsoft.com/office/drawing/2014/main" id="{2C06F658-6911-4C8A-9639-CA696A7D7770}"/>
              </a:ext>
            </a:extLst>
          </p:cNvPr>
          <p:cNvSpPr>
            <a:spLocks noGrp="1"/>
          </p:cNvSpPr>
          <p:nvPr>
            <p:ph idx="1"/>
          </p:nvPr>
        </p:nvSpPr>
        <p:spPr>
          <a:xfrm>
            <a:off x="838200" y="1825625"/>
            <a:ext cx="10515600" cy="4351338"/>
          </a:xfrm>
        </p:spPr>
        <p:txBody>
          <a:bodyPr/>
          <a:lstStyle/>
          <a:p>
            <a:r>
              <a:rPr lang="fi-FI" dirty="0" err="1"/>
              <a:t>There</a:t>
            </a:r>
            <a:r>
              <a:rPr lang="fi-FI" dirty="0"/>
              <a:t> is a </a:t>
            </a:r>
            <a:r>
              <a:rPr lang="fi-FI" dirty="0" err="1"/>
              <a:t>connection</a:t>
            </a:r>
            <a:r>
              <a:rPr lang="fi-FI" dirty="0"/>
              <a:t> </a:t>
            </a:r>
            <a:r>
              <a:rPr lang="fi-FI" dirty="0" err="1"/>
              <a:t>between</a:t>
            </a:r>
            <a:r>
              <a:rPr lang="fi-FI" dirty="0"/>
              <a:t> the Human </a:t>
            </a:r>
            <a:r>
              <a:rPr lang="fi-FI" dirty="0" err="1"/>
              <a:t>Development</a:t>
            </a:r>
            <a:r>
              <a:rPr lang="fi-FI" dirty="0"/>
              <a:t> Index of </a:t>
            </a:r>
            <a:r>
              <a:rPr lang="fi-FI" dirty="0" err="1"/>
              <a:t>migrants</a:t>
            </a:r>
            <a:r>
              <a:rPr lang="fi-FI" dirty="0"/>
              <a:t>’ country of </a:t>
            </a:r>
            <a:r>
              <a:rPr lang="fi-FI" dirty="0" err="1"/>
              <a:t>birth</a:t>
            </a:r>
            <a:r>
              <a:rPr lang="fi-FI" dirty="0"/>
              <a:t> and </a:t>
            </a:r>
            <a:r>
              <a:rPr lang="fi-FI" dirty="0" err="1"/>
              <a:t>their</a:t>
            </a:r>
            <a:r>
              <a:rPr lang="fi-FI" dirty="0"/>
              <a:t> </a:t>
            </a:r>
            <a:r>
              <a:rPr lang="fi-FI" dirty="0" err="1"/>
              <a:t>employment</a:t>
            </a:r>
            <a:r>
              <a:rPr lang="fi-FI" dirty="0"/>
              <a:t> </a:t>
            </a:r>
            <a:r>
              <a:rPr lang="fi-FI" dirty="0" err="1"/>
              <a:t>rate</a:t>
            </a:r>
            <a:endParaRPr lang="fi-FI" dirty="0"/>
          </a:p>
          <a:p>
            <a:r>
              <a:rPr lang="en-US" dirty="0"/>
              <a:t>Migrants are divided into three groups based on their country of birth</a:t>
            </a:r>
          </a:p>
          <a:p>
            <a:pPr marL="0" indent="0">
              <a:buNone/>
            </a:pPr>
            <a:r>
              <a:rPr lang="en-US" dirty="0"/>
              <a:t> 	</a:t>
            </a:r>
            <a:r>
              <a:rPr lang="en-US" b="1" dirty="0"/>
              <a:t>Group 1</a:t>
            </a:r>
            <a:r>
              <a:rPr lang="en-US" dirty="0"/>
              <a:t>: high employment outcome (~very high HDI)</a:t>
            </a:r>
          </a:p>
          <a:p>
            <a:pPr marL="0" indent="0">
              <a:buNone/>
            </a:pPr>
            <a:r>
              <a:rPr lang="en-US" dirty="0"/>
              <a:t>	</a:t>
            </a:r>
            <a:r>
              <a:rPr lang="en-US" b="1" dirty="0"/>
              <a:t>Group 2</a:t>
            </a:r>
            <a:r>
              <a:rPr lang="en-US" dirty="0"/>
              <a:t>: medium employment outcome (~high and 		  		      medium HDI)</a:t>
            </a:r>
          </a:p>
          <a:p>
            <a:pPr marL="0" indent="0">
              <a:buNone/>
            </a:pPr>
            <a:r>
              <a:rPr lang="en-US" dirty="0"/>
              <a:t>	</a:t>
            </a:r>
            <a:r>
              <a:rPr lang="en-US" b="1" dirty="0"/>
              <a:t>Group 3</a:t>
            </a:r>
            <a:r>
              <a:rPr lang="en-US" dirty="0"/>
              <a:t>: low employment outcome (~low HDI)</a:t>
            </a:r>
          </a:p>
          <a:p>
            <a:pPr marL="0" indent="0">
              <a:buNone/>
            </a:pPr>
            <a:endParaRPr lang="en-US" dirty="0"/>
          </a:p>
          <a:p>
            <a:pPr marL="0" indent="0">
              <a:buNone/>
            </a:pPr>
            <a:endParaRPr lang="fi-FI" dirty="0"/>
          </a:p>
          <a:p>
            <a:endParaRPr lang="fi-FI" dirty="0"/>
          </a:p>
        </p:txBody>
      </p:sp>
    </p:spTree>
    <p:extLst>
      <p:ext uri="{BB962C8B-B14F-4D97-AF65-F5344CB8AC3E}">
        <p14:creationId xmlns:p14="http://schemas.microsoft.com/office/powerpoint/2010/main" val="21049882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 name="Picture 3" descr="A close up of a logo&#10;&#10;Description automatically generated">
            <a:extLst>
              <a:ext uri="{FF2B5EF4-FFF2-40B4-BE49-F238E27FC236}">
                <a16:creationId xmlns:a16="http://schemas.microsoft.com/office/drawing/2014/main" id="{C92E691D-C8C1-4809-94AA-14AD017A9A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85005" y="193982"/>
            <a:ext cx="2331498" cy="837612"/>
          </a:xfrm>
          <a:prstGeom prst="rect">
            <a:avLst/>
          </a:prstGeom>
        </p:spPr>
      </p:pic>
      <p:sp>
        <p:nvSpPr>
          <p:cNvPr id="3" name="Otsikko 1">
            <a:extLst>
              <a:ext uri="{FF2B5EF4-FFF2-40B4-BE49-F238E27FC236}">
                <a16:creationId xmlns:a16="http://schemas.microsoft.com/office/drawing/2014/main" id="{E7255DE8-CCAD-48A3-B497-62C5EDC90269}"/>
              </a:ext>
            </a:extLst>
          </p:cNvPr>
          <p:cNvSpPr>
            <a:spLocks noGrp="1"/>
          </p:cNvSpPr>
          <p:nvPr>
            <p:ph type="title"/>
          </p:nvPr>
        </p:nvSpPr>
        <p:spPr>
          <a:xfrm>
            <a:off x="838200" y="365125"/>
            <a:ext cx="10515600" cy="1325563"/>
          </a:xfrm>
        </p:spPr>
        <p:txBody>
          <a:bodyPr/>
          <a:lstStyle/>
          <a:p>
            <a:r>
              <a:rPr lang="en-US" dirty="0"/>
              <a:t>Average employment rate in 2008-2017</a:t>
            </a:r>
            <a:endParaRPr lang="fi-FI" dirty="0"/>
          </a:p>
        </p:txBody>
      </p:sp>
      <p:graphicFrame>
        <p:nvGraphicFramePr>
          <p:cNvPr id="5" name="Kaavio 2">
            <a:extLst>
              <a:ext uri="{FF2B5EF4-FFF2-40B4-BE49-F238E27FC236}">
                <a16:creationId xmlns:a16="http://schemas.microsoft.com/office/drawing/2014/main" id="{BF5A4F59-0080-4E8E-8ED5-5D9602A6CAE1}"/>
              </a:ext>
            </a:extLst>
          </p:cNvPr>
          <p:cNvGraphicFramePr>
            <a:graphicFrameLocks/>
          </p:cNvGraphicFramePr>
          <p:nvPr/>
        </p:nvGraphicFramePr>
        <p:xfrm>
          <a:off x="1121664" y="1845469"/>
          <a:ext cx="7583424" cy="4204779"/>
        </p:xfrm>
        <a:graphic>
          <a:graphicData uri="http://schemas.openxmlformats.org/drawingml/2006/chart">
            <c:chart xmlns:c="http://schemas.openxmlformats.org/drawingml/2006/chart" xmlns:r="http://schemas.openxmlformats.org/officeDocument/2006/relationships" r:id="rId3"/>
          </a:graphicData>
        </a:graphic>
      </p:graphicFrame>
      <p:sp>
        <p:nvSpPr>
          <p:cNvPr id="6" name="Tekstiruutu 4">
            <a:extLst>
              <a:ext uri="{FF2B5EF4-FFF2-40B4-BE49-F238E27FC236}">
                <a16:creationId xmlns:a16="http://schemas.microsoft.com/office/drawing/2014/main" id="{AAF0C5A5-D8A5-4511-AC53-2B05467BD116}"/>
              </a:ext>
            </a:extLst>
          </p:cNvPr>
          <p:cNvSpPr txBox="1"/>
          <p:nvPr/>
        </p:nvSpPr>
        <p:spPr>
          <a:xfrm>
            <a:off x="838200" y="6205029"/>
            <a:ext cx="3401568" cy="261610"/>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fi-FI" sz="1100" b="0" i="1" u="none" strike="noStrike" kern="1200" cap="none" spc="0" normalizeH="0" baseline="0" noProof="0" dirty="0" err="1">
                <a:ln>
                  <a:noFill/>
                </a:ln>
                <a:solidFill>
                  <a:prstClr val="black"/>
                </a:solidFill>
                <a:effectLst/>
                <a:uLnTx/>
                <a:uFillTx/>
                <a:latin typeface="Calibri" panose="020F0502020204030204" pitchFamily="34" charset="0"/>
                <a:ea typeface="+mn-ea"/>
                <a:cs typeface="+mn-cs"/>
              </a:rPr>
              <a:t>Source</a:t>
            </a:r>
            <a:r>
              <a:rPr kumimoji="0" lang="fi-FI" sz="1100" b="0" i="1" u="none" strike="noStrike" kern="1200" cap="none" spc="0" normalizeH="0" baseline="0" noProof="0" dirty="0">
                <a:ln>
                  <a:noFill/>
                </a:ln>
                <a:solidFill>
                  <a:prstClr val="black"/>
                </a:solidFill>
                <a:effectLst/>
                <a:uLnTx/>
                <a:uFillTx/>
                <a:latin typeface="Calibri" panose="020F0502020204030204" pitchFamily="34" charset="0"/>
                <a:ea typeface="+mn-ea"/>
                <a:cs typeface="+mn-cs"/>
              </a:rPr>
              <a:t>: </a:t>
            </a:r>
            <a:r>
              <a:rPr kumimoji="0" lang="fi-FI" sz="1100" b="0" i="1" u="none" strike="noStrike" kern="1200" cap="none" spc="0" normalizeH="0" baseline="0" noProof="0" dirty="0" err="1">
                <a:ln>
                  <a:noFill/>
                </a:ln>
                <a:solidFill>
                  <a:prstClr val="black"/>
                </a:solidFill>
                <a:effectLst/>
                <a:uLnTx/>
                <a:uFillTx/>
                <a:latin typeface="Calibri" panose="020F0502020204030204" pitchFamily="34" charset="0"/>
                <a:ea typeface="+mn-ea"/>
                <a:cs typeface="+mn-cs"/>
              </a:rPr>
              <a:t>Statistics</a:t>
            </a:r>
            <a:r>
              <a:rPr kumimoji="0" lang="fi-FI" sz="1100" b="0" i="1" u="none" strike="noStrike" kern="1200" cap="none" spc="0" normalizeH="0" baseline="0" noProof="0" dirty="0">
                <a:ln>
                  <a:noFill/>
                </a:ln>
                <a:solidFill>
                  <a:prstClr val="black"/>
                </a:solidFill>
                <a:effectLst/>
                <a:uLnTx/>
                <a:uFillTx/>
                <a:latin typeface="Calibri" panose="020F0502020204030204" pitchFamily="34" charset="0"/>
                <a:ea typeface="+mn-ea"/>
                <a:cs typeface="+mn-cs"/>
              </a:rPr>
              <a:t> Finland</a:t>
            </a:r>
          </a:p>
        </p:txBody>
      </p:sp>
    </p:spTree>
    <p:extLst>
      <p:ext uri="{BB962C8B-B14F-4D97-AF65-F5344CB8AC3E}">
        <p14:creationId xmlns:p14="http://schemas.microsoft.com/office/powerpoint/2010/main" val="20517777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 name="Picture 3" descr="A close up of a logo&#10;&#10;Description automatically generated">
            <a:extLst>
              <a:ext uri="{FF2B5EF4-FFF2-40B4-BE49-F238E27FC236}">
                <a16:creationId xmlns:a16="http://schemas.microsoft.com/office/drawing/2014/main" id="{C92E691D-C8C1-4809-94AA-14AD017A9A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85005" y="193982"/>
            <a:ext cx="2331498" cy="837612"/>
          </a:xfrm>
          <a:prstGeom prst="rect">
            <a:avLst/>
          </a:prstGeom>
        </p:spPr>
      </p:pic>
      <p:sp>
        <p:nvSpPr>
          <p:cNvPr id="3" name="Otsikko 1">
            <a:extLst>
              <a:ext uri="{FF2B5EF4-FFF2-40B4-BE49-F238E27FC236}">
                <a16:creationId xmlns:a16="http://schemas.microsoft.com/office/drawing/2014/main" id="{7FF244ED-345D-4B03-B633-18FE8F4D5F6B}"/>
              </a:ext>
            </a:extLst>
          </p:cNvPr>
          <p:cNvSpPr>
            <a:spLocks noGrp="1"/>
          </p:cNvSpPr>
          <p:nvPr>
            <p:ph type="title"/>
          </p:nvPr>
        </p:nvSpPr>
        <p:spPr>
          <a:xfrm>
            <a:off x="838200" y="365125"/>
            <a:ext cx="8731928" cy="1325563"/>
          </a:xfrm>
        </p:spPr>
        <p:txBody>
          <a:bodyPr/>
          <a:lstStyle/>
          <a:p>
            <a:r>
              <a:rPr lang="fi-FI" dirty="0" err="1"/>
              <a:t>Average</a:t>
            </a:r>
            <a:r>
              <a:rPr lang="fi-FI" dirty="0"/>
              <a:t> </a:t>
            </a:r>
            <a:r>
              <a:rPr lang="fi-FI" dirty="0" err="1"/>
              <a:t>fertility</a:t>
            </a:r>
            <a:r>
              <a:rPr lang="fi-FI" dirty="0"/>
              <a:t> </a:t>
            </a:r>
            <a:r>
              <a:rPr lang="fi-FI" dirty="0" err="1"/>
              <a:t>rates</a:t>
            </a:r>
            <a:r>
              <a:rPr lang="fi-FI" dirty="0"/>
              <a:t> in </a:t>
            </a:r>
            <a:r>
              <a:rPr lang="fi-FI" dirty="0" err="1"/>
              <a:t>different</a:t>
            </a:r>
            <a:r>
              <a:rPr lang="fi-FI" dirty="0"/>
              <a:t> </a:t>
            </a:r>
            <a:r>
              <a:rPr lang="fi-FI" dirty="0" err="1"/>
              <a:t>groups</a:t>
            </a:r>
            <a:r>
              <a:rPr lang="fi-FI" dirty="0"/>
              <a:t> in 2013-2017</a:t>
            </a:r>
          </a:p>
        </p:txBody>
      </p:sp>
      <p:graphicFrame>
        <p:nvGraphicFramePr>
          <p:cNvPr id="5" name="Kaavio 2">
            <a:extLst>
              <a:ext uri="{FF2B5EF4-FFF2-40B4-BE49-F238E27FC236}">
                <a16:creationId xmlns:a16="http://schemas.microsoft.com/office/drawing/2014/main" id="{57AB913D-F06B-459A-AA12-95AD22F7D1E7}"/>
              </a:ext>
            </a:extLst>
          </p:cNvPr>
          <p:cNvGraphicFramePr>
            <a:graphicFrameLocks/>
          </p:cNvGraphicFramePr>
          <p:nvPr/>
        </p:nvGraphicFramePr>
        <p:xfrm>
          <a:off x="1316736" y="2057400"/>
          <a:ext cx="8510016" cy="423367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6291165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 name="Picture 3" descr="A close up of a logo&#10;&#10;Description automatically generated">
            <a:extLst>
              <a:ext uri="{FF2B5EF4-FFF2-40B4-BE49-F238E27FC236}">
                <a16:creationId xmlns:a16="http://schemas.microsoft.com/office/drawing/2014/main" id="{C92E691D-C8C1-4809-94AA-14AD017A9A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85005" y="193982"/>
            <a:ext cx="2331498" cy="837612"/>
          </a:xfrm>
          <a:prstGeom prst="rect">
            <a:avLst/>
          </a:prstGeom>
        </p:spPr>
      </p:pic>
      <p:sp>
        <p:nvSpPr>
          <p:cNvPr id="3" name="Otsikko 1">
            <a:extLst>
              <a:ext uri="{FF2B5EF4-FFF2-40B4-BE49-F238E27FC236}">
                <a16:creationId xmlns:a16="http://schemas.microsoft.com/office/drawing/2014/main" id="{10E25216-BAEF-4E25-A293-5ACB9DDE29C3}"/>
              </a:ext>
            </a:extLst>
          </p:cNvPr>
          <p:cNvSpPr>
            <a:spLocks noGrp="1"/>
          </p:cNvSpPr>
          <p:nvPr>
            <p:ph type="title"/>
          </p:nvPr>
        </p:nvSpPr>
        <p:spPr>
          <a:xfrm>
            <a:off x="838200" y="365125"/>
            <a:ext cx="8971626" cy="1325563"/>
          </a:xfrm>
        </p:spPr>
        <p:txBody>
          <a:bodyPr/>
          <a:lstStyle/>
          <a:p>
            <a:r>
              <a:rPr lang="fi-FI" dirty="0" err="1"/>
              <a:t>Immigration</a:t>
            </a:r>
            <a:r>
              <a:rPr lang="fi-FI" dirty="0"/>
              <a:t> and </a:t>
            </a:r>
            <a:r>
              <a:rPr lang="fi-FI" dirty="0" err="1"/>
              <a:t>emigration</a:t>
            </a:r>
            <a:r>
              <a:rPr lang="fi-FI" dirty="0"/>
              <a:t> of </a:t>
            </a:r>
            <a:r>
              <a:rPr lang="fi-FI" dirty="0" err="1"/>
              <a:t>native-borns</a:t>
            </a:r>
            <a:r>
              <a:rPr lang="fi-FI" dirty="0"/>
              <a:t> and </a:t>
            </a:r>
            <a:r>
              <a:rPr lang="fi-FI" dirty="0" err="1"/>
              <a:t>immigrant</a:t>
            </a:r>
            <a:r>
              <a:rPr lang="fi-FI" dirty="0"/>
              <a:t> </a:t>
            </a:r>
            <a:r>
              <a:rPr lang="fi-FI" dirty="0" err="1"/>
              <a:t>groups</a:t>
            </a:r>
            <a:endParaRPr lang="fi-FI" dirty="0"/>
          </a:p>
        </p:txBody>
      </p:sp>
      <p:graphicFrame>
        <p:nvGraphicFramePr>
          <p:cNvPr id="5" name="Kaavio 2">
            <a:extLst>
              <a:ext uri="{FF2B5EF4-FFF2-40B4-BE49-F238E27FC236}">
                <a16:creationId xmlns:a16="http://schemas.microsoft.com/office/drawing/2014/main" id="{4DA24708-E79A-4C55-A455-F8553B266883}"/>
              </a:ext>
            </a:extLst>
          </p:cNvPr>
          <p:cNvGraphicFramePr>
            <a:graphicFrameLocks/>
          </p:cNvGraphicFramePr>
          <p:nvPr>
            <p:extLst>
              <p:ext uri="{D42A27DB-BD31-4B8C-83A1-F6EECF244321}">
                <p14:modId xmlns:p14="http://schemas.microsoft.com/office/powerpoint/2010/main" val="270630721"/>
              </p:ext>
            </p:extLst>
          </p:nvPr>
        </p:nvGraphicFramePr>
        <p:xfrm>
          <a:off x="838200" y="1826069"/>
          <a:ext cx="9908240" cy="444061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1805819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alphaModFix amt="40000"/>
            <a:lum/>
          </a:blip>
          <a:srcRect/>
          <a:stretch>
            <a:fillRect t="-6000" b="-6000"/>
          </a:stretch>
        </a:blipFill>
        <a:effectLst/>
      </p:bgPr>
    </p:bg>
    <p:spTree>
      <p:nvGrpSpPr>
        <p:cNvPr id="1" name=""/>
        <p:cNvGrpSpPr/>
        <p:nvPr/>
      </p:nvGrpSpPr>
      <p:grpSpPr>
        <a:xfrm>
          <a:off x="0" y="0"/>
          <a:ext cx="0" cy="0"/>
          <a:chOff x="0" y="0"/>
          <a:chExt cx="0" cy="0"/>
        </a:xfrm>
      </p:grpSpPr>
      <p:sp>
        <p:nvSpPr>
          <p:cNvPr id="4100" name="ZoneTexte 5">
            <a:extLst>
              <a:ext uri="{FF2B5EF4-FFF2-40B4-BE49-F238E27FC236}">
                <a16:creationId xmlns:a16="http://schemas.microsoft.com/office/drawing/2014/main" id="{F00A1025-FDFB-47F3-8B82-A0DBD3A44AA6}"/>
              </a:ext>
            </a:extLst>
          </p:cNvPr>
          <p:cNvSpPr txBox="1">
            <a:spLocks noChangeArrowheads="1"/>
          </p:cNvSpPr>
          <p:nvPr/>
        </p:nvSpPr>
        <p:spPr bwMode="auto">
          <a:xfrm>
            <a:off x="645318" y="2953274"/>
            <a:ext cx="10901363"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SzPct val="85000"/>
              <a:buFont typeface="Arial" panose="020B0604020202020204" pitchFamily="34" charset="0"/>
              <a:buChar char="•"/>
              <a:defRPr sz="2800">
                <a:solidFill>
                  <a:schemeClr val="tx1"/>
                </a:solidFill>
                <a:latin typeface="Arial" panose="020B0604020202020204" pitchFamily="34" charset="0"/>
                <a:cs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cs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9pPr>
          </a:lstStyle>
          <a:p>
            <a:pPr lvl="0" eaLnBrk="1" hangingPunct="1">
              <a:lnSpc>
                <a:spcPct val="100000"/>
              </a:lnSpc>
              <a:spcBef>
                <a:spcPct val="0"/>
              </a:spcBef>
              <a:buSzTx/>
              <a:buNone/>
            </a:pPr>
            <a:r>
              <a:rPr lang="en-US" altLang="fr-FR" sz="3600" b="1" dirty="0">
                <a:solidFill>
                  <a:srgbClr val="C00000"/>
                </a:solidFill>
                <a:latin typeface="Roboto" panose="02000000000000000000" pitchFamily="2" charset="0"/>
                <a:ea typeface="Roboto" panose="02000000000000000000" pitchFamily="2" charset="0"/>
              </a:rPr>
              <a:t>Migration scenarios</a:t>
            </a:r>
          </a:p>
        </p:txBody>
      </p:sp>
      <p:pic>
        <p:nvPicPr>
          <p:cNvPr id="4" name="Picture 3" descr="A close up of a logo&#10;&#10;Description automatically generated">
            <a:extLst>
              <a:ext uri="{FF2B5EF4-FFF2-40B4-BE49-F238E27FC236}">
                <a16:creationId xmlns:a16="http://schemas.microsoft.com/office/drawing/2014/main" id="{E9C361AA-C299-43B0-B886-A1D8BEC73ED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78219" y="318013"/>
            <a:ext cx="3829687" cy="1375850"/>
          </a:xfrm>
          <a:prstGeom prst="rect">
            <a:avLst/>
          </a:prstGeom>
        </p:spPr>
      </p:pic>
    </p:spTree>
    <p:extLst>
      <p:ext uri="{BB962C8B-B14F-4D97-AF65-F5344CB8AC3E}">
        <p14:creationId xmlns:p14="http://schemas.microsoft.com/office/powerpoint/2010/main" val="3665797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 name="Picture 3" descr="A close up of a logo&#10;&#10;Description automatically generated">
            <a:extLst>
              <a:ext uri="{FF2B5EF4-FFF2-40B4-BE49-F238E27FC236}">
                <a16:creationId xmlns:a16="http://schemas.microsoft.com/office/drawing/2014/main" id="{C92E691D-C8C1-4809-94AA-14AD017A9A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85005" y="193982"/>
            <a:ext cx="2331498" cy="837612"/>
          </a:xfrm>
          <a:prstGeom prst="rect">
            <a:avLst/>
          </a:prstGeom>
        </p:spPr>
      </p:pic>
      <p:sp>
        <p:nvSpPr>
          <p:cNvPr id="3" name="Otsikko 1">
            <a:extLst>
              <a:ext uri="{FF2B5EF4-FFF2-40B4-BE49-F238E27FC236}">
                <a16:creationId xmlns:a16="http://schemas.microsoft.com/office/drawing/2014/main" id="{2034602D-472A-4DB5-BB6A-0A1D9041DD85}"/>
              </a:ext>
            </a:extLst>
          </p:cNvPr>
          <p:cNvSpPr>
            <a:spLocks noGrp="1"/>
          </p:cNvSpPr>
          <p:nvPr>
            <p:ph type="title"/>
          </p:nvPr>
        </p:nvSpPr>
        <p:spPr>
          <a:xfrm>
            <a:off x="838200" y="365126"/>
            <a:ext cx="10515600" cy="827916"/>
          </a:xfrm>
        </p:spPr>
        <p:txBody>
          <a:bodyPr/>
          <a:lstStyle/>
          <a:p>
            <a:r>
              <a:rPr lang="fi-FI" dirty="0" err="1"/>
              <a:t>Scenarios</a:t>
            </a:r>
            <a:r>
              <a:rPr lang="fi-FI" dirty="0"/>
              <a:t> of </a:t>
            </a:r>
            <a:r>
              <a:rPr lang="fi-FI" dirty="0" err="1"/>
              <a:t>migration</a:t>
            </a:r>
            <a:endParaRPr lang="fi-FI" dirty="0"/>
          </a:p>
        </p:txBody>
      </p:sp>
      <p:sp>
        <p:nvSpPr>
          <p:cNvPr id="5" name="Sisällön paikkamerkki 2">
            <a:extLst>
              <a:ext uri="{FF2B5EF4-FFF2-40B4-BE49-F238E27FC236}">
                <a16:creationId xmlns:a16="http://schemas.microsoft.com/office/drawing/2014/main" id="{A44BE1CD-1931-4530-AE7A-57DF2582BFDE}"/>
              </a:ext>
            </a:extLst>
          </p:cNvPr>
          <p:cNvSpPr txBox="1">
            <a:spLocks/>
          </p:cNvSpPr>
          <p:nvPr/>
        </p:nvSpPr>
        <p:spPr>
          <a:xfrm>
            <a:off x="838200" y="1690688"/>
            <a:ext cx="11035372" cy="3564893"/>
          </a:xfrm>
          <a:prstGeom prst="rect">
            <a:avLst/>
          </a:prstGeom>
        </p:spPr>
        <p:txBody>
          <a:bodyPr/>
          <a:lstStyle>
            <a:lvl1pPr marL="228600" indent="-228600" algn="l" rtl="0" eaLnBrk="0" fontAlgn="base" hangingPunct="0">
              <a:lnSpc>
                <a:spcPct val="90000"/>
              </a:lnSpc>
              <a:spcBef>
                <a:spcPts val="1000"/>
              </a:spcBef>
              <a:spcAft>
                <a:spcPct val="0"/>
              </a:spcAft>
              <a:buSzPct val="85000"/>
              <a:buFont typeface="Arial" panose="020B0604020202020204" pitchFamily="34" charset="0"/>
              <a:buChar char="•"/>
              <a:defRPr lang="fr-FR" altLang="fr-FR" sz="2800" kern="1200" dirty="0">
                <a:solidFill>
                  <a:schemeClr val="tx1"/>
                </a:solidFill>
                <a:latin typeface="Arial" panose="020B0604020202020204" pitchFamily="34" charset="0"/>
                <a:ea typeface="+mn-ea"/>
                <a:cs typeface="Arial" panose="020B0604020202020204" pitchFamily="34" charset="0"/>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lang="fr-FR" altLang="fr-FR" sz="2400" kern="1200" dirty="0">
                <a:solidFill>
                  <a:schemeClr val="tx1"/>
                </a:solidFill>
                <a:latin typeface="Arial" panose="020B0604020202020204" pitchFamily="34" charset="0"/>
                <a:ea typeface="+mn-ea"/>
                <a:cs typeface="Arial" panose="020B0604020202020204" pitchFamily="34" charset="0"/>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lang="fr-FR" altLang="fr-FR" sz="2000" kern="1200" dirty="0">
                <a:solidFill>
                  <a:schemeClr val="tx1"/>
                </a:solidFill>
                <a:latin typeface="Arial" panose="020B0604020202020204" pitchFamily="34" charset="0"/>
                <a:ea typeface="+mn-ea"/>
                <a:cs typeface="Arial" panose="020B0604020202020204" pitchFamily="34" charset="0"/>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lang="fr-FR" altLang="fr-FR" kern="1200" dirty="0">
                <a:solidFill>
                  <a:schemeClr val="tx1"/>
                </a:solidFill>
                <a:latin typeface="Arial" panose="020B0604020202020204" pitchFamily="34" charset="0"/>
                <a:ea typeface="+mn-ea"/>
                <a:cs typeface="Arial" panose="020B0604020202020204" pitchFamily="34" charset="0"/>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lang="fr-FR" altLang="fr-FR" kern="1200" dirty="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28600" marR="0" lvl="0" indent="-228600" algn="l" defTabSz="914400" rtl="0" eaLnBrk="0" fontAlgn="base" latinLnBrk="0" hangingPunct="0">
              <a:lnSpc>
                <a:spcPct val="90000"/>
              </a:lnSpc>
              <a:spcBef>
                <a:spcPts val="1000"/>
              </a:spcBef>
              <a:spcAft>
                <a:spcPct val="0"/>
              </a:spcAft>
              <a:buClrTx/>
              <a:buSzPct val="85000"/>
              <a:buFont typeface="Arial" panose="020B0604020202020204" pitchFamily="34" charset="0"/>
              <a:buChar char="•"/>
              <a:tabLst/>
              <a:defRPr/>
            </a:pPr>
            <a:r>
              <a:rPr kumimoji="0" lang="fi-FI" altLang="fr-FR" sz="28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Baseline</a:t>
            </a:r>
            <a:r>
              <a:rPr kumimoji="0" lang="fi-FI" altLang="fr-FR" sz="28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fi-FI" altLang="fr-FR" sz="28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projection</a:t>
            </a:r>
            <a:r>
              <a:rPr kumimoji="0" lang="fi-FI" altLang="fr-FR" sz="28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altLang="fr-FR" sz="2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annual net immigration 15,000 persons</a:t>
            </a:r>
            <a:endParaRPr kumimoji="0" lang="fi-FI" altLang="fr-FR" sz="2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228600" marR="0" lvl="0" indent="-228600" algn="l" defTabSz="914400" rtl="0" eaLnBrk="0" fontAlgn="base" latinLnBrk="0" hangingPunct="0">
              <a:lnSpc>
                <a:spcPct val="90000"/>
              </a:lnSpc>
              <a:spcBef>
                <a:spcPts val="1000"/>
              </a:spcBef>
              <a:spcAft>
                <a:spcPct val="0"/>
              </a:spcAft>
              <a:buClrTx/>
              <a:buSzPct val="85000"/>
              <a:buFont typeface="Arial" panose="020B0604020202020204" pitchFamily="34" charset="0"/>
              <a:buChar char="•"/>
              <a:tabLst/>
              <a:defRPr/>
            </a:pPr>
            <a:r>
              <a:rPr kumimoji="0" lang="en-US" altLang="fr-FR" sz="28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Scenario 1.1</a:t>
            </a:r>
            <a:r>
              <a:rPr kumimoji="0" lang="fi-FI" altLang="fr-FR" sz="2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Net </a:t>
            </a:r>
            <a:r>
              <a:rPr kumimoji="0" lang="fi-FI" altLang="fr-FR" sz="2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immigration</a:t>
            </a:r>
            <a:r>
              <a:rPr kumimoji="0" lang="fi-FI" altLang="fr-FR" sz="2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25,000 </a:t>
            </a:r>
            <a:r>
              <a:rPr kumimoji="0" lang="fi-FI" altLang="fr-FR" sz="2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persons</a:t>
            </a:r>
            <a:endParaRPr kumimoji="0" lang="fi-FI" altLang="fr-FR" sz="2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685800" marR="0" lvl="1" indent="-228600" algn="l" defTabSz="914400" rtl="0" eaLnBrk="0" fontAlgn="base" latinLnBrk="0" hangingPunct="0">
              <a:lnSpc>
                <a:spcPct val="90000"/>
              </a:lnSpc>
              <a:spcBef>
                <a:spcPts val="500"/>
              </a:spcBef>
              <a:spcAft>
                <a:spcPct val="0"/>
              </a:spcAft>
              <a:buClrTx/>
              <a:buSzTx/>
              <a:buFont typeface="Arial" panose="020B0604020202020204" pitchFamily="34" charset="0"/>
              <a:buChar char="•"/>
              <a:tabLst/>
              <a:defRPr/>
            </a:pPr>
            <a:r>
              <a:rPr kumimoji="0" lang="fi-FI" altLang="fr-FR" sz="2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Extra </a:t>
            </a:r>
            <a:r>
              <a:rPr kumimoji="0" lang="fi-FI" altLang="fr-FR" sz="24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immigration</a:t>
            </a:r>
            <a:r>
              <a:rPr kumimoji="0" lang="fi-FI" altLang="fr-FR" sz="2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(10,000 </a:t>
            </a:r>
            <a:r>
              <a:rPr kumimoji="0" lang="fi-FI" altLang="fr-FR" sz="24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persons</a:t>
            </a:r>
            <a:r>
              <a:rPr kumimoji="0" lang="fi-FI" altLang="fr-FR" sz="2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is </a:t>
            </a:r>
            <a:r>
              <a:rPr kumimoji="0" lang="fi-FI" altLang="fr-FR" sz="24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divided</a:t>
            </a:r>
            <a:r>
              <a:rPr kumimoji="0" lang="fi-FI" altLang="fr-FR" sz="2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fi-FI" altLang="fr-FR" sz="24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between</a:t>
            </a:r>
            <a:r>
              <a:rPr kumimoji="0" lang="fi-FI" altLang="fr-FR" sz="2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fi-FI" altLang="fr-FR" sz="24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groups</a:t>
            </a:r>
            <a:r>
              <a:rPr kumimoji="0" lang="fi-FI" altLang="fr-FR" sz="2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1-3 as in 2013-2017 on </a:t>
            </a:r>
            <a:r>
              <a:rPr kumimoji="0" lang="fi-FI" altLang="fr-FR" sz="24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average</a:t>
            </a:r>
            <a:endParaRPr kumimoji="0" lang="fi-FI" altLang="fr-FR" sz="2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228600" marR="0" lvl="0" indent="-228600" algn="l" defTabSz="914400" rtl="0" eaLnBrk="0" fontAlgn="base" latinLnBrk="0" hangingPunct="0">
              <a:lnSpc>
                <a:spcPct val="90000"/>
              </a:lnSpc>
              <a:spcBef>
                <a:spcPts val="1000"/>
              </a:spcBef>
              <a:spcAft>
                <a:spcPct val="0"/>
              </a:spcAft>
              <a:buClrTx/>
              <a:buSzPct val="85000"/>
              <a:buFont typeface="Arial" panose="020B0604020202020204" pitchFamily="34" charset="0"/>
              <a:buChar char="•"/>
              <a:tabLst/>
              <a:defRPr/>
            </a:pPr>
            <a:r>
              <a:rPr kumimoji="0" lang="fi-FI" altLang="fr-FR" sz="28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Scenario</a:t>
            </a:r>
            <a:r>
              <a:rPr kumimoji="0" lang="fi-FI" altLang="fr-FR" sz="28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1.2: </a:t>
            </a:r>
            <a:r>
              <a:rPr kumimoji="0" lang="fi-FI" altLang="fr-FR" sz="2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Net </a:t>
            </a:r>
            <a:r>
              <a:rPr kumimoji="0" lang="fi-FI" altLang="fr-FR" sz="2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immigration</a:t>
            </a:r>
            <a:r>
              <a:rPr kumimoji="0" lang="fi-FI" altLang="fr-FR" sz="2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5,000 </a:t>
            </a:r>
            <a:r>
              <a:rPr kumimoji="0" lang="fi-FI" altLang="fr-FR" sz="2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persons</a:t>
            </a:r>
            <a:endParaRPr kumimoji="0" lang="fi-FI" altLang="fr-FR" sz="2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685800" marR="0" lvl="1" indent="-228600" algn="l" defTabSz="914400" rtl="0" eaLnBrk="0" fontAlgn="base" latinLnBrk="0" hangingPunct="0">
              <a:lnSpc>
                <a:spcPct val="90000"/>
              </a:lnSpc>
              <a:spcBef>
                <a:spcPts val="500"/>
              </a:spcBef>
              <a:spcAft>
                <a:spcPct val="0"/>
              </a:spcAft>
              <a:buClrTx/>
              <a:buSzTx/>
              <a:buFont typeface="Arial" panose="020B0604020202020204" pitchFamily="34" charset="0"/>
              <a:buChar char="•"/>
              <a:tabLst/>
              <a:defRPr/>
            </a:pPr>
            <a:r>
              <a:rPr kumimoji="0" lang="fi-FI" altLang="fr-FR" sz="24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Immigration</a:t>
            </a:r>
            <a:r>
              <a:rPr kumimoji="0" lang="fi-FI" altLang="fr-FR" sz="2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fi-FI" altLang="fr-FR" sz="24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decreases</a:t>
            </a:r>
            <a:r>
              <a:rPr kumimoji="0" lang="fi-FI" altLang="fr-FR" sz="2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as it </a:t>
            </a:r>
            <a:r>
              <a:rPr kumimoji="0" lang="fi-FI" altLang="fr-FR" sz="24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increases</a:t>
            </a:r>
            <a:r>
              <a:rPr kumimoji="0" lang="fi-FI" altLang="fr-FR" sz="2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in </a:t>
            </a:r>
            <a:r>
              <a:rPr kumimoji="0" lang="fi-FI" altLang="fr-FR" sz="24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scenario</a:t>
            </a:r>
            <a:r>
              <a:rPr kumimoji="0" lang="fi-FI" altLang="fr-FR" sz="2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1.1</a:t>
            </a:r>
          </a:p>
          <a:p>
            <a:pPr marL="0" marR="0" lvl="0" indent="0" algn="l" defTabSz="914400" rtl="0" eaLnBrk="0" fontAlgn="base" latinLnBrk="0" hangingPunct="0">
              <a:lnSpc>
                <a:spcPct val="90000"/>
              </a:lnSpc>
              <a:spcBef>
                <a:spcPts val="1000"/>
              </a:spcBef>
              <a:spcAft>
                <a:spcPct val="0"/>
              </a:spcAft>
              <a:buClrTx/>
              <a:buSzPct val="85000"/>
              <a:buFont typeface="Arial" panose="020B0604020202020204" pitchFamily="34" charset="0"/>
              <a:buNone/>
              <a:tabLst/>
              <a:defRPr/>
            </a:pPr>
            <a:endParaRPr kumimoji="0" lang="fi-FI" altLang="fr-FR" sz="2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5179240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 name="Picture 3" descr="A close up of a logo&#10;&#10;Description automatically generated">
            <a:extLst>
              <a:ext uri="{FF2B5EF4-FFF2-40B4-BE49-F238E27FC236}">
                <a16:creationId xmlns:a16="http://schemas.microsoft.com/office/drawing/2014/main" id="{C92E691D-C8C1-4809-94AA-14AD017A9A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85005" y="193982"/>
            <a:ext cx="2331498" cy="837612"/>
          </a:xfrm>
          <a:prstGeom prst="rect">
            <a:avLst/>
          </a:prstGeom>
        </p:spPr>
      </p:pic>
      <p:sp>
        <p:nvSpPr>
          <p:cNvPr id="3" name="Otsikko 1">
            <a:extLst>
              <a:ext uri="{FF2B5EF4-FFF2-40B4-BE49-F238E27FC236}">
                <a16:creationId xmlns:a16="http://schemas.microsoft.com/office/drawing/2014/main" id="{63FC4C70-4A8C-45EE-85F0-F5089408F177}"/>
              </a:ext>
            </a:extLst>
          </p:cNvPr>
          <p:cNvSpPr>
            <a:spLocks noGrp="1"/>
          </p:cNvSpPr>
          <p:nvPr>
            <p:ph type="title"/>
          </p:nvPr>
        </p:nvSpPr>
        <p:spPr>
          <a:xfrm>
            <a:off x="838200" y="365125"/>
            <a:ext cx="10515600" cy="1325563"/>
          </a:xfrm>
        </p:spPr>
        <p:txBody>
          <a:bodyPr/>
          <a:lstStyle/>
          <a:p>
            <a:r>
              <a:rPr lang="fi-FI" dirty="0" err="1"/>
              <a:t>Scenarios</a:t>
            </a:r>
            <a:r>
              <a:rPr lang="fi-FI" dirty="0"/>
              <a:t> of </a:t>
            </a:r>
            <a:r>
              <a:rPr lang="fi-FI" dirty="0" err="1"/>
              <a:t>migration</a:t>
            </a:r>
            <a:endParaRPr lang="fi-FI" dirty="0"/>
          </a:p>
        </p:txBody>
      </p:sp>
      <p:sp>
        <p:nvSpPr>
          <p:cNvPr id="5" name="Sisällön paikkamerkki 2">
            <a:extLst>
              <a:ext uri="{FF2B5EF4-FFF2-40B4-BE49-F238E27FC236}">
                <a16:creationId xmlns:a16="http://schemas.microsoft.com/office/drawing/2014/main" id="{0EF9E044-C844-4C12-B01E-3098ED5FB95C}"/>
              </a:ext>
            </a:extLst>
          </p:cNvPr>
          <p:cNvSpPr txBox="1">
            <a:spLocks/>
          </p:cNvSpPr>
          <p:nvPr/>
        </p:nvSpPr>
        <p:spPr>
          <a:xfrm>
            <a:off x="838200" y="1690688"/>
            <a:ext cx="11035372" cy="5707694"/>
          </a:xfrm>
          <a:prstGeom prst="rect">
            <a:avLst/>
          </a:prstGeom>
        </p:spPr>
        <p:txBody>
          <a:bodyPr/>
          <a:lstStyle>
            <a:lvl1pPr marL="228600" indent="-228600" algn="l" rtl="0" eaLnBrk="0" fontAlgn="base" hangingPunct="0">
              <a:lnSpc>
                <a:spcPct val="90000"/>
              </a:lnSpc>
              <a:spcBef>
                <a:spcPts val="1000"/>
              </a:spcBef>
              <a:spcAft>
                <a:spcPct val="0"/>
              </a:spcAft>
              <a:buSzPct val="85000"/>
              <a:buFont typeface="Arial" panose="020B0604020202020204" pitchFamily="34" charset="0"/>
              <a:buChar char="•"/>
              <a:defRPr lang="fr-FR" altLang="fr-FR" sz="2800" kern="1200" dirty="0">
                <a:solidFill>
                  <a:schemeClr val="tx1"/>
                </a:solidFill>
                <a:latin typeface="Arial" panose="020B0604020202020204" pitchFamily="34" charset="0"/>
                <a:ea typeface="+mn-ea"/>
                <a:cs typeface="Arial" panose="020B0604020202020204" pitchFamily="34" charset="0"/>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lang="fr-FR" altLang="fr-FR" sz="2400" kern="1200" dirty="0">
                <a:solidFill>
                  <a:schemeClr val="tx1"/>
                </a:solidFill>
                <a:latin typeface="Arial" panose="020B0604020202020204" pitchFamily="34" charset="0"/>
                <a:ea typeface="+mn-ea"/>
                <a:cs typeface="Arial" panose="020B0604020202020204" pitchFamily="34" charset="0"/>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lang="fr-FR" altLang="fr-FR" sz="2000" kern="1200" dirty="0">
                <a:solidFill>
                  <a:schemeClr val="tx1"/>
                </a:solidFill>
                <a:latin typeface="Arial" panose="020B0604020202020204" pitchFamily="34" charset="0"/>
                <a:ea typeface="+mn-ea"/>
                <a:cs typeface="Arial" panose="020B0604020202020204" pitchFamily="34" charset="0"/>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lang="fr-FR" altLang="fr-FR" kern="1200" dirty="0">
                <a:solidFill>
                  <a:schemeClr val="tx1"/>
                </a:solidFill>
                <a:latin typeface="Arial" panose="020B0604020202020204" pitchFamily="34" charset="0"/>
                <a:ea typeface="+mn-ea"/>
                <a:cs typeface="Arial" panose="020B0604020202020204" pitchFamily="34" charset="0"/>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lang="fr-FR" altLang="fr-FR" kern="1200" dirty="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28600" marR="0" lvl="0" indent="-228600" algn="l" defTabSz="914400" rtl="0" eaLnBrk="0" fontAlgn="base" latinLnBrk="0" hangingPunct="0">
              <a:lnSpc>
                <a:spcPct val="90000"/>
              </a:lnSpc>
              <a:spcBef>
                <a:spcPts val="1000"/>
              </a:spcBef>
              <a:spcAft>
                <a:spcPct val="0"/>
              </a:spcAft>
              <a:buClrTx/>
              <a:buSzPct val="85000"/>
              <a:buFont typeface="Arial" panose="020B0604020202020204" pitchFamily="34" charset="0"/>
              <a:buChar char="•"/>
              <a:tabLst/>
              <a:defRPr/>
            </a:pPr>
            <a:r>
              <a:rPr kumimoji="0" lang="fi-FI" altLang="fr-FR" sz="28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Scenario</a:t>
            </a:r>
            <a:r>
              <a:rPr kumimoji="0" lang="fi-FI" altLang="fr-FR" sz="28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2.1</a:t>
            </a:r>
            <a:r>
              <a:rPr kumimoji="0" lang="fi-FI" altLang="fr-FR" sz="2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Net </a:t>
            </a:r>
            <a:r>
              <a:rPr kumimoji="0" lang="fi-FI" altLang="fr-FR" sz="2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immigration</a:t>
            </a:r>
            <a:r>
              <a:rPr kumimoji="0" lang="fi-FI" altLang="fr-FR" sz="2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25,000 </a:t>
            </a:r>
            <a:r>
              <a:rPr kumimoji="0" lang="fi-FI" altLang="fr-FR" sz="2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persons</a:t>
            </a:r>
            <a:endParaRPr kumimoji="0" lang="fi-FI" altLang="fr-FR" sz="2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685800" marR="0" lvl="1" indent="-228600" algn="l" defTabSz="914400" rtl="0" eaLnBrk="0" fontAlgn="base" latinLnBrk="0" hangingPunct="0">
              <a:lnSpc>
                <a:spcPct val="90000"/>
              </a:lnSpc>
              <a:spcBef>
                <a:spcPts val="500"/>
              </a:spcBef>
              <a:spcAft>
                <a:spcPct val="0"/>
              </a:spcAft>
              <a:buClrTx/>
              <a:buSzTx/>
              <a:buFont typeface="Arial" panose="020B0604020202020204" pitchFamily="34" charset="0"/>
              <a:buChar char="•"/>
              <a:tabLst/>
              <a:defRPr/>
            </a:pPr>
            <a:r>
              <a:rPr kumimoji="0" lang="en-US" altLang="fr-FR" sz="2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Extra immigration (10,000 persons) only from </a:t>
            </a:r>
            <a:r>
              <a:rPr kumimoji="0" lang="en-US" altLang="fr-FR" sz="24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high employment outcome </a:t>
            </a:r>
            <a:r>
              <a:rPr kumimoji="0" lang="en-US" altLang="fr-FR" sz="2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group</a:t>
            </a:r>
            <a:endParaRPr kumimoji="0" lang="fi-FI" altLang="fr-FR" sz="2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228600" marR="0" lvl="0" indent="-228600" algn="l" defTabSz="914400" rtl="0" eaLnBrk="0" fontAlgn="base" latinLnBrk="0" hangingPunct="0">
              <a:lnSpc>
                <a:spcPct val="90000"/>
              </a:lnSpc>
              <a:spcBef>
                <a:spcPts val="1000"/>
              </a:spcBef>
              <a:spcAft>
                <a:spcPct val="0"/>
              </a:spcAft>
              <a:buClrTx/>
              <a:buSzPct val="85000"/>
              <a:buFont typeface="Arial" panose="020B0604020202020204" pitchFamily="34" charset="0"/>
              <a:buChar char="•"/>
              <a:tabLst/>
              <a:defRPr/>
            </a:pPr>
            <a:r>
              <a:rPr kumimoji="0" lang="fi-FI" altLang="fr-FR" sz="28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Scenario</a:t>
            </a:r>
            <a:r>
              <a:rPr kumimoji="0" lang="fi-FI" altLang="fr-FR" sz="28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2.2</a:t>
            </a:r>
            <a:r>
              <a:rPr kumimoji="0" lang="fi-FI" altLang="fr-FR" sz="2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Net </a:t>
            </a:r>
            <a:r>
              <a:rPr kumimoji="0" lang="fi-FI" altLang="fr-FR" sz="2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immigration</a:t>
            </a:r>
            <a:r>
              <a:rPr kumimoji="0" lang="fi-FI" altLang="fr-FR" sz="2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25,000 </a:t>
            </a:r>
            <a:r>
              <a:rPr kumimoji="0" lang="fi-FI" altLang="fr-FR" sz="2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persons</a:t>
            </a:r>
            <a:endParaRPr kumimoji="0" lang="fi-FI" altLang="fr-FR" sz="2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685800" marR="0" lvl="1" indent="-228600" algn="l" defTabSz="914400" rtl="0" eaLnBrk="0" fontAlgn="base" latinLnBrk="0" hangingPunct="0">
              <a:lnSpc>
                <a:spcPct val="90000"/>
              </a:lnSpc>
              <a:spcBef>
                <a:spcPts val="500"/>
              </a:spcBef>
              <a:spcAft>
                <a:spcPct val="0"/>
              </a:spcAft>
              <a:buClrTx/>
              <a:buSzTx/>
              <a:buFont typeface="Arial" panose="020B0604020202020204" pitchFamily="34" charset="0"/>
              <a:buChar char="•"/>
              <a:tabLst/>
              <a:defRPr/>
            </a:pPr>
            <a:r>
              <a:rPr kumimoji="0" lang="fi-FI" altLang="fr-FR" sz="2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Extra </a:t>
            </a:r>
            <a:r>
              <a:rPr kumimoji="0" lang="fi-FI" altLang="fr-FR" sz="24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immigration</a:t>
            </a:r>
            <a:r>
              <a:rPr kumimoji="0" lang="fi-FI" altLang="fr-FR" sz="2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(10,000 </a:t>
            </a:r>
            <a:r>
              <a:rPr kumimoji="0" lang="fi-FI" altLang="fr-FR" sz="24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persons</a:t>
            </a:r>
            <a:r>
              <a:rPr kumimoji="0" lang="fi-FI" altLang="fr-FR" sz="2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fi-FI" altLang="fr-FR" sz="24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only</a:t>
            </a:r>
            <a:r>
              <a:rPr kumimoji="0" lang="fi-FI" altLang="fr-FR" sz="2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fi-FI" altLang="fr-FR" sz="24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from</a:t>
            </a:r>
            <a:r>
              <a:rPr kumimoji="0" lang="fi-FI" altLang="fr-FR" sz="2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fi-FI" altLang="fr-FR" sz="24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medium </a:t>
            </a:r>
            <a:r>
              <a:rPr kumimoji="0" lang="fi-FI" altLang="fr-FR" sz="24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employment</a:t>
            </a:r>
            <a:r>
              <a:rPr kumimoji="0" lang="fi-FI" altLang="fr-FR" sz="24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fi-FI" altLang="fr-FR" sz="24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outcome</a:t>
            </a:r>
            <a:r>
              <a:rPr kumimoji="0" lang="fi-FI" altLang="fr-FR" sz="24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fi-FI" altLang="fr-FR" sz="24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group</a:t>
            </a:r>
            <a:endParaRPr kumimoji="0" lang="fi-FI" altLang="fr-FR" sz="2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228600" marR="0" lvl="0" indent="-228600" algn="l" defTabSz="914400" rtl="0" eaLnBrk="0" fontAlgn="base" latinLnBrk="0" hangingPunct="0">
              <a:lnSpc>
                <a:spcPct val="90000"/>
              </a:lnSpc>
              <a:spcBef>
                <a:spcPts val="1000"/>
              </a:spcBef>
              <a:spcAft>
                <a:spcPct val="0"/>
              </a:spcAft>
              <a:buClrTx/>
              <a:buSzPct val="85000"/>
              <a:buFont typeface="Arial" panose="020B0604020202020204" pitchFamily="34" charset="0"/>
              <a:buChar char="•"/>
              <a:tabLst/>
              <a:defRPr/>
            </a:pPr>
            <a:r>
              <a:rPr kumimoji="0" lang="fi-FI" altLang="fr-FR" sz="28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Scenario</a:t>
            </a:r>
            <a:r>
              <a:rPr kumimoji="0" lang="fi-FI" altLang="fr-FR" sz="28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2.3</a:t>
            </a:r>
            <a:r>
              <a:rPr kumimoji="0" lang="fi-FI" altLang="fr-FR" sz="2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Net </a:t>
            </a:r>
            <a:r>
              <a:rPr kumimoji="0" lang="fi-FI" altLang="fr-FR" sz="2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immigration</a:t>
            </a:r>
            <a:r>
              <a:rPr kumimoji="0" lang="fi-FI" altLang="fr-FR" sz="2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25,000 </a:t>
            </a:r>
            <a:r>
              <a:rPr kumimoji="0" lang="fi-FI" altLang="fr-FR" sz="2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persons</a:t>
            </a:r>
            <a:endParaRPr kumimoji="0" lang="fi-FI" altLang="fr-FR" sz="2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685800" marR="0" lvl="1" indent="-228600" algn="l" defTabSz="914400" rtl="0" eaLnBrk="0" fontAlgn="base" latinLnBrk="0" hangingPunct="0">
              <a:lnSpc>
                <a:spcPct val="90000"/>
              </a:lnSpc>
              <a:spcBef>
                <a:spcPts val="500"/>
              </a:spcBef>
              <a:spcAft>
                <a:spcPct val="0"/>
              </a:spcAft>
              <a:buClrTx/>
              <a:buSzTx/>
              <a:buFont typeface="Arial" panose="020B0604020202020204" pitchFamily="34" charset="0"/>
              <a:buChar char="•"/>
              <a:tabLst/>
              <a:defRPr/>
            </a:pPr>
            <a:r>
              <a:rPr kumimoji="0" lang="fi-FI" altLang="fr-FR" sz="2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Extra </a:t>
            </a:r>
            <a:r>
              <a:rPr kumimoji="0" lang="fi-FI" altLang="fr-FR" sz="24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immigration</a:t>
            </a:r>
            <a:r>
              <a:rPr kumimoji="0" lang="fi-FI" altLang="fr-FR" sz="2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(10,000 </a:t>
            </a:r>
            <a:r>
              <a:rPr kumimoji="0" lang="fi-FI" altLang="fr-FR" sz="24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persons</a:t>
            </a:r>
            <a:r>
              <a:rPr kumimoji="0" lang="fi-FI" altLang="fr-FR" sz="2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fi-FI" altLang="fr-FR" sz="24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only</a:t>
            </a:r>
            <a:r>
              <a:rPr kumimoji="0" lang="fi-FI" altLang="fr-FR" sz="2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fi-FI" altLang="fr-FR" sz="24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from</a:t>
            </a:r>
            <a:r>
              <a:rPr kumimoji="0" lang="fi-FI" altLang="fr-FR" sz="2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fi-FI" altLang="fr-FR" sz="24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low</a:t>
            </a:r>
            <a:r>
              <a:rPr kumimoji="0" lang="fi-FI" altLang="fr-FR" sz="24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fi-FI" altLang="fr-FR" sz="24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employment</a:t>
            </a:r>
            <a:r>
              <a:rPr kumimoji="0" lang="fi-FI" altLang="fr-FR" sz="24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fi-FI" altLang="fr-FR" sz="24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outcome</a:t>
            </a:r>
            <a:r>
              <a:rPr kumimoji="0" lang="fi-FI" altLang="fr-FR" sz="24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fi-FI" altLang="fr-FR" sz="24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group</a:t>
            </a:r>
            <a:endParaRPr kumimoji="0" lang="fi-FI" altLang="fr-FR" sz="2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228600" marR="0" lvl="0" indent="-228600" algn="l" defTabSz="914400" rtl="0" eaLnBrk="0" fontAlgn="base" latinLnBrk="0" hangingPunct="0">
              <a:lnSpc>
                <a:spcPct val="90000"/>
              </a:lnSpc>
              <a:spcBef>
                <a:spcPts val="1000"/>
              </a:spcBef>
              <a:spcAft>
                <a:spcPct val="0"/>
              </a:spcAft>
              <a:buClrTx/>
              <a:buSzPct val="85000"/>
              <a:buFont typeface="Arial" panose="020B0604020202020204" pitchFamily="34" charset="0"/>
              <a:buChar char="•"/>
              <a:tabLst/>
              <a:defRPr/>
            </a:pPr>
            <a:r>
              <a:rPr kumimoji="0" lang="fi-FI" altLang="fr-FR" sz="28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Scenario</a:t>
            </a:r>
            <a:r>
              <a:rPr kumimoji="0" lang="fi-FI" altLang="fr-FR" sz="28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3</a:t>
            </a:r>
            <a:r>
              <a:rPr kumimoji="0" lang="fi-FI" altLang="fr-FR" sz="2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Net </a:t>
            </a:r>
            <a:r>
              <a:rPr kumimoji="0" lang="fi-FI" altLang="fr-FR" sz="2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immigration</a:t>
            </a:r>
            <a:r>
              <a:rPr kumimoji="0" lang="fi-FI" altLang="fr-FR" sz="2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25,000 </a:t>
            </a:r>
            <a:r>
              <a:rPr kumimoji="0" lang="fi-FI" altLang="fr-FR" sz="28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persons</a:t>
            </a:r>
            <a:endParaRPr kumimoji="0" lang="fi-FI" altLang="fr-FR" sz="2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685800" marR="0" lvl="1" indent="-228600" algn="l" defTabSz="914400" rtl="0" eaLnBrk="0" fontAlgn="base" latinLnBrk="0" hangingPunct="0">
              <a:lnSpc>
                <a:spcPct val="90000"/>
              </a:lnSpc>
              <a:spcBef>
                <a:spcPts val="500"/>
              </a:spcBef>
              <a:spcAft>
                <a:spcPct val="0"/>
              </a:spcAft>
              <a:buClrTx/>
              <a:buSzTx/>
              <a:buFont typeface="Arial" panose="020B0604020202020204" pitchFamily="34" charset="0"/>
              <a:buChar char="•"/>
              <a:tabLst/>
              <a:defRPr/>
            </a:pPr>
            <a:r>
              <a:rPr kumimoji="0" lang="fi-FI" altLang="fr-FR" sz="24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Emigration</a:t>
            </a:r>
            <a:r>
              <a:rPr kumimoji="0" lang="fi-FI" altLang="fr-FR" sz="24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fi-FI" altLang="fr-FR" sz="24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decreases</a:t>
            </a:r>
            <a:r>
              <a:rPr kumimoji="0" lang="fi-FI" altLang="fr-FR" sz="24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fi-FI" altLang="fr-FR" sz="24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by</a:t>
            </a:r>
            <a:r>
              <a:rPr kumimoji="0" lang="fi-FI" altLang="fr-FR" sz="24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fi-FI" altLang="fr-FR" sz="2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10,000 </a:t>
            </a:r>
            <a:r>
              <a:rPr kumimoji="0" lang="fi-FI" altLang="fr-FR" sz="24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persons</a:t>
            </a:r>
            <a:r>
              <a:rPr kumimoji="0" lang="fi-FI" altLang="fr-FR" sz="2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 </a:t>
            </a:r>
            <a:r>
              <a:rPr kumimoji="0" lang="fi-FI" altLang="fr-FR" sz="24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year</a:t>
            </a:r>
            <a:endParaRPr kumimoji="0" lang="fi-FI" altLang="fr-FR" sz="2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228600" marR="0" lvl="0" indent="-228600" algn="l" defTabSz="914400" rtl="0" eaLnBrk="0" fontAlgn="base" latinLnBrk="0" hangingPunct="0">
              <a:lnSpc>
                <a:spcPct val="90000"/>
              </a:lnSpc>
              <a:spcBef>
                <a:spcPts val="1000"/>
              </a:spcBef>
              <a:spcAft>
                <a:spcPct val="0"/>
              </a:spcAft>
              <a:buClrTx/>
              <a:buSzPct val="85000"/>
              <a:buFont typeface="Arial" panose="020B0604020202020204" pitchFamily="34" charset="0"/>
              <a:buChar char="•"/>
              <a:tabLst/>
              <a:defRPr/>
            </a:pPr>
            <a:endParaRPr kumimoji="0" lang="fi-FI" altLang="fr-FR" sz="2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2896728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alphaModFix amt="33000"/>
            <a:lum/>
          </a:blip>
          <a:srcRect/>
          <a:stretch>
            <a:fillRect t="-6000" b="-6000"/>
          </a:stretch>
        </a:blipFill>
        <a:effectLst/>
      </p:bgPr>
    </p:bg>
    <p:spTree>
      <p:nvGrpSpPr>
        <p:cNvPr id="1" name=""/>
        <p:cNvGrpSpPr/>
        <p:nvPr/>
      </p:nvGrpSpPr>
      <p:grpSpPr>
        <a:xfrm>
          <a:off x="0" y="0"/>
          <a:ext cx="0" cy="0"/>
          <a:chOff x="0" y="0"/>
          <a:chExt cx="0" cy="0"/>
        </a:xfrm>
      </p:grpSpPr>
      <p:sp>
        <p:nvSpPr>
          <p:cNvPr id="5" name="Titel 1">
            <a:extLst>
              <a:ext uri="{FF2B5EF4-FFF2-40B4-BE49-F238E27FC236}">
                <a16:creationId xmlns:a16="http://schemas.microsoft.com/office/drawing/2014/main" id="{9E976024-D870-47C3-BDE2-EF3B1C22B0CC}"/>
              </a:ext>
            </a:extLst>
          </p:cNvPr>
          <p:cNvSpPr txBox="1">
            <a:spLocks/>
          </p:cNvSpPr>
          <p:nvPr/>
        </p:nvSpPr>
        <p:spPr>
          <a:xfrm>
            <a:off x="330200" y="657225"/>
            <a:ext cx="6943725" cy="622300"/>
          </a:xfrm>
          <a:prstGeom prst="rect">
            <a:avLst/>
          </a:prstGeom>
        </p:spPr>
        <p:txBody>
          <a:bodyPr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fontAlgn="auto">
              <a:spcAft>
                <a:spcPts val="0"/>
              </a:spcAft>
              <a:defRPr/>
            </a:pPr>
            <a:r>
              <a:rPr lang="en-US" sz="3600" b="1" dirty="0">
                <a:solidFill>
                  <a:srgbClr val="C00000"/>
                </a:solidFill>
                <a:latin typeface="Roboto" panose="02000000000000000000" pitchFamily="2" charset="0"/>
                <a:ea typeface="Roboto" panose="02000000000000000000" pitchFamily="2" charset="0"/>
                <a:cs typeface="+mn-cs"/>
              </a:rPr>
              <a:t>About the speaker</a:t>
            </a:r>
          </a:p>
        </p:txBody>
      </p:sp>
      <p:sp>
        <p:nvSpPr>
          <p:cNvPr id="8" name="Textplatzhalter 3">
            <a:extLst>
              <a:ext uri="{FF2B5EF4-FFF2-40B4-BE49-F238E27FC236}">
                <a16:creationId xmlns:a16="http://schemas.microsoft.com/office/drawing/2014/main" id="{073B1EFB-FC39-44C7-B40D-025DCA75AD34}"/>
              </a:ext>
            </a:extLst>
          </p:cNvPr>
          <p:cNvSpPr txBox="1">
            <a:spLocks/>
          </p:cNvSpPr>
          <p:nvPr/>
        </p:nvSpPr>
        <p:spPr>
          <a:xfrm>
            <a:off x="1924050" y="2164179"/>
            <a:ext cx="5449888" cy="1346200"/>
          </a:xfrm>
          <a:prstGeom prst="rect">
            <a:avLst/>
          </a:prstGeom>
          <a:noFill/>
        </p:spPr>
        <p:txBody>
          <a:bodyPr>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fontAlgn="auto">
              <a:spcAft>
                <a:spcPts val="0"/>
              </a:spcAft>
              <a:buNone/>
              <a:defRPr/>
            </a:pPr>
            <a:r>
              <a:rPr lang="en-US" sz="1800" b="1" dirty="0" err="1">
                <a:solidFill>
                  <a:srgbClr val="C00000"/>
                </a:solidFill>
                <a:latin typeface="Roboto" panose="02000000000000000000" pitchFamily="2" charset="0"/>
                <a:ea typeface="Roboto" panose="02000000000000000000" pitchFamily="2" charset="0"/>
              </a:rPr>
              <a:t>Tuija</a:t>
            </a:r>
            <a:r>
              <a:rPr lang="en-US" sz="1800" b="1" dirty="0">
                <a:solidFill>
                  <a:srgbClr val="C00000"/>
                </a:solidFill>
                <a:latin typeface="Roboto" panose="02000000000000000000" pitchFamily="2" charset="0"/>
                <a:ea typeface="Roboto" panose="02000000000000000000" pitchFamily="2" charset="0"/>
              </a:rPr>
              <a:t> </a:t>
            </a:r>
            <a:r>
              <a:rPr lang="en-US" sz="1800" b="1" dirty="0" err="1">
                <a:solidFill>
                  <a:srgbClr val="C00000"/>
                </a:solidFill>
                <a:latin typeface="Roboto" panose="02000000000000000000" pitchFamily="2" charset="0"/>
                <a:ea typeface="Roboto" panose="02000000000000000000" pitchFamily="2" charset="0"/>
              </a:rPr>
              <a:t>Nopola</a:t>
            </a:r>
            <a:r>
              <a:rPr lang="en-US" sz="1800" b="1" dirty="0">
                <a:solidFill>
                  <a:srgbClr val="C00000"/>
                </a:solidFill>
                <a:latin typeface="Roboto" panose="02000000000000000000" pitchFamily="2" charset="0"/>
                <a:ea typeface="Roboto" panose="02000000000000000000" pitchFamily="2" charset="0"/>
              </a:rPr>
              <a:t> </a:t>
            </a:r>
            <a:r>
              <a:rPr lang="en-US" sz="1800" dirty="0">
                <a:solidFill>
                  <a:srgbClr val="C00000"/>
                </a:solidFill>
                <a:latin typeface="Roboto" panose="02000000000000000000" pitchFamily="2" charset="0"/>
                <a:ea typeface="Roboto" panose="02000000000000000000" pitchFamily="2" charset="0"/>
              </a:rPr>
              <a:t> </a:t>
            </a:r>
          </a:p>
          <a:p>
            <a:pPr fontAlgn="auto">
              <a:spcAft>
                <a:spcPts val="0"/>
              </a:spcAft>
              <a:defRPr/>
            </a:pPr>
            <a:r>
              <a:rPr lang="en-US" sz="1600" dirty="0">
                <a:latin typeface="Verdana" panose="020B0604030504040204" pitchFamily="34" charset="0"/>
                <a:ea typeface="Verdana" panose="020B0604030504040204" pitchFamily="34" charset="0"/>
              </a:rPr>
              <a:t>Mathematician </a:t>
            </a:r>
          </a:p>
          <a:p>
            <a:pPr fontAlgn="auto">
              <a:spcAft>
                <a:spcPts val="0"/>
              </a:spcAft>
              <a:defRPr/>
            </a:pPr>
            <a:r>
              <a:rPr lang="en-US" sz="1600" dirty="0">
                <a:latin typeface="Verdana" panose="020B0604030504040204" pitchFamily="34" charset="0"/>
                <a:ea typeface="Verdana" panose="020B0604030504040204" pitchFamily="34" charset="0"/>
              </a:rPr>
              <a:t>MSc in Applied Mathematics, Actuary</a:t>
            </a:r>
          </a:p>
          <a:p>
            <a:pPr fontAlgn="auto">
              <a:spcAft>
                <a:spcPts val="0"/>
              </a:spcAft>
              <a:defRPr/>
            </a:pPr>
            <a:r>
              <a:rPr lang="en-US" sz="1600" dirty="0">
                <a:latin typeface="Verdana" panose="020B0604030504040204" pitchFamily="34" charset="0"/>
                <a:ea typeface="Verdana" panose="020B0604030504040204" pitchFamily="34" charset="0"/>
              </a:rPr>
              <a:t>Main research interests: pension security, population, migration, long-term projections</a:t>
            </a:r>
          </a:p>
        </p:txBody>
      </p:sp>
      <p:sp>
        <p:nvSpPr>
          <p:cNvPr id="9" name="Textplatzhalter 3">
            <a:extLst>
              <a:ext uri="{FF2B5EF4-FFF2-40B4-BE49-F238E27FC236}">
                <a16:creationId xmlns:a16="http://schemas.microsoft.com/office/drawing/2014/main" id="{D33C1A04-A548-4AAC-A569-92514281C3EE}"/>
              </a:ext>
            </a:extLst>
          </p:cNvPr>
          <p:cNvSpPr txBox="1">
            <a:spLocks/>
          </p:cNvSpPr>
          <p:nvPr/>
        </p:nvSpPr>
        <p:spPr>
          <a:xfrm>
            <a:off x="1924050" y="3622675"/>
            <a:ext cx="6789738" cy="1606550"/>
          </a:xfrm>
          <a:prstGeom prst="rect">
            <a:avLst/>
          </a:prstGeom>
          <a:noFill/>
        </p:spPr>
        <p:txBody>
          <a:bodyPr>
            <a:normAutofit fontScale="92500" lnSpcReduction="10000"/>
          </a:bodyPr>
          <a:lstStyle>
            <a:lvl1pPr marL="268288" indent="-268288" algn="l" defTabSz="457200" rtl="0" eaLnBrk="1" latinLnBrk="0" hangingPunct="1">
              <a:spcBef>
                <a:spcPct val="20000"/>
              </a:spcBef>
              <a:buFont typeface="Wingdings" panose="05000000000000000000" pitchFamily="2" charset="2"/>
              <a:buChar char="§"/>
              <a:defRPr sz="2300" b="0" kern="1200">
                <a:solidFill>
                  <a:schemeClr val="tx1"/>
                </a:solidFill>
                <a:latin typeface="Verdana"/>
                <a:ea typeface="+mn-ea"/>
                <a:cs typeface="Verdana"/>
              </a:defRPr>
            </a:lvl1pPr>
            <a:lvl2pPr marL="534988" indent="-266700" algn="l" defTabSz="457200" rtl="0" eaLnBrk="1" latinLnBrk="0" hangingPunct="1">
              <a:spcBef>
                <a:spcPct val="20000"/>
              </a:spcBef>
              <a:buFont typeface="Symbol" panose="05050102010706020507" pitchFamily="18" charset="2"/>
              <a:buChar char="-"/>
              <a:defRPr sz="2300" b="0" kern="1200">
                <a:solidFill>
                  <a:schemeClr val="tx1"/>
                </a:solidFill>
                <a:latin typeface="Verdana"/>
                <a:ea typeface="+mn-ea"/>
                <a:cs typeface="Verdana"/>
              </a:defRPr>
            </a:lvl2pPr>
            <a:lvl3pPr marL="720725" indent="-185738" algn="l" defTabSz="457200" rtl="0" eaLnBrk="1" latinLnBrk="0" hangingPunct="1">
              <a:spcBef>
                <a:spcPct val="20000"/>
              </a:spcBef>
              <a:buFont typeface="Arial" panose="020B0604020202020204" pitchFamily="34" charset="0"/>
              <a:buChar char="•"/>
              <a:defRPr sz="2300" b="0" kern="1200">
                <a:solidFill>
                  <a:schemeClr val="tx1"/>
                </a:solidFill>
                <a:latin typeface="Verdana"/>
                <a:ea typeface="+mn-ea"/>
                <a:cs typeface="Verdana"/>
              </a:defRPr>
            </a:lvl3pPr>
            <a:lvl4pPr marL="720725" indent="-185738" algn="l" defTabSz="457200" rtl="0" eaLnBrk="1" latinLnBrk="0" hangingPunct="1">
              <a:spcBef>
                <a:spcPct val="20000"/>
              </a:spcBef>
              <a:buFont typeface="Arial" panose="020B0604020202020204" pitchFamily="34" charset="0"/>
              <a:buChar char="•"/>
              <a:defRPr sz="2300" b="0" kern="1200">
                <a:solidFill>
                  <a:schemeClr val="tx1"/>
                </a:solidFill>
                <a:latin typeface="Verdana"/>
                <a:ea typeface="+mn-ea"/>
                <a:cs typeface="Verdana"/>
              </a:defRPr>
            </a:lvl4pPr>
            <a:lvl5pPr marL="1077913" indent="-274638" algn="l" defTabSz="457200" rtl="0" eaLnBrk="1" latinLnBrk="0" hangingPunct="1">
              <a:spcBef>
                <a:spcPct val="20000"/>
              </a:spcBef>
              <a:buFont typeface="Arial"/>
              <a:buChar char="»"/>
              <a:defRPr sz="2300" b="0" kern="1200" baseline="0">
                <a:solidFill>
                  <a:schemeClr val="tx1"/>
                </a:solidFill>
                <a:latin typeface="Verdana"/>
                <a:ea typeface="+mn-ea"/>
                <a:cs typeface="Verdana"/>
              </a:defRPr>
            </a:lvl5pPr>
            <a:lvl6pPr marL="1346200" indent="-268288" algn="l" defTabSz="457200" rtl="0" eaLnBrk="1" latinLnBrk="0" hangingPunct="1">
              <a:spcBef>
                <a:spcPct val="20000"/>
              </a:spcBef>
              <a:buFont typeface="Arial"/>
              <a:buChar char="•"/>
              <a:defRPr sz="200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fontAlgn="auto">
              <a:spcAft>
                <a:spcPts val="0"/>
              </a:spcAft>
              <a:buNone/>
              <a:defRPr/>
            </a:pPr>
            <a:r>
              <a:rPr lang="en-US" sz="1800" b="1" dirty="0">
                <a:solidFill>
                  <a:srgbClr val="C00000"/>
                </a:solidFill>
                <a:latin typeface="Roboto" panose="02000000000000000000" pitchFamily="2" charset="0"/>
                <a:ea typeface="Roboto" panose="02000000000000000000" pitchFamily="2" charset="0"/>
              </a:rPr>
              <a:t>Finnish Centre for Pensions</a:t>
            </a:r>
          </a:p>
          <a:p>
            <a:pPr fontAlgn="auto">
              <a:spcAft>
                <a:spcPts val="0"/>
              </a:spcAft>
              <a:defRPr/>
            </a:pPr>
            <a:r>
              <a:rPr lang="en-US" sz="1600" dirty="0"/>
              <a:t>Statutory central body for the earnings-related pension system </a:t>
            </a:r>
          </a:p>
          <a:p>
            <a:pPr fontAlgn="auto">
              <a:spcAft>
                <a:spcPts val="0"/>
              </a:spcAft>
              <a:defRPr/>
            </a:pPr>
            <a:r>
              <a:rPr lang="en-US" sz="1600" dirty="0"/>
              <a:t>A statutory institution but not part of government administration</a:t>
            </a:r>
          </a:p>
          <a:p>
            <a:pPr fontAlgn="auto">
              <a:spcAft>
                <a:spcPts val="0"/>
              </a:spcAft>
              <a:defRPr/>
            </a:pPr>
            <a:r>
              <a:rPr lang="en-US" sz="1600" dirty="0"/>
              <a:t>Expertise in the implementation, evaluation and development of pension provision</a:t>
            </a:r>
          </a:p>
          <a:p>
            <a:pPr fontAlgn="auto">
              <a:spcAft>
                <a:spcPts val="0"/>
              </a:spcAft>
              <a:defRPr/>
            </a:pPr>
            <a:r>
              <a:rPr lang="en-US" sz="1600" dirty="0"/>
              <a:t>www.etk.fi/en/</a:t>
            </a:r>
          </a:p>
        </p:txBody>
      </p:sp>
      <p:cxnSp>
        <p:nvCxnSpPr>
          <p:cNvPr id="10" name="Gerader Verbinder 8">
            <a:extLst>
              <a:ext uri="{FF2B5EF4-FFF2-40B4-BE49-F238E27FC236}">
                <a16:creationId xmlns:a16="http://schemas.microsoft.com/office/drawing/2014/main" id="{7C1D4B8F-E217-43A8-ADB9-8ECBD8B38648}"/>
              </a:ext>
            </a:extLst>
          </p:cNvPr>
          <p:cNvCxnSpPr/>
          <p:nvPr/>
        </p:nvCxnSpPr>
        <p:spPr>
          <a:xfrm>
            <a:off x="717550" y="3508375"/>
            <a:ext cx="6807200" cy="0"/>
          </a:xfrm>
          <a:prstGeom prst="line">
            <a:avLst/>
          </a:prstGeom>
          <a:ln w="12700">
            <a:solidFill>
              <a:srgbClr val="00457D"/>
            </a:solidFill>
          </a:ln>
        </p:spPr>
        <p:style>
          <a:lnRef idx="2">
            <a:schemeClr val="accent1"/>
          </a:lnRef>
          <a:fillRef idx="0">
            <a:schemeClr val="accent1"/>
          </a:fillRef>
          <a:effectRef idx="1">
            <a:schemeClr val="accent1"/>
          </a:effectRef>
          <a:fontRef idx="minor">
            <a:schemeClr val="tx1"/>
          </a:fontRef>
        </p:style>
      </p:cxnSp>
      <p:pic>
        <p:nvPicPr>
          <p:cNvPr id="14" name="Picture 3" descr="A close up of a logo&#10;&#10;Description automatically generated">
            <a:extLst>
              <a:ext uri="{FF2B5EF4-FFF2-40B4-BE49-F238E27FC236}">
                <a16:creationId xmlns:a16="http://schemas.microsoft.com/office/drawing/2014/main" id="{90B6CF9A-E214-4E3A-B837-96950E39E6F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78219" y="318013"/>
            <a:ext cx="3829687" cy="1375850"/>
          </a:xfrm>
          <a:prstGeom prst="rect">
            <a:avLst/>
          </a:prstGeom>
        </p:spPr>
      </p:pic>
      <p:pic>
        <p:nvPicPr>
          <p:cNvPr id="2" name="Image 1">
            <a:extLst>
              <a:ext uri="{FF2B5EF4-FFF2-40B4-BE49-F238E27FC236}">
                <a16:creationId xmlns:a16="http://schemas.microsoft.com/office/drawing/2014/main" id="{4C3C0E05-AF8A-44F5-B3E5-9E0E30BD11B9}"/>
              </a:ext>
            </a:extLst>
          </p:cNvPr>
          <p:cNvPicPr>
            <a:picLocks noChangeAspect="1"/>
          </p:cNvPicPr>
          <p:nvPr/>
        </p:nvPicPr>
        <p:blipFill>
          <a:blip r:embed="rId4"/>
          <a:stretch>
            <a:fillRect/>
          </a:stretch>
        </p:blipFill>
        <p:spPr>
          <a:xfrm>
            <a:off x="448825" y="1977668"/>
            <a:ext cx="1804572" cy="1719221"/>
          </a:xfrm>
          <a:prstGeom prst="rect">
            <a:avLst/>
          </a:prstGeom>
        </p:spPr>
      </p:pic>
      <p:pic>
        <p:nvPicPr>
          <p:cNvPr id="3" name="Image 2">
            <a:extLst>
              <a:ext uri="{FF2B5EF4-FFF2-40B4-BE49-F238E27FC236}">
                <a16:creationId xmlns:a16="http://schemas.microsoft.com/office/drawing/2014/main" id="{C7862C72-E2D0-49E8-8BDD-0F5A0BF0D5DE}"/>
              </a:ext>
            </a:extLst>
          </p:cNvPr>
          <p:cNvPicPr>
            <a:picLocks noChangeAspect="1"/>
          </p:cNvPicPr>
          <p:nvPr/>
        </p:nvPicPr>
        <p:blipFill>
          <a:blip r:embed="rId5"/>
          <a:stretch>
            <a:fillRect/>
          </a:stretch>
        </p:blipFill>
        <p:spPr>
          <a:xfrm>
            <a:off x="488538" y="3429000"/>
            <a:ext cx="1725145" cy="1725145"/>
          </a:xfrm>
          <a:prstGeom prst="rect">
            <a:avLst/>
          </a:prstGeom>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alphaModFix amt="40000"/>
            <a:lum/>
          </a:blip>
          <a:srcRect/>
          <a:stretch>
            <a:fillRect t="-6000" b="-6000"/>
          </a:stretch>
        </a:blipFill>
        <a:effectLst/>
      </p:bgPr>
    </p:bg>
    <p:spTree>
      <p:nvGrpSpPr>
        <p:cNvPr id="1" name=""/>
        <p:cNvGrpSpPr/>
        <p:nvPr/>
      </p:nvGrpSpPr>
      <p:grpSpPr>
        <a:xfrm>
          <a:off x="0" y="0"/>
          <a:ext cx="0" cy="0"/>
          <a:chOff x="0" y="0"/>
          <a:chExt cx="0" cy="0"/>
        </a:xfrm>
      </p:grpSpPr>
      <p:sp>
        <p:nvSpPr>
          <p:cNvPr id="4100" name="ZoneTexte 5">
            <a:extLst>
              <a:ext uri="{FF2B5EF4-FFF2-40B4-BE49-F238E27FC236}">
                <a16:creationId xmlns:a16="http://schemas.microsoft.com/office/drawing/2014/main" id="{F00A1025-FDFB-47F3-8B82-A0DBD3A44AA6}"/>
              </a:ext>
            </a:extLst>
          </p:cNvPr>
          <p:cNvSpPr txBox="1">
            <a:spLocks noChangeArrowheads="1"/>
          </p:cNvSpPr>
          <p:nvPr/>
        </p:nvSpPr>
        <p:spPr bwMode="auto">
          <a:xfrm>
            <a:off x="645318" y="2953274"/>
            <a:ext cx="10901363"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SzPct val="85000"/>
              <a:buFont typeface="Arial" panose="020B0604020202020204" pitchFamily="34" charset="0"/>
              <a:buChar char="•"/>
              <a:defRPr sz="2800">
                <a:solidFill>
                  <a:schemeClr val="tx1"/>
                </a:solidFill>
                <a:latin typeface="Arial" panose="020B0604020202020204" pitchFamily="34" charset="0"/>
                <a:cs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cs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9pPr>
          </a:lstStyle>
          <a:p>
            <a:pPr lvl="0" eaLnBrk="1" hangingPunct="1">
              <a:lnSpc>
                <a:spcPct val="100000"/>
              </a:lnSpc>
              <a:spcBef>
                <a:spcPct val="0"/>
              </a:spcBef>
              <a:buSzTx/>
              <a:buNone/>
            </a:pPr>
            <a:r>
              <a:rPr lang="en-US" altLang="fr-FR" sz="3600" b="1" dirty="0">
                <a:solidFill>
                  <a:srgbClr val="C00000"/>
                </a:solidFill>
                <a:latin typeface="Roboto" panose="02000000000000000000" pitchFamily="2" charset="0"/>
                <a:ea typeface="Roboto" panose="02000000000000000000" pitchFamily="2" charset="0"/>
              </a:rPr>
              <a:t>Results</a:t>
            </a:r>
            <a:endParaRPr kumimoji="0" lang="en-US" altLang="fr-FR" sz="3600" b="1" i="0" u="none" strike="noStrike" kern="1200" cap="none" spc="0" normalizeH="0" baseline="0" noProof="0" dirty="0">
              <a:ln>
                <a:noFill/>
              </a:ln>
              <a:solidFill>
                <a:srgbClr val="C00000"/>
              </a:solidFill>
              <a:effectLst/>
              <a:uLnTx/>
              <a:uFillTx/>
              <a:latin typeface="Roboto" panose="02000000000000000000" pitchFamily="2" charset="0"/>
              <a:ea typeface="Roboto" panose="02000000000000000000" pitchFamily="2" charset="0"/>
              <a:cs typeface="Arial" panose="020B0604020202020204" pitchFamily="34" charset="0"/>
            </a:endParaRPr>
          </a:p>
        </p:txBody>
      </p:sp>
      <p:pic>
        <p:nvPicPr>
          <p:cNvPr id="4" name="Picture 3" descr="A close up of a logo&#10;&#10;Description automatically generated">
            <a:extLst>
              <a:ext uri="{FF2B5EF4-FFF2-40B4-BE49-F238E27FC236}">
                <a16:creationId xmlns:a16="http://schemas.microsoft.com/office/drawing/2014/main" id="{E9C361AA-C299-43B0-B886-A1D8BEC73ED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78219" y="318013"/>
            <a:ext cx="3829687" cy="1375850"/>
          </a:xfrm>
          <a:prstGeom prst="rect">
            <a:avLst/>
          </a:prstGeom>
        </p:spPr>
      </p:pic>
    </p:spTree>
    <p:extLst>
      <p:ext uri="{BB962C8B-B14F-4D97-AF65-F5344CB8AC3E}">
        <p14:creationId xmlns:p14="http://schemas.microsoft.com/office/powerpoint/2010/main" val="381837405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 name="Picture 3" descr="A close up of a logo&#10;&#10;Description automatically generated">
            <a:extLst>
              <a:ext uri="{FF2B5EF4-FFF2-40B4-BE49-F238E27FC236}">
                <a16:creationId xmlns:a16="http://schemas.microsoft.com/office/drawing/2014/main" id="{C92E691D-C8C1-4809-94AA-14AD017A9A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85005" y="193982"/>
            <a:ext cx="2331498" cy="837612"/>
          </a:xfrm>
          <a:prstGeom prst="rect">
            <a:avLst/>
          </a:prstGeom>
        </p:spPr>
      </p:pic>
      <p:pic>
        <p:nvPicPr>
          <p:cNvPr id="2" name="Image 1">
            <a:extLst>
              <a:ext uri="{FF2B5EF4-FFF2-40B4-BE49-F238E27FC236}">
                <a16:creationId xmlns:a16="http://schemas.microsoft.com/office/drawing/2014/main" id="{2238B568-E1F4-4E5A-87C8-D6CBBD6AA7B7}"/>
              </a:ext>
            </a:extLst>
          </p:cNvPr>
          <p:cNvPicPr>
            <a:picLocks noChangeAspect="1"/>
          </p:cNvPicPr>
          <p:nvPr/>
        </p:nvPicPr>
        <p:blipFill>
          <a:blip r:embed="rId3"/>
          <a:stretch>
            <a:fillRect/>
          </a:stretch>
        </p:blipFill>
        <p:spPr>
          <a:xfrm>
            <a:off x="325636" y="322819"/>
            <a:ext cx="11540728" cy="6212362"/>
          </a:xfrm>
          <a:prstGeom prst="rect">
            <a:avLst/>
          </a:prstGeom>
        </p:spPr>
      </p:pic>
    </p:spTree>
    <p:extLst>
      <p:ext uri="{BB962C8B-B14F-4D97-AF65-F5344CB8AC3E}">
        <p14:creationId xmlns:p14="http://schemas.microsoft.com/office/powerpoint/2010/main" val="361742028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 name="Picture 3" descr="A close up of a logo&#10;&#10;Description automatically generated">
            <a:extLst>
              <a:ext uri="{FF2B5EF4-FFF2-40B4-BE49-F238E27FC236}">
                <a16:creationId xmlns:a16="http://schemas.microsoft.com/office/drawing/2014/main" id="{C92E691D-C8C1-4809-94AA-14AD017A9A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85005" y="193982"/>
            <a:ext cx="2331498" cy="837612"/>
          </a:xfrm>
          <a:prstGeom prst="rect">
            <a:avLst/>
          </a:prstGeom>
        </p:spPr>
      </p:pic>
      <p:sp>
        <p:nvSpPr>
          <p:cNvPr id="3" name="Otsikko 1">
            <a:extLst>
              <a:ext uri="{FF2B5EF4-FFF2-40B4-BE49-F238E27FC236}">
                <a16:creationId xmlns:a16="http://schemas.microsoft.com/office/drawing/2014/main" id="{5C686EA9-4D2B-4729-9A10-D553A3D49FEA}"/>
              </a:ext>
            </a:extLst>
          </p:cNvPr>
          <p:cNvSpPr>
            <a:spLocks noGrp="1"/>
          </p:cNvSpPr>
          <p:nvPr>
            <p:ph type="title"/>
          </p:nvPr>
        </p:nvSpPr>
        <p:spPr>
          <a:xfrm>
            <a:off x="838200" y="365125"/>
            <a:ext cx="10515600" cy="1325563"/>
          </a:xfrm>
        </p:spPr>
        <p:txBody>
          <a:bodyPr/>
          <a:lstStyle/>
          <a:p>
            <a:r>
              <a:rPr lang="fi-FI" dirty="0" err="1"/>
              <a:t>Old-age</a:t>
            </a:r>
            <a:r>
              <a:rPr lang="fi-FI" dirty="0"/>
              <a:t> </a:t>
            </a:r>
            <a:r>
              <a:rPr lang="fi-FI" dirty="0" err="1"/>
              <a:t>dependency</a:t>
            </a:r>
            <a:r>
              <a:rPr lang="fi-FI" dirty="0"/>
              <a:t> </a:t>
            </a:r>
            <a:r>
              <a:rPr lang="fi-FI" dirty="0" err="1"/>
              <a:t>ratio</a:t>
            </a:r>
            <a:endParaRPr lang="fi-FI" dirty="0"/>
          </a:p>
        </p:txBody>
      </p:sp>
      <p:sp>
        <p:nvSpPr>
          <p:cNvPr id="5" name="Suorakulmio 3">
            <a:extLst>
              <a:ext uri="{FF2B5EF4-FFF2-40B4-BE49-F238E27FC236}">
                <a16:creationId xmlns:a16="http://schemas.microsoft.com/office/drawing/2014/main" id="{2BE7214A-BDDE-48CA-8A10-3BF238DA25B9}"/>
              </a:ext>
            </a:extLst>
          </p:cNvPr>
          <p:cNvSpPr/>
          <p:nvPr/>
        </p:nvSpPr>
        <p:spPr>
          <a:xfrm>
            <a:off x="7842829" y="1498600"/>
            <a:ext cx="3879272" cy="4524315"/>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fi-FI" sz="1800" b="0" i="0" u="none" strike="noStrike" kern="1200" cap="none" spc="0" normalizeH="0" baseline="0" noProof="0" dirty="0" err="1">
                <a:ln>
                  <a:noFill/>
                </a:ln>
                <a:solidFill>
                  <a:prstClr val="black"/>
                </a:solidFill>
                <a:effectLst/>
                <a:uLnTx/>
                <a:uFillTx/>
                <a:latin typeface="Calibri" panose="020F0502020204030204" pitchFamily="34" charset="0"/>
                <a:ea typeface="+mn-ea"/>
                <a:cs typeface="+mn-cs"/>
              </a:rPr>
              <a:t>Baseline</a:t>
            </a:r>
            <a:r>
              <a:rPr kumimoji="0" lang="fi-FI" sz="18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 </a:t>
            </a:r>
            <a:r>
              <a:rPr kumimoji="0" lang="fi-FI" sz="1800" b="0" i="0" u="none" strike="noStrike" kern="1200" cap="none" spc="0" normalizeH="0" baseline="0" noProof="0" dirty="0" err="1">
                <a:ln>
                  <a:noFill/>
                </a:ln>
                <a:solidFill>
                  <a:prstClr val="black"/>
                </a:solidFill>
                <a:effectLst/>
                <a:uLnTx/>
                <a:uFillTx/>
                <a:latin typeface="Calibri" panose="020F0502020204030204" pitchFamily="34" charset="0"/>
                <a:ea typeface="+mn-ea"/>
                <a:cs typeface="+mn-cs"/>
              </a:rPr>
              <a:t>projection</a:t>
            </a:r>
            <a:r>
              <a:rPr kumimoji="0" lang="fi-FI" sz="18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 </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fi-FI" sz="18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Net </a:t>
            </a:r>
            <a:r>
              <a:rPr kumimoji="0" lang="fi-FI" sz="1800" b="0" i="0" u="none" strike="noStrike" kern="1200" cap="none" spc="0" normalizeH="0" baseline="0" noProof="0" dirty="0" err="1">
                <a:ln>
                  <a:noFill/>
                </a:ln>
                <a:solidFill>
                  <a:prstClr val="black"/>
                </a:solidFill>
                <a:effectLst/>
                <a:uLnTx/>
                <a:uFillTx/>
                <a:latin typeface="Calibri" panose="020F0502020204030204" pitchFamily="34" charset="0"/>
                <a:ea typeface="+mn-ea"/>
                <a:cs typeface="+mn-cs"/>
              </a:rPr>
              <a:t>immigration</a:t>
            </a:r>
            <a:r>
              <a:rPr kumimoji="0" lang="fi-FI" sz="18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 15,000 </a:t>
            </a:r>
            <a:r>
              <a:rPr kumimoji="0" lang="fi-FI" sz="1800" b="0" i="0" u="none" strike="noStrike" kern="1200" cap="none" spc="0" normalizeH="0" baseline="0" noProof="0" dirty="0" err="1">
                <a:ln>
                  <a:noFill/>
                </a:ln>
                <a:solidFill>
                  <a:prstClr val="black"/>
                </a:solidFill>
                <a:effectLst/>
                <a:uLnTx/>
                <a:uFillTx/>
                <a:latin typeface="Calibri" panose="020F0502020204030204" pitchFamily="34" charset="0"/>
                <a:ea typeface="+mn-ea"/>
                <a:cs typeface="+mn-cs"/>
              </a:rPr>
              <a:t>persons</a:t>
            </a:r>
            <a:endParaRPr kumimoji="0" lang="fi-FI" sz="18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fi-FI" sz="18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fi-FI" sz="18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1.1: </a:t>
            </a:r>
            <a:r>
              <a:rPr kumimoji="0" lang="fi-FI" sz="1800" b="0" i="0" u="none" strike="noStrike" kern="1200" cap="none" spc="0" normalizeH="0" baseline="0" noProof="0" dirty="0" err="1">
                <a:ln>
                  <a:noFill/>
                </a:ln>
                <a:solidFill>
                  <a:prstClr val="black"/>
                </a:solidFill>
                <a:effectLst/>
                <a:uLnTx/>
                <a:uFillTx/>
                <a:latin typeface="Calibri" panose="020F0502020204030204" pitchFamily="34" charset="0"/>
                <a:ea typeface="+mn-ea"/>
                <a:cs typeface="+mn-cs"/>
              </a:rPr>
              <a:t>Immigration</a:t>
            </a:r>
            <a:r>
              <a:rPr kumimoji="0" lang="fi-FI" sz="18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 +10 000</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fi-FI" sz="18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 </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fi-FI" sz="18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1.2: </a:t>
            </a:r>
            <a:r>
              <a:rPr kumimoji="0" lang="fi-FI" sz="1800" b="0" i="0" u="none" strike="noStrike" kern="1200" cap="none" spc="0" normalizeH="0" baseline="0" noProof="0" dirty="0" err="1">
                <a:ln>
                  <a:noFill/>
                </a:ln>
                <a:solidFill>
                  <a:prstClr val="black"/>
                </a:solidFill>
                <a:effectLst/>
                <a:uLnTx/>
                <a:uFillTx/>
                <a:latin typeface="Calibri" panose="020F0502020204030204" pitchFamily="34" charset="0"/>
                <a:ea typeface="+mn-ea"/>
                <a:cs typeface="+mn-cs"/>
              </a:rPr>
              <a:t>Immigration</a:t>
            </a:r>
            <a:r>
              <a:rPr kumimoji="0" lang="fi-FI" sz="18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 -10 000</a:t>
            </a: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fi-FI" sz="18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fi-FI" sz="18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2.1: +10 000 </a:t>
            </a:r>
            <a:r>
              <a:rPr kumimoji="0" lang="fi-FI" sz="1800" b="0" i="0" u="none" strike="noStrike" kern="1200" cap="none" spc="0" normalizeH="0" baseline="0" noProof="0" dirty="0" err="1">
                <a:ln>
                  <a:noFill/>
                </a:ln>
                <a:solidFill>
                  <a:prstClr val="black"/>
                </a:solidFill>
                <a:effectLst/>
                <a:uLnTx/>
                <a:uFillTx/>
                <a:latin typeface="Calibri" panose="020F0502020204030204" pitchFamily="34" charset="0"/>
                <a:ea typeface="+mn-ea"/>
                <a:cs typeface="+mn-cs"/>
              </a:rPr>
              <a:t>high</a:t>
            </a:r>
            <a:r>
              <a:rPr kumimoji="0" lang="fi-FI" sz="18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 </a:t>
            </a:r>
            <a:r>
              <a:rPr kumimoji="0" lang="fi-FI" sz="1800" b="0" i="0" u="none" strike="noStrike" kern="1200" cap="none" spc="0" normalizeH="0" baseline="0" noProof="0" dirty="0" err="1">
                <a:ln>
                  <a:noFill/>
                </a:ln>
                <a:solidFill>
                  <a:prstClr val="black"/>
                </a:solidFill>
                <a:effectLst/>
                <a:uLnTx/>
                <a:uFillTx/>
                <a:latin typeface="Calibri" panose="020F0502020204030204" pitchFamily="34" charset="0"/>
                <a:ea typeface="+mn-ea"/>
                <a:cs typeface="+mn-cs"/>
              </a:rPr>
              <a:t>employment</a:t>
            </a:r>
            <a:r>
              <a:rPr kumimoji="0" lang="fi-FI" sz="18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 </a:t>
            </a:r>
            <a:r>
              <a:rPr kumimoji="0" lang="fi-FI" sz="1800" b="0" i="0" u="none" strike="noStrike" kern="1200" cap="none" spc="0" normalizeH="0" baseline="0" noProof="0" dirty="0" err="1">
                <a:ln>
                  <a:noFill/>
                </a:ln>
                <a:solidFill>
                  <a:prstClr val="black"/>
                </a:solidFill>
                <a:effectLst/>
                <a:uLnTx/>
                <a:uFillTx/>
                <a:latin typeface="Calibri" panose="020F0502020204030204" pitchFamily="34" charset="0"/>
                <a:ea typeface="+mn-ea"/>
                <a:cs typeface="+mn-cs"/>
              </a:rPr>
              <a:t>outcome</a:t>
            </a:r>
            <a:endParaRPr kumimoji="0" lang="fi-FI" sz="18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fi-FI" sz="18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fi-FI" sz="18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2.2: +10 000 medium </a:t>
            </a:r>
            <a:r>
              <a:rPr kumimoji="0" lang="fi-FI" sz="1800" b="0" i="0" u="none" strike="noStrike" kern="1200" cap="none" spc="0" normalizeH="0" baseline="0" noProof="0" dirty="0" err="1">
                <a:ln>
                  <a:noFill/>
                </a:ln>
                <a:solidFill>
                  <a:prstClr val="black"/>
                </a:solidFill>
                <a:effectLst/>
                <a:uLnTx/>
                <a:uFillTx/>
                <a:latin typeface="Calibri" panose="020F0502020204030204" pitchFamily="34" charset="0"/>
                <a:ea typeface="+mn-ea"/>
                <a:cs typeface="+mn-cs"/>
              </a:rPr>
              <a:t>employment</a:t>
            </a:r>
            <a:r>
              <a:rPr kumimoji="0" lang="fi-FI" sz="18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 	</a:t>
            </a:r>
            <a:r>
              <a:rPr kumimoji="0" lang="fi-FI" sz="1800" b="0" i="0" u="none" strike="noStrike" kern="1200" cap="none" spc="0" normalizeH="0" baseline="0" noProof="0" dirty="0" err="1">
                <a:ln>
                  <a:noFill/>
                </a:ln>
                <a:solidFill>
                  <a:prstClr val="black"/>
                </a:solidFill>
                <a:effectLst/>
                <a:uLnTx/>
                <a:uFillTx/>
                <a:latin typeface="Calibri" panose="020F0502020204030204" pitchFamily="34" charset="0"/>
                <a:ea typeface="+mn-ea"/>
                <a:cs typeface="+mn-cs"/>
              </a:rPr>
              <a:t>outcome</a:t>
            </a:r>
            <a:endParaRPr kumimoji="0" lang="fi-FI" sz="18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fi-FI" sz="18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fi-FI" sz="18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2.3: +10 000 </a:t>
            </a:r>
            <a:r>
              <a:rPr kumimoji="0" lang="fi-FI" sz="1800" b="0" i="0" u="none" strike="noStrike" kern="1200" cap="none" spc="0" normalizeH="0" baseline="0" noProof="0" dirty="0" err="1">
                <a:ln>
                  <a:noFill/>
                </a:ln>
                <a:solidFill>
                  <a:prstClr val="black"/>
                </a:solidFill>
                <a:effectLst/>
                <a:uLnTx/>
                <a:uFillTx/>
                <a:latin typeface="Calibri" panose="020F0502020204030204" pitchFamily="34" charset="0"/>
                <a:ea typeface="+mn-ea"/>
                <a:cs typeface="+mn-cs"/>
              </a:rPr>
              <a:t>low</a:t>
            </a:r>
            <a:r>
              <a:rPr kumimoji="0" lang="fi-FI" sz="18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 </a:t>
            </a:r>
            <a:r>
              <a:rPr kumimoji="0" lang="fi-FI" sz="1800" b="0" i="0" u="none" strike="noStrike" kern="1200" cap="none" spc="0" normalizeH="0" baseline="0" noProof="0" dirty="0" err="1">
                <a:ln>
                  <a:noFill/>
                </a:ln>
                <a:solidFill>
                  <a:prstClr val="black"/>
                </a:solidFill>
                <a:effectLst/>
                <a:uLnTx/>
                <a:uFillTx/>
                <a:latin typeface="Calibri" panose="020F0502020204030204" pitchFamily="34" charset="0"/>
                <a:ea typeface="+mn-ea"/>
                <a:cs typeface="+mn-cs"/>
              </a:rPr>
              <a:t>employmenr</a:t>
            </a:r>
            <a:r>
              <a:rPr kumimoji="0" lang="fi-FI" sz="18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 </a:t>
            </a:r>
            <a:r>
              <a:rPr kumimoji="0" lang="fi-FI" sz="1800" b="0" i="0" u="none" strike="noStrike" kern="1200" cap="none" spc="0" normalizeH="0" baseline="0" noProof="0" dirty="0" err="1">
                <a:ln>
                  <a:noFill/>
                </a:ln>
                <a:solidFill>
                  <a:prstClr val="black"/>
                </a:solidFill>
                <a:effectLst/>
                <a:uLnTx/>
                <a:uFillTx/>
                <a:latin typeface="Calibri" panose="020F0502020204030204" pitchFamily="34" charset="0"/>
                <a:ea typeface="+mn-ea"/>
                <a:cs typeface="+mn-cs"/>
              </a:rPr>
              <a:t>outcome</a:t>
            </a:r>
            <a:r>
              <a:rPr kumimoji="0" lang="fi-FI" sz="18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 	</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fi-FI" sz="18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3: </a:t>
            </a:r>
            <a:r>
              <a:rPr kumimoji="0" lang="fi-FI" sz="1800" b="0" i="0" u="none" strike="noStrike" kern="1200" cap="none" spc="0" normalizeH="0" baseline="0" noProof="0" dirty="0" err="1">
                <a:ln>
                  <a:noFill/>
                </a:ln>
                <a:solidFill>
                  <a:prstClr val="black"/>
                </a:solidFill>
                <a:effectLst/>
                <a:uLnTx/>
                <a:uFillTx/>
                <a:latin typeface="Calibri" panose="020F0502020204030204" pitchFamily="34" charset="0"/>
                <a:ea typeface="+mn-ea"/>
                <a:cs typeface="+mn-cs"/>
              </a:rPr>
              <a:t>Emigration</a:t>
            </a:r>
            <a:r>
              <a:rPr kumimoji="0" lang="fi-FI" sz="18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 -10 000</a:t>
            </a:r>
          </a:p>
        </p:txBody>
      </p:sp>
      <p:graphicFrame>
        <p:nvGraphicFramePr>
          <p:cNvPr id="6" name="Kaavio 6">
            <a:extLst>
              <a:ext uri="{FF2B5EF4-FFF2-40B4-BE49-F238E27FC236}">
                <a16:creationId xmlns:a16="http://schemas.microsoft.com/office/drawing/2014/main" id="{2038C14A-428C-47C9-87B1-A8E5A9C75730}"/>
              </a:ext>
            </a:extLst>
          </p:cNvPr>
          <p:cNvGraphicFramePr>
            <a:graphicFrameLocks/>
          </p:cNvGraphicFramePr>
          <p:nvPr/>
        </p:nvGraphicFramePr>
        <p:xfrm>
          <a:off x="661551" y="1690688"/>
          <a:ext cx="7181278" cy="480218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88550902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 name="Picture 3" descr="A close up of a logo&#10;&#10;Description automatically generated">
            <a:extLst>
              <a:ext uri="{FF2B5EF4-FFF2-40B4-BE49-F238E27FC236}">
                <a16:creationId xmlns:a16="http://schemas.microsoft.com/office/drawing/2014/main" id="{C92E691D-C8C1-4809-94AA-14AD017A9A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85005" y="193982"/>
            <a:ext cx="2331498" cy="837612"/>
          </a:xfrm>
          <a:prstGeom prst="rect">
            <a:avLst/>
          </a:prstGeom>
        </p:spPr>
      </p:pic>
      <p:sp>
        <p:nvSpPr>
          <p:cNvPr id="3" name="Otsikko 1">
            <a:extLst>
              <a:ext uri="{FF2B5EF4-FFF2-40B4-BE49-F238E27FC236}">
                <a16:creationId xmlns:a16="http://schemas.microsoft.com/office/drawing/2014/main" id="{2E1CB0E6-DAAF-4E7B-9851-A1B3F33E27A7}"/>
              </a:ext>
            </a:extLst>
          </p:cNvPr>
          <p:cNvSpPr>
            <a:spLocks noGrp="1"/>
          </p:cNvSpPr>
          <p:nvPr>
            <p:ph type="title"/>
          </p:nvPr>
        </p:nvSpPr>
        <p:spPr>
          <a:xfrm>
            <a:off x="838200" y="365125"/>
            <a:ext cx="10515600" cy="1325563"/>
          </a:xfrm>
        </p:spPr>
        <p:txBody>
          <a:bodyPr/>
          <a:lstStyle/>
          <a:p>
            <a:r>
              <a:rPr lang="fi-FI" dirty="0"/>
              <a:t>Proportion of </a:t>
            </a:r>
            <a:r>
              <a:rPr lang="fi-FI" dirty="0" err="1"/>
              <a:t>working-age</a:t>
            </a:r>
            <a:r>
              <a:rPr lang="fi-FI" dirty="0"/>
              <a:t> </a:t>
            </a:r>
            <a:r>
              <a:rPr lang="fi-FI" dirty="0" err="1"/>
              <a:t>population</a:t>
            </a:r>
            <a:r>
              <a:rPr lang="fi-FI" dirty="0"/>
              <a:t> </a:t>
            </a:r>
            <a:r>
              <a:rPr lang="fi-FI" dirty="0" err="1"/>
              <a:t>born</a:t>
            </a:r>
            <a:r>
              <a:rPr lang="fi-FI" dirty="0"/>
              <a:t> </a:t>
            </a:r>
            <a:r>
              <a:rPr lang="fi-FI" dirty="0" err="1"/>
              <a:t>abroad</a:t>
            </a:r>
            <a:endParaRPr lang="fi-FI" dirty="0"/>
          </a:p>
        </p:txBody>
      </p:sp>
      <p:sp>
        <p:nvSpPr>
          <p:cNvPr id="5" name="Suorakulmio 3">
            <a:extLst>
              <a:ext uri="{FF2B5EF4-FFF2-40B4-BE49-F238E27FC236}">
                <a16:creationId xmlns:a16="http://schemas.microsoft.com/office/drawing/2014/main" id="{20A33C17-DBA5-4D3A-BEA2-817F5BEDECF9}"/>
              </a:ext>
            </a:extLst>
          </p:cNvPr>
          <p:cNvSpPr/>
          <p:nvPr/>
        </p:nvSpPr>
        <p:spPr>
          <a:xfrm>
            <a:off x="8258804" y="1690687"/>
            <a:ext cx="3570822" cy="3785652"/>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fi-FI" sz="1600" b="0" i="0" u="none" strike="noStrike" kern="1200" cap="none" spc="0" normalizeH="0" baseline="0" noProof="0" dirty="0" err="1">
                <a:ln>
                  <a:noFill/>
                </a:ln>
                <a:solidFill>
                  <a:prstClr val="black"/>
                </a:solidFill>
                <a:effectLst/>
                <a:uLnTx/>
                <a:uFillTx/>
                <a:latin typeface="Calibri" panose="020F0502020204030204" pitchFamily="34" charset="0"/>
                <a:ea typeface="+mn-ea"/>
                <a:cs typeface="+mn-cs"/>
              </a:rPr>
              <a:t>Baseline</a:t>
            </a:r>
            <a:r>
              <a:rPr kumimoji="0" lang="fi-FI" sz="16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 </a:t>
            </a:r>
            <a:r>
              <a:rPr kumimoji="0" lang="fi-FI" sz="1600" b="0" i="0" u="none" strike="noStrike" kern="1200" cap="none" spc="0" normalizeH="0" baseline="0" noProof="0" dirty="0" err="1">
                <a:ln>
                  <a:noFill/>
                </a:ln>
                <a:solidFill>
                  <a:prstClr val="black"/>
                </a:solidFill>
                <a:effectLst/>
                <a:uLnTx/>
                <a:uFillTx/>
                <a:latin typeface="Calibri" panose="020F0502020204030204" pitchFamily="34" charset="0"/>
                <a:ea typeface="+mn-ea"/>
                <a:cs typeface="+mn-cs"/>
              </a:rPr>
              <a:t>projection</a:t>
            </a:r>
            <a:r>
              <a:rPr kumimoji="0" lang="fi-FI" sz="16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 </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fi-FI" sz="16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Net </a:t>
            </a:r>
            <a:r>
              <a:rPr kumimoji="0" lang="fi-FI" sz="1600" b="0" i="0" u="none" strike="noStrike" kern="1200" cap="none" spc="0" normalizeH="0" baseline="0" noProof="0" dirty="0" err="1">
                <a:ln>
                  <a:noFill/>
                </a:ln>
                <a:solidFill>
                  <a:prstClr val="black"/>
                </a:solidFill>
                <a:effectLst/>
                <a:uLnTx/>
                <a:uFillTx/>
                <a:latin typeface="Calibri" panose="020F0502020204030204" pitchFamily="34" charset="0"/>
                <a:ea typeface="+mn-ea"/>
                <a:cs typeface="+mn-cs"/>
              </a:rPr>
              <a:t>immigration</a:t>
            </a:r>
            <a:r>
              <a:rPr kumimoji="0" lang="fi-FI" sz="16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 15,000 </a:t>
            </a:r>
            <a:r>
              <a:rPr kumimoji="0" lang="fi-FI" sz="1600" b="0" i="0" u="none" strike="noStrike" kern="1200" cap="none" spc="0" normalizeH="0" baseline="0" noProof="0" dirty="0" err="1">
                <a:ln>
                  <a:noFill/>
                </a:ln>
                <a:solidFill>
                  <a:prstClr val="black"/>
                </a:solidFill>
                <a:effectLst/>
                <a:uLnTx/>
                <a:uFillTx/>
                <a:latin typeface="Calibri" panose="020F0502020204030204" pitchFamily="34" charset="0"/>
                <a:ea typeface="+mn-ea"/>
                <a:cs typeface="+mn-cs"/>
              </a:rPr>
              <a:t>persons</a:t>
            </a:r>
            <a:endParaRPr kumimoji="0" lang="fi-FI" sz="16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fi-FI" sz="16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fi-FI" sz="16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1.1: </a:t>
            </a:r>
            <a:r>
              <a:rPr kumimoji="0" lang="fi-FI" sz="1600" b="0" i="0" u="none" strike="noStrike" kern="1200" cap="none" spc="0" normalizeH="0" baseline="0" noProof="0" dirty="0" err="1">
                <a:ln>
                  <a:noFill/>
                </a:ln>
                <a:solidFill>
                  <a:prstClr val="black"/>
                </a:solidFill>
                <a:effectLst/>
                <a:uLnTx/>
                <a:uFillTx/>
                <a:latin typeface="Calibri" panose="020F0502020204030204" pitchFamily="34" charset="0"/>
                <a:ea typeface="+mn-ea"/>
                <a:cs typeface="+mn-cs"/>
              </a:rPr>
              <a:t>Immigration</a:t>
            </a:r>
            <a:r>
              <a:rPr kumimoji="0" lang="fi-FI" sz="16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 +10 000</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fi-FI" sz="16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 </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fi-FI" sz="16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1.2: </a:t>
            </a:r>
            <a:r>
              <a:rPr kumimoji="0" lang="fi-FI" sz="1600" b="0" i="0" u="none" strike="noStrike" kern="1200" cap="none" spc="0" normalizeH="0" baseline="0" noProof="0" dirty="0" err="1">
                <a:ln>
                  <a:noFill/>
                </a:ln>
                <a:solidFill>
                  <a:prstClr val="black"/>
                </a:solidFill>
                <a:effectLst/>
                <a:uLnTx/>
                <a:uFillTx/>
                <a:latin typeface="Calibri" panose="020F0502020204030204" pitchFamily="34" charset="0"/>
                <a:ea typeface="+mn-ea"/>
                <a:cs typeface="+mn-cs"/>
              </a:rPr>
              <a:t>Immigration</a:t>
            </a:r>
            <a:r>
              <a:rPr kumimoji="0" lang="fi-FI" sz="16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 -10 000</a:t>
            </a: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fi-FI" sz="16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fi-FI" sz="16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2.1: +10 000 </a:t>
            </a:r>
            <a:r>
              <a:rPr kumimoji="0" lang="fi-FI" sz="1600" b="0" i="0" u="none" strike="noStrike" kern="1200" cap="none" spc="0" normalizeH="0" baseline="0" noProof="0" dirty="0" err="1">
                <a:ln>
                  <a:noFill/>
                </a:ln>
                <a:solidFill>
                  <a:prstClr val="black"/>
                </a:solidFill>
                <a:effectLst/>
                <a:uLnTx/>
                <a:uFillTx/>
                <a:latin typeface="Calibri" panose="020F0502020204030204" pitchFamily="34" charset="0"/>
                <a:ea typeface="+mn-ea"/>
                <a:cs typeface="+mn-cs"/>
              </a:rPr>
              <a:t>high</a:t>
            </a:r>
            <a:r>
              <a:rPr kumimoji="0" lang="fi-FI" sz="16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 </a:t>
            </a:r>
            <a:r>
              <a:rPr kumimoji="0" lang="fi-FI" sz="1600" b="0" i="0" u="none" strike="noStrike" kern="1200" cap="none" spc="0" normalizeH="0" baseline="0" noProof="0" dirty="0" err="1">
                <a:ln>
                  <a:noFill/>
                </a:ln>
                <a:solidFill>
                  <a:prstClr val="black"/>
                </a:solidFill>
                <a:effectLst/>
                <a:uLnTx/>
                <a:uFillTx/>
                <a:latin typeface="Calibri" panose="020F0502020204030204" pitchFamily="34" charset="0"/>
                <a:ea typeface="+mn-ea"/>
                <a:cs typeface="+mn-cs"/>
              </a:rPr>
              <a:t>employment</a:t>
            </a:r>
            <a:r>
              <a:rPr kumimoji="0" lang="fi-FI" sz="16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 </a:t>
            </a:r>
            <a:r>
              <a:rPr kumimoji="0" lang="fi-FI" sz="1600" b="0" i="0" u="none" strike="noStrike" kern="1200" cap="none" spc="0" normalizeH="0" baseline="0" noProof="0" dirty="0" err="1">
                <a:ln>
                  <a:noFill/>
                </a:ln>
                <a:solidFill>
                  <a:prstClr val="black"/>
                </a:solidFill>
                <a:effectLst/>
                <a:uLnTx/>
                <a:uFillTx/>
                <a:latin typeface="Calibri" panose="020F0502020204030204" pitchFamily="34" charset="0"/>
                <a:ea typeface="+mn-ea"/>
                <a:cs typeface="+mn-cs"/>
              </a:rPr>
              <a:t>outcome</a:t>
            </a:r>
            <a:endParaRPr kumimoji="0" lang="fi-FI" sz="16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fi-FI" sz="18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fi-FI" sz="16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2.2: +10 000 medium </a:t>
            </a:r>
            <a:r>
              <a:rPr kumimoji="0" lang="fi-FI" sz="1600" b="0" i="0" u="none" strike="noStrike" kern="1200" cap="none" spc="0" normalizeH="0" baseline="0" noProof="0" dirty="0" err="1">
                <a:ln>
                  <a:noFill/>
                </a:ln>
                <a:solidFill>
                  <a:prstClr val="black"/>
                </a:solidFill>
                <a:effectLst/>
                <a:uLnTx/>
                <a:uFillTx/>
                <a:latin typeface="Calibri" panose="020F0502020204030204" pitchFamily="34" charset="0"/>
                <a:ea typeface="+mn-ea"/>
                <a:cs typeface="+mn-cs"/>
              </a:rPr>
              <a:t>employment</a:t>
            </a:r>
            <a:r>
              <a:rPr kumimoji="0" lang="fi-FI" sz="16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 	</a:t>
            </a:r>
            <a:r>
              <a:rPr kumimoji="0" lang="fi-FI" sz="1600" b="0" i="0" u="none" strike="noStrike" kern="1200" cap="none" spc="0" normalizeH="0" baseline="0" noProof="0" dirty="0" err="1">
                <a:ln>
                  <a:noFill/>
                </a:ln>
                <a:solidFill>
                  <a:prstClr val="black"/>
                </a:solidFill>
                <a:effectLst/>
                <a:uLnTx/>
                <a:uFillTx/>
                <a:latin typeface="Calibri" panose="020F0502020204030204" pitchFamily="34" charset="0"/>
                <a:ea typeface="+mn-ea"/>
                <a:cs typeface="+mn-cs"/>
              </a:rPr>
              <a:t>outcome</a:t>
            </a:r>
            <a:endParaRPr kumimoji="0" lang="fi-FI" sz="16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fi-FI" sz="16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fi-FI" sz="16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2.3: +10 000 </a:t>
            </a:r>
            <a:r>
              <a:rPr kumimoji="0" lang="fi-FI" sz="1600" b="0" i="0" u="none" strike="noStrike" kern="1200" cap="none" spc="0" normalizeH="0" baseline="0" noProof="0" dirty="0" err="1">
                <a:ln>
                  <a:noFill/>
                </a:ln>
                <a:solidFill>
                  <a:prstClr val="black"/>
                </a:solidFill>
                <a:effectLst/>
                <a:uLnTx/>
                <a:uFillTx/>
                <a:latin typeface="Calibri" panose="020F0502020204030204" pitchFamily="34" charset="0"/>
                <a:ea typeface="+mn-ea"/>
                <a:cs typeface="+mn-cs"/>
              </a:rPr>
              <a:t>low</a:t>
            </a:r>
            <a:r>
              <a:rPr kumimoji="0" lang="fi-FI" sz="16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 </a:t>
            </a:r>
            <a:r>
              <a:rPr kumimoji="0" lang="fi-FI" sz="1600" b="0" i="0" u="none" strike="noStrike" kern="1200" cap="none" spc="0" normalizeH="0" baseline="0" noProof="0" dirty="0" err="1">
                <a:ln>
                  <a:noFill/>
                </a:ln>
                <a:solidFill>
                  <a:prstClr val="black"/>
                </a:solidFill>
                <a:effectLst/>
                <a:uLnTx/>
                <a:uFillTx/>
                <a:latin typeface="Calibri" panose="020F0502020204030204" pitchFamily="34" charset="0"/>
                <a:ea typeface="+mn-ea"/>
                <a:cs typeface="+mn-cs"/>
              </a:rPr>
              <a:t>employmenr</a:t>
            </a:r>
            <a:r>
              <a:rPr kumimoji="0" lang="fi-FI" sz="16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 </a:t>
            </a:r>
            <a:r>
              <a:rPr kumimoji="0" lang="fi-FI" sz="1600" b="0" i="0" u="none" strike="noStrike" kern="1200" cap="none" spc="0" normalizeH="0" baseline="0" noProof="0" dirty="0" err="1">
                <a:ln>
                  <a:noFill/>
                </a:ln>
                <a:solidFill>
                  <a:prstClr val="black"/>
                </a:solidFill>
                <a:effectLst/>
                <a:uLnTx/>
                <a:uFillTx/>
                <a:latin typeface="Calibri" panose="020F0502020204030204" pitchFamily="34" charset="0"/>
                <a:ea typeface="+mn-ea"/>
                <a:cs typeface="+mn-cs"/>
              </a:rPr>
              <a:t>outcome</a:t>
            </a:r>
            <a:r>
              <a:rPr kumimoji="0" lang="fi-FI" sz="16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 	</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fi-FI" sz="16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3: </a:t>
            </a:r>
            <a:r>
              <a:rPr kumimoji="0" lang="fi-FI" sz="1600" b="0" i="0" u="none" strike="noStrike" kern="1200" cap="none" spc="0" normalizeH="0" baseline="0" noProof="0" dirty="0" err="1">
                <a:ln>
                  <a:noFill/>
                </a:ln>
                <a:solidFill>
                  <a:prstClr val="black"/>
                </a:solidFill>
                <a:effectLst/>
                <a:uLnTx/>
                <a:uFillTx/>
                <a:latin typeface="Calibri" panose="020F0502020204030204" pitchFamily="34" charset="0"/>
                <a:ea typeface="+mn-ea"/>
                <a:cs typeface="+mn-cs"/>
              </a:rPr>
              <a:t>Emigration</a:t>
            </a:r>
            <a:r>
              <a:rPr kumimoji="0" lang="fi-FI" sz="16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 -10 000</a:t>
            </a:r>
          </a:p>
        </p:txBody>
      </p:sp>
      <p:graphicFrame>
        <p:nvGraphicFramePr>
          <p:cNvPr id="6" name="Kaavio 6">
            <a:extLst>
              <a:ext uri="{FF2B5EF4-FFF2-40B4-BE49-F238E27FC236}">
                <a16:creationId xmlns:a16="http://schemas.microsoft.com/office/drawing/2014/main" id="{3FF87808-0173-4F8D-A45D-9F4B2CAACCA1}"/>
              </a:ext>
            </a:extLst>
          </p:cNvPr>
          <p:cNvGraphicFramePr>
            <a:graphicFrameLocks noGrp="1"/>
          </p:cNvGraphicFramePr>
          <p:nvPr/>
        </p:nvGraphicFramePr>
        <p:xfrm>
          <a:off x="362374" y="1690687"/>
          <a:ext cx="7765626" cy="480218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73047053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 name="Picture 3" descr="A close up of a logo&#10;&#10;Description automatically generated">
            <a:extLst>
              <a:ext uri="{FF2B5EF4-FFF2-40B4-BE49-F238E27FC236}">
                <a16:creationId xmlns:a16="http://schemas.microsoft.com/office/drawing/2014/main" id="{C92E691D-C8C1-4809-94AA-14AD017A9A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85005" y="193982"/>
            <a:ext cx="2331498" cy="837612"/>
          </a:xfrm>
          <a:prstGeom prst="rect">
            <a:avLst/>
          </a:prstGeom>
        </p:spPr>
      </p:pic>
      <p:sp>
        <p:nvSpPr>
          <p:cNvPr id="3" name="Otsikko 1">
            <a:extLst>
              <a:ext uri="{FF2B5EF4-FFF2-40B4-BE49-F238E27FC236}">
                <a16:creationId xmlns:a16="http://schemas.microsoft.com/office/drawing/2014/main" id="{CC70D127-AF2A-4112-B876-1318BAC56C9F}"/>
              </a:ext>
            </a:extLst>
          </p:cNvPr>
          <p:cNvSpPr>
            <a:spLocks noGrp="1"/>
          </p:cNvSpPr>
          <p:nvPr>
            <p:ph type="title"/>
          </p:nvPr>
        </p:nvSpPr>
        <p:spPr>
          <a:xfrm>
            <a:off x="838200" y="365125"/>
            <a:ext cx="10515600" cy="1325563"/>
          </a:xfrm>
        </p:spPr>
        <p:txBody>
          <a:bodyPr/>
          <a:lstStyle/>
          <a:p>
            <a:r>
              <a:rPr lang="fi-FI" dirty="0" err="1"/>
              <a:t>Statutory</a:t>
            </a:r>
            <a:r>
              <a:rPr lang="fi-FI" dirty="0"/>
              <a:t> </a:t>
            </a:r>
            <a:r>
              <a:rPr lang="fi-FI" dirty="0" err="1"/>
              <a:t>pension</a:t>
            </a:r>
            <a:r>
              <a:rPr lang="fi-FI" dirty="0"/>
              <a:t> </a:t>
            </a:r>
            <a:r>
              <a:rPr lang="fi-FI" dirty="0" err="1"/>
              <a:t>expenditure</a:t>
            </a:r>
            <a:r>
              <a:rPr lang="fi-FI" dirty="0"/>
              <a:t> </a:t>
            </a:r>
            <a:r>
              <a:rPr lang="fi-FI" dirty="0" err="1"/>
              <a:t>relative</a:t>
            </a:r>
            <a:r>
              <a:rPr lang="fi-FI" dirty="0"/>
              <a:t> to GDP</a:t>
            </a:r>
          </a:p>
        </p:txBody>
      </p:sp>
      <p:sp>
        <p:nvSpPr>
          <p:cNvPr id="5" name="Suorakulmio 3">
            <a:extLst>
              <a:ext uri="{FF2B5EF4-FFF2-40B4-BE49-F238E27FC236}">
                <a16:creationId xmlns:a16="http://schemas.microsoft.com/office/drawing/2014/main" id="{AA8CD850-11FC-46F8-97B3-9D248DE54D1A}"/>
              </a:ext>
            </a:extLst>
          </p:cNvPr>
          <p:cNvSpPr/>
          <p:nvPr/>
        </p:nvSpPr>
        <p:spPr>
          <a:xfrm>
            <a:off x="8096643" y="1690688"/>
            <a:ext cx="3570822" cy="3785652"/>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fi-FI" sz="1600" b="0" i="0" u="none" strike="noStrike" kern="1200" cap="none" spc="0" normalizeH="0" baseline="0" noProof="0" dirty="0" err="1">
                <a:ln>
                  <a:noFill/>
                </a:ln>
                <a:solidFill>
                  <a:prstClr val="black"/>
                </a:solidFill>
                <a:effectLst/>
                <a:uLnTx/>
                <a:uFillTx/>
                <a:latin typeface="Calibri" panose="020F0502020204030204" pitchFamily="34" charset="0"/>
                <a:ea typeface="+mn-ea"/>
                <a:cs typeface="+mn-cs"/>
              </a:rPr>
              <a:t>Baseline</a:t>
            </a:r>
            <a:r>
              <a:rPr kumimoji="0" lang="fi-FI" sz="16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 </a:t>
            </a:r>
            <a:r>
              <a:rPr kumimoji="0" lang="fi-FI" sz="1600" b="0" i="0" u="none" strike="noStrike" kern="1200" cap="none" spc="0" normalizeH="0" baseline="0" noProof="0" dirty="0" err="1">
                <a:ln>
                  <a:noFill/>
                </a:ln>
                <a:solidFill>
                  <a:prstClr val="black"/>
                </a:solidFill>
                <a:effectLst/>
                <a:uLnTx/>
                <a:uFillTx/>
                <a:latin typeface="Calibri" panose="020F0502020204030204" pitchFamily="34" charset="0"/>
                <a:ea typeface="+mn-ea"/>
                <a:cs typeface="+mn-cs"/>
              </a:rPr>
              <a:t>projection</a:t>
            </a:r>
            <a:r>
              <a:rPr kumimoji="0" lang="fi-FI" sz="16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 </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fi-FI" sz="16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Net </a:t>
            </a:r>
            <a:r>
              <a:rPr kumimoji="0" lang="fi-FI" sz="1600" b="0" i="0" u="none" strike="noStrike" kern="1200" cap="none" spc="0" normalizeH="0" baseline="0" noProof="0" dirty="0" err="1">
                <a:ln>
                  <a:noFill/>
                </a:ln>
                <a:solidFill>
                  <a:prstClr val="black"/>
                </a:solidFill>
                <a:effectLst/>
                <a:uLnTx/>
                <a:uFillTx/>
                <a:latin typeface="Calibri" panose="020F0502020204030204" pitchFamily="34" charset="0"/>
                <a:ea typeface="+mn-ea"/>
                <a:cs typeface="+mn-cs"/>
              </a:rPr>
              <a:t>immigration</a:t>
            </a:r>
            <a:r>
              <a:rPr kumimoji="0" lang="fi-FI" sz="16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 15,000 </a:t>
            </a:r>
            <a:r>
              <a:rPr kumimoji="0" lang="fi-FI" sz="1600" b="0" i="0" u="none" strike="noStrike" kern="1200" cap="none" spc="0" normalizeH="0" baseline="0" noProof="0" dirty="0" err="1">
                <a:ln>
                  <a:noFill/>
                </a:ln>
                <a:solidFill>
                  <a:prstClr val="black"/>
                </a:solidFill>
                <a:effectLst/>
                <a:uLnTx/>
                <a:uFillTx/>
                <a:latin typeface="Calibri" panose="020F0502020204030204" pitchFamily="34" charset="0"/>
                <a:ea typeface="+mn-ea"/>
                <a:cs typeface="+mn-cs"/>
              </a:rPr>
              <a:t>persons</a:t>
            </a:r>
            <a:endParaRPr kumimoji="0" lang="fi-FI" sz="16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fi-FI" sz="16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fi-FI" sz="16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1.1: </a:t>
            </a:r>
            <a:r>
              <a:rPr kumimoji="0" lang="fi-FI" sz="1600" b="0" i="0" u="none" strike="noStrike" kern="1200" cap="none" spc="0" normalizeH="0" baseline="0" noProof="0" dirty="0" err="1">
                <a:ln>
                  <a:noFill/>
                </a:ln>
                <a:solidFill>
                  <a:prstClr val="black"/>
                </a:solidFill>
                <a:effectLst/>
                <a:uLnTx/>
                <a:uFillTx/>
                <a:latin typeface="Calibri" panose="020F0502020204030204" pitchFamily="34" charset="0"/>
                <a:ea typeface="+mn-ea"/>
                <a:cs typeface="+mn-cs"/>
              </a:rPr>
              <a:t>Immigration</a:t>
            </a:r>
            <a:r>
              <a:rPr kumimoji="0" lang="fi-FI" sz="16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 +10 000</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fi-FI" sz="16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 </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fi-FI" sz="16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1.2: </a:t>
            </a:r>
            <a:r>
              <a:rPr kumimoji="0" lang="fi-FI" sz="1600" b="0" i="0" u="none" strike="noStrike" kern="1200" cap="none" spc="0" normalizeH="0" baseline="0" noProof="0" dirty="0" err="1">
                <a:ln>
                  <a:noFill/>
                </a:ln>
                <a:solidFill>
                  <a:prstClr val="black"/>
                </a:solidFill>
                <a:effectLst/>
                <a:uLnTx/>
                <a:uFillTx/>
                <a:latin typeface="Calibri" panose="020F0502020204030204" pitchFamily="34" charset="0"/>
                <a:ea typeface="+mn-ea"/>
                <a:cs typeface="+mn-cs"/>
              </a:rPr>
              <a:t>Immigration</a:t>
            </a:r>
            <a:r>
              <a:rPr kumimoji="0" lang="fi-FI" sz="16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 -10 000</a:t>
            </a: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fi-FI" sz="16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fi-FI" sz="16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2.1: +10 000 </a:t>
            </a:r>
            <a:r>
              <a:rPr kumimoji="0" lang="fi-FI" sz="1600" b="0" i="0" u="none" strike="noStrike" kern="1200" cap="none" spc="0" normalizeH="0" baseline="0" noProof="0" dirty="0" err="1">
                <a:ln>
                  <a:noFill/>
                </a:ln>
                <a:solidFill>
                  <a:prstClr val="black"/>
                </a:solidFill>
                <a:effectLst/>
                <a:uLnTx/>
                <a:uFillTx/>
                <a:latin typeface="Calibri" panose="020F0502020204030204" pitchFamily="34" charset="0"/>
                <a:ea typeface="+mn-ea"/>
                <a:cs typeface="+mn-cs"/>
              </a:rPr>
              <a:t>high</a:t>
            </a:r>
            <a:r>
              <a:rPr kumimoji="0" lang="fi-FI" sz="16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 </a:t>
            </a:r>
            <a:r>
              <a:rPr kumimoji="0" lang="fi-FI" sz="1600" b="0" i="0" u="none" strike="noStrike" kern="1200" cap="none" spc="0" normalizeH="0" baseline="0" noProof="0" dirty="0" err="1">
                <a:ln>
                  <a:noFill/>
                </a:ln>
                <a:solidFill>
                  <a:prstClr val="black"/>
                </a:solidFill>
                <a:effectLst/>
                <a:uLnTx/>
                <a:uFillTx/>
                <a:latin typeface="Calibri" panose="020F0502020204030204" pitchFamily="34" charset="0"/>
                <a:ea typeface="+mn-ea"/>
                <a:cs typeface="+mn-cs"/>
              </a:rPr>
              <a:t>employment</a:t>
            </a:r>
            <a:r>
              <a:rPr kumimoji="0" lang="fi-FI" sz="16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 </a:t>
            </a:r>
            <a:r>
              <a:rPr kumimoji="0" lang="fi-FI" sz="1600" b="0" i="0" u="none" strike="noStrike" kern="1200" cap="none" spc="0" normalizeH="0" baseline="0" noProof="0" dirty="0" err="1">
                <a:ln>
                  <a:noFill/>
                </a:ln>
                <a:solidFill>
                  <a:prstClr val="black"/>
                </a:solidFill>
                <a:effectLst/>
                <a:uLnTx/>
                <a:uFillTx/>
                <a:latin typeface="Calibri" panose="020F0502020204030204" pitchFamily="34" charset="0"/>
                <a:ea typeface="+mn-ea"/>
                <a:cs typeface="+mn-cs"/>
              </a:rPr>
              <a:t>outcome</a:t>
            </a:r>
            <a:endParaRPr kumimoji="0" lang="fi-FI" sz="16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fi-FI" sz="16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fi-FI" sz="16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2.2: +10 000 medium </a:t>
            </a:r>
            <a:r>
              <a:rPr kumimoji="0" lang="fi-FI" sz="1600" b="0" i="0" u="none" strike="noStrike" kern="1200" cap="none" spc="0" normalizeH="0" baseline="0" noProof="0" dirty="0" err="1">
                <a:ln>
                  <a:noFill/>
                </a:ln>
                <a:solidFill>
                  <a:prstClr val="black"/>
                </a:solidFill>
                <a:effectLst/>
                <a:uLnTx/>
                <a:uFillTx/>
                <a:latin typeface="Calibri" panose="020F0502020204030204" pitchFamily="34" charset="0"/>
                <a:ea typeface="+mn-ea"/>
                <a:cs typeface="+mn-cs"/>
              </a:rPr>
              <a:t>employment</a:t>
            </a:r>
            <a:r>
              <a:rPr kumimoji="0" lang="fi-FI" sz="16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 	</a:t>
            </a:r>
            <a:r>
              <a:rPr kumimoji="0" lang="fi-FI" sz="1600" b="0" i="0" u="none" strike="noStrike" kern="1200" cap="none" spc="0" normalizeH="0" baseline="0" noProof="0" dirty="0" err="1">
                <a:ln>
                  <a:noFill/>
                </a:ln>
                <a:solidFill>
                  <a:prstClr val="black"/>
                </a:solidFill>
                <a:effectLst/>
                <a:uLnTx/>
                <a:uFillTx/>
                <a:latin typeface="Calibri" panose="020F0502020204030204" pitchFamily="34" charset="0"/>
                <a:ea typeface="+mn-ea"/>
                <a:cs typeface="+mn-cs"/>
              </a:rPr>
              <a:t>outcome</a:t>
            </a:r>
            <a:endParaRPr kumimoji="0" lang="fi-FI" sz="16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fi-FI" sz="16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fi-FI" sz="16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2.3: +10 000 </a:t>
            </a:r>
            <a:r>
              <a:rPr kumimoji="0" lang="fi-FI" sz="1600" b="0" i="0" u="none" strike="noStrike" kern="1200" cap="none" spc="0" normalizeH="0" baseline="0" noProof="0" dirty="0" err="1">
                <a:ln>
                  <a:noFill/>
                </a:ln>
                <a:solidFill>
                  <a:prstClr val="black"/>
                </a:solidFill>
                <a:effectLst/>
                <a:uLnTx/>
                <a:uFillTx/>
                <a:latin typeface="Calibri" panose="020F0502020204030204" pitchFamily="34" charset="0"/>
                <a:ea typeface="+mn-ea"/>
                <a:cs typeface="+mn-cs"/>
              </a:rPr>
              <a:t>low</a:t>
            </a:r>
            <a:r>
              <a:rPr kumimoji="0" lang="fi-FI" sz="16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 </a:t>
            </a:r>
            <a:r>
              <a:rPr kumimoji="0" lang="fi-FI" sz="1600" b="0" i="0" u="none" strike="noStrike" kern="1200" cap="none" spc="0" normalizeH="0" baseline="0" noProof="0" dirty="0" err="1">
                <a:ln>
                  <a:noFill/>
                </a:ln>
                <a:solidFill>
                  <a:prstClr val="black"/>
                </a:solidFill>
                <a:effectLst/>
                <a:uLnTx/>
                <a:uFillTx/>
                <a:latin typeface="Calibri" panose="020F0502020204030204" pitchFamily="34" charset="0"/>
                <a:ea typeface="+mn-ea"/>
                <a:cs typeface="+mn-cs"/>
              </a:rPr>
              <a:t>employmenr</a:t>
            </a:r>
            <a:r>
              <a:rPr kumimoji="0" lang="fi-FI" sz="16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 </a:t>
            </a:r>
            <a:r>
              <a:rPr kumimoji="0" lang="fi-FI" sz="1600" b="0" i="0" u="none" strike="noStrike" kern="1200" cap="none" spc="0" normalizeH="0" baseline="0" noProof="0" dirty="0" err="1">
                <a:ln>
                  <a:noFill/>
                </a:ln>
                <a:solidFill>
                  <a:prstClr val="black"/>
                </a:solidFill>
                <a:effectLst/>
                <a:uLnTx/>
                <a:uFillTx/>
                <a:latin typeface="Calibri" panose="020F0502020204030204" pitchFamily="34" charset="0"/>
                <a:ea typeface="+mn-ea"/>
                <a:cs typeface="+mn-cs"/>
              </a:rPr>
              <a:t>outcome</a:t>
            </a:r>
            <a:r>
              <a:rPr kumimoji="0" lang="fi-FI" sz="16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 	</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fi-FI" sz="16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3: </a:t>
            </a:r>
            <a:r>
              <a:rPr kumimoji="0" lang="fi-FI" sz="1600" b="0" i="0" u="none" strike="noStrike" kern="1200" cap="none" spc="0" normalizeH="0" baseline="0" noProof="0" dirty="0" err="1">
                <a:ln>
                  <a:noFill/>
                </a:ln>
                <a:solidFill>
                  <a:prstClr val="black"/>
                </a:solidFill>
                <a:effectLst/>
                <a:uLnTx/>
                <a:uFillTx/>
                <a:latin typeface="Calibri" panose="020F0502020204030204" pitchFamily="34" charset="0"/>
                <a:ea typeface="+mn-ea"/>
                <a:cs typeface="+mn-cs"/>
              </a:rPr>
              <a:t>Emigration</a:t>
            </a:r>
            <a:r>
              <a:rPr kumimoji="0" lang="fi-FI" sz="16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 -10 000</a:t>
            </a:r>
          </a:p>
        </p:txBody>
      </p:sp>
      <p:graphicFrame>
        <p:nvGraphicFramePr>
          <p:cNvPr id="6" name="Kaavio 5">
            <a:extLst>
              <a:ext uri="{FF2B5EF4-FFF2-40B4-BE49-F238E27FC236}">
                <a16:creationId xmlns:a16="http://schemas.microsoft.com/office/drawing/2014/main" id="{F1125CB3-2595-4D17-B661-BBD64D5DEA29}"/>
              </a:ext>
            </a:extLst>
          </p:cNvPr>
          <p:cNvGraphicFramePr>
            <a:graphicFrameLocks noGrp="1"/>
          </p:cNvGraphicFramePr>
          <p:nvPr/>
        </p:nvGraphicFramePr>
        <p:xfrm>
          <a:off x="838200" y="1690688"/>
          <a:ext cx="7258443" cy="480218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15095159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 name="Picture 3" descr="A close up of a logo&#10;&#10;Description automatically generated">
            <a:extLst>
              <a:ext uri="{FF2B5EF4-FFF2-40B4-BE49-F238E27FC236}">
                <a16:creationId xmlns:a16="http://schemas.microsoft.com/office/drawing/2014/main" id="{C92E691D-C8C1-4809-94AA-14AD017A9A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85005" y="193982"/>
            <a:ext cx="2331498" cy="837612"/>
          </a:xfrm>
          <a:prstGeom prst="rect">
            <a:avLst/>
          </a:prstGeom>
        </p:spPr>
      </p:pic>
      <p:pic>
        <p:nvPicPr>
          <p:cNvPr id="2" name="Image 1">
            <a:extLst>
              <a:ext uri="{FF2B5EF4-FFF2-40B4-BE49-F238E27FC236}">
                <a16:creationId xmlns:a16="http://schemas.microsoft.com/office/drawing/2014/main" id="{5A8A780C-C13E-4BEE-86E6-625DABAC5591}"/>
              </a:ext>
            </a:extLst>
          </p:cNvPr>
          <p:cNvPicPr>
            <a:picLocks noChangeAspect="1"/>
          </p:cNvPicPr>
          <p:nvPr/>
        </p:nvPicPr>
        <p:blipFill>
          <a:blip r:embed="rId3"/>
          <a:stretch>
            <a:fillRect/>
          </a:stretch>
        </p:blipFill>
        <p:spPr>
          <a:xfrm>
            <a:off x="651800" y="447797"/>
            <a:ext cx="10888400" cy="5962405"/>
          </a:xfrm>
          <a:prstGeom prst="rect">
            <a:avLst/>
          </a:prstGeom>
        </p:spPr>
      </p:pic>
    </p:spTree>
    <p:extLst>
      <p:ext uri="{BB962C8B-B14F-4D97-AF65-F5344CB8AC3E}">
        <p14:creationId xmlns:p14="http://schemas.microsoft.com/office/powerpoint/2010/main" val="244344392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 name="Picture 3" descr="A close up of a logo&#10;&#10;Description automatically generated">
            <a:extLst>
              <a:ext uri="{FF2B5EF4-FFF2-40B4-BE49-F238E27FC236}">
                <a16:creationId xmlns:a16="http://schemas.microsoft.com/office/drawing/2014/main" id="{C92E691D-C8C1-4809-94AA-14AD017A9A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85005" y="193982"/>
            <a:ext cx="2331498" cy="837612"/>
          </a:xfrm>
          <a:prstGeom prst="rect">
            <a:avLst/>
          </a:prstGeom>
        </p:spPr>
      </p:pic>
      <p:sp>
        <p:nvSpPr>
          <p:cNvPr id="3" name="Otsikko 1">
            <a:extLst>
              <a:ext uri="{FF2B5EF4-FFF2-40B4-BE49-F238E27FC236}">
                <a16:creationId xmlns:a16="http://schemas.microsoft.com/office/drawing/2014/main" id="{9CC82DA7-DE8C-4561-A10C-D2EA67851905}"/>
              </a:ext>
            </a:extLst>
          </p:cNvPr>
          <p:cNvSpPr>
            <a:spLocks noGrp="1"/>
          </p:cNvSpPr>
          <p:nvPr>
            <p:ph type="title"/>
          </p:nvPr>
        </p:nvSpPr>
        <p:spPr>
          <a:xfrm>
            <a:off x="838200" y="365125"/>
            <a:ext cx="10515600" cy="1325563"/>
          </a:xfrm>
        </p:spPr>
        <p:txBody>
          <a:bodyPr/>
          <a:lstStyle/>
          <a:p>
            <a:r>
              <a:rPr lang="fi-FI" dirty="0" err="1"/>
              <a:t>Sufficient</a:t>
            </a:r>
            <a:r>
              <a:rPr lang="fi-FI" dirty="0"/>
              <a:t> </a:t>
            </a:r>
            <a:r>
              <a:rPr lang="fi-FI" dirty="0" err="1"/>
              <a:t>constant</a:t>
            </a:r>
            <a:r>
              <a:rPr lang="fi-FI" dirty="0"/>
              <a:t> </a:t>
            </a:r>
            <a:r>
              <a:rPr lang="fi-FI" dirty="0" err="1"/>
              <a:t>contribution</a:t>
            </a:r>
            <a:r>
              <a:rPr lang="fi-FI" dirty="0"/>
              <a:t> </a:t>
            </a:r>
            <a:r>
              <a:rPr lang="fi-FI" dirty="0" err="1"/>
              <a:t>rate</a:t>
            </a:r>
            <a:endParaRPr lang="fi-FI" dirty="0"/>
          </a:p>
        </p:txBody>
      </p:sp>
      <p:sp>
        <p:nvSpPr>
          <p:cNvPr id="5" name="Suorakulmio 3">
            <a:extLst>
              <a:ext uri="{FF2B5EF4-FFF2-40B4-BE49-F238E27FC236}">
                <a16:creationId xmlns:a16="http://schemas.microsoft.com/office/drawing/2014/main" id="{46EAB301-8500-4122-847E-CF358F8E798B}"/>
              </a:ext>
            </a:extLst>
          </p:cNvPr>
          <p:cNvSpPr/>
          <p:nvPr/>
        </p:nvSpPr>
        <p:spPr>
          <a:xfrm>
            <a:off x="7939811" y="1690688"/>
            <a:ext cx="3570822" cy="3785652"/>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fi-FI" sz="1600" b="0" i="0" u="none" strike="noStrike" kern="1200" cap="none" spc="0" normalizeH="0" baseline="0" noProof="0" dirty="0" err="1">
                <a:ln>
                  <a:noFill/>
                </a:ln>
                <a:solidFill>
                  <a:prstClr val="black"/>
                </a:solidFill>
                <a:effectLst/>
                <a:uLnTx/>
                <a:uFillTx/>
                <a:latin typeface="Calibri" panose="020F0502020204030204" pitchFamily="34" charset="0"/>
                <a:ea typeface="+mn-ea"/>
                <a:cs typeface="+mn-cs"/>
              </a:rPr>
              <a:t>Baseline</a:t>
            </a:r>
            <a:r>
              <a:rPr kumimoji="0" lang="fi-FI" sz="16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 </a:t>
            </a:r>
            <a:r>
              <a:rPr kumimoji="0" lang="fi-FI" sz="1600" b="0" i="0" u="none" strike="noStrike" kern="1200" cap="none" spc="0" normalizeH="0" baseline="0" noProof="0" dirty="0" err="1">
                <a:ln>
                  <a:noFill/>
                </a:ln>
                <a:solidFill>
                  <a:prstClr val="black"/>
                </a:solidFill>
                <a:effectLst/>
                <a:uLnTx/>
                <a:uFillTx/>
                <a:latin typeface="Calibri" panose="020F0502020204030204" pitchFamily="34" charset="0"/>
                <a:ea typeface="+mn-ea"/>
                <a:cs typeface="+mn-cs"/>
              </a:rPr>
              <a:t>projection</a:t>
            </a:r>
            <a:r>
              <a:rPr kumimoji="0" lang="fi-FI" sz="16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 </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fi-FI" sz="16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Net </a:t>
            </a:r>
            <a:r>
              <a:rPr kumimoji="0" lang="fi-FI" sz="1600" b="0" i="0" u="none" strike="noStrike" kern="1200" cap="none" spc="0" normalizeH="0" baseline="0" noProof="0" dirty="0" err="1">
                <a:ln>
                  <a:noFill/>
                </a:ln>
                <a:solidFill>
                  <a:prstClr val="black"/>
                </a:solidFill>
                <a:effectLst/>
                <a:uLnTx/>
                <a:uFillTx/>
                <a:latin typeface="Calibri" panose="020F0502020204030204" pitchFamily="34" charset="0"/>
                <a:ea typeface="+mn-ea"/>
                <a:cs typeface="+mn-cs"/>
              </a:rPr>
              <a:t>immigration</a:t>
            </a:r>
            <a:r>
              <a:rPr kumimoji="0" lang="fi-FI" sz="16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 15,000 </a:t>
            </a:r>
            <a:r>
              <a:rPr kumimoji="0" lang="fi-FI" sz="1600" b="0" i="0" u="none" strike="noStrike" kern="1200" cap="none" spc="0" normalizeH="0" baseline="0" noProof="0" dirty="0" err="1">
                <a:ln>
                  <a:noFill/>
                </a:ln>
                <a:solidFill>
                  <a:prstClr val="black"/>
                </a:solidFill>
                <a:effectLst/>
                <a:uLnTx/>
                <a:uFillTx/>
                <a:latin typeface="Calibri" panose="020F0502020204030204" pitchFamily="34" charset="0"/>
                <a:ea typeface="+mn-ea"/>
                <a:cs typeface="+mn-cs"/>
              </a:rPr>
              <a:t>persons</a:t>
            </a:r>
            <a:endParaRPr kumimoji="0" lang="fi-FI" sz="16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fi-FI" sz="16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fi-FI" sz="16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1.1: </a:t>
            </a:r>
            <a:r>
              <a:rPr kumimoji="0" lang="fi-FI" sz="1600" b="0" i="0" u="none" strike="noStrike" kern="1200" cap="none" spc="0" normalizeH="0" baseline="0" noProof="0" dirty="0" err="1">
                <a:ln>
                  <a:noFill/>
                </a:ln>
                <a:solidFill>
                  <a:prstClr val="black"/>
                </a:solidFill>
                <a:effectLst/>
                <a:uLnTx/>
                <a:uFillTx/>
                <a:latin typeface="Calibri" panose="020F0502020204030204" pitchFamily="34" charset="0"/>
                <a:ea typeface="+mn-ea"/>
                <a:cs typeface="+mn-cs"/>
              </a:rPr>
              <a:t>Immigration</a:t>
            </a:r>
            <a:r>
              <a:rPr kumimoji="0" lang="fi-FI" sz="16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 +10 000</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fi-FI" sz="16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 </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fi-FI" sz="16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1.2: </a:t>
            </a:r>
            <a:r>
              <a:rPr kumimoji="0" lang="fi-FI" sz="1600" b="0" i="0" u="none" strike="noStrike" kern="1200" cap="none" spc="0" normalizeH="0" baseline="0" noProof="0" dirty="0" err="1">
                <a:ln>
                  <a:noFill/>
                </a:ln>
                <a:solidFill>
                  <a:prstClr val="black"/>
                </a:solidFill>
                <a:effectLst/>
                <a:uLnTx/>
                <a:uFillTx/>
                <a:latin typeface="Calibri" panose="020F0502020204030204" pitchFamily="34" charset="0"/>
                <a:ea typeface="+mn-ea"/>
                <a:cs typeface="+mn-cs"/>
              </a:rPr>
              <a:t>Immigration</a:t>
            </a:r>
            <a:r>
              <a:rPr kumimoji="0" lang="fi-FI" sz="16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 -10 000</a:t>
            </a: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fi-FI" sz="16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fi-FI" sz="16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2.1: +10 000 </a:t>
            </a:r>
            <a:r>
              <a:rPr kumimoji="0" lang="fi-FI" sz="1600" b="0" i="0" u="none" strike="noStrike" kern="1200" cap="none" spc="0" normalizeH="0" baseline="0" noProof="0" dirty="0" err="1">
                <a:ln>
                  <a:noFill/>
                </a:ln>
                <a:solidFill>
                  <a:prstClr val="black"/>
                </a:solidFill>
                <a:effectLst/>
                <a:uLnTx/>
                <a:uFillTx/>
                <a:latin typeface="Calibri" panose="020F0502020204030204" pitchFamily="34" charset="0"/>
                <a:ea typeface="+mn-ea"/>
                <a:cs typeface="+mn-cs"/>
              </a:rPr>
              <a:t>high</a:t>
            </a:r>
            <a:r>
              <a:rPr kumimoji="0" lang="fi-FI" sz="16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 </a:t>
            </a:r>
            <a:r>
              <a:rPr kumimoji="0" lang="fi-FI" sz="1600" b="0" i="0" u="none" strike="noStrike" kern="1200" cap="none" spc="0" normalizeH="0" baseline="0" noProof="0" dirty="0" err="1">
                <a:ln>
                  <a:noFill/>
                </a:ln>
                <a:solidFill>
                  <a:prstClr val="black"/>
                </a:solidFill>
                <a:effectLst/>
                <a:uLnTx/>
                <a:uFillTx/>
                <a:latin typeface="Calibri" panose="020F0502020204030204" pitchFamily="34" charset="0"/>
                <a:ea typeface="+mn-ea"/>
                <a:cs typeface="+mn-cs"/>
              </a:rPr>
              <a:t>employment</a:t>
            </a:r>
            <a:r>
              <a:rPr kumimoji="0" lang="fi-FI" sz="16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 </a:t>
            </a:r>
            <a:r>
              <a:rPr kumimoji="0" lang="fi-FI" sz="1600" b="0" i="0" u="none" strike="noStrike" kern="1200" cap="none" spc="0" normalizeH="0" baseline="0" noProof="0" dirty="0" err="1">
                <a:ln>
                  <a:noFill/>
                </a:ln>
                <a:solidFill>
                  <a:prstClr val="black"/>
                </a:solidFill>
                <a:effectLst/>
                <a:uLnTx/>
                <a:uFillTx/>
                <a:latin typeface="Calibri" panose="020F0502020204030204" pitchFamily="34" charset="0"/>
                <a:ea typeface="+mn-ea"/>
                <a:cs typeface="+mn-cs"/>
              </a:rPr>
              <a:t>outcome</a:t>
            </a:r>
            <a:endParaRPr kumimoji="0" lang="fi-FI" sz="16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fi-FI" sz="16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fi-FI" sz="16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2.2: +10 000 medium </a:t>
            </a:r>
            <a:r>
              <a:rPr kumimoji="0" lang="fi-FI" sz="1600" b="0" i="0" u="none" strike="noStrike" kern="1200" cap="none" spc="0" normalizeH="0" baseline="0" noProof="0" dirty="0" err="1">
                <a:ln>
                  <a:noFill/>
                </a:ln>
                <a:solidFill>
                  <a:prstClr val="black"/>
                </a:solidFill>
                <a:effectLst/>
                <a:uLnTx/>
                <a:uFillTx/>
                <a:latin typeface="Calibri" panose="020F0502020204030204" pitchFamily="34" charset="0"/>
                <a:ea typeface="+mn-ea"/>
                <a:cs typeface="+mn-cs"/>
              </a:rPr>
              <a:t>employment</a:t>
            </a:r>
            <a:r>
              <a:rPr kumimoji="0" lang="fi-FI" sz="16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 	</a:t>
            </a:r>
            <a:r>
              <a:rPr kumimoji="0" lang="fi-FI" sz="1600" b="0" i="0" u="none" strike="noStrike" kern="1200" cap="none" spc="0" normalizeH="0" baseline="0" noProof="0" dirty="0" err="1">
                <a:ln>
                  <a:noFill/>
                </a:ln>
                <a:solidFill>
                  <a:prstClr val="black"/>
                </a:solidFill>
                <a:effectLst/>
                <a:uLnTx/>
                <a:uFillTx/>
                <a:latin typeface="Calibri" panose="020F0502020204030204" pitchFamily="34" charset="0"/>
                <a:ea typeface="+mn-ea"/>
                <a:cs typeface="+mn-cs"/>
              </a:rPr>
              <a:t>outcome</a:t>
            </a:r>
            <a:endParaRPr kumimoji="0" lang="fi-FI" sz="16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fi-FI" sz="16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fi-FI" sz="16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2.3: +10 000 </a:t>
            </a:r>
            <a:r>
              <a:rPr kumimoji="0" lang="fi-FI" sz="1600" b="0" i="0" u="none" strike="noStrike" kern="1200" cap="none" spc="0" normalizeH="0" baseline="0" noProof="0" dirty="0" err="1">
                <a:ln>
                  <a:noFill/>
                </a:ln>
                <a:solidFill>
                  <a:prstClr val="black"/>
                </a:solidFill>
                <a:effectLst/>
                <a:uLnTx/>
                <a:uFillTx/>
                <a:latin typeface="Calibri" panose="020F0502020204030204" pitchFamily="34" charset="0"/>
                <a:ea typeface="+mn-ea"/>
                <a:cs typeface="+mn-cs"/>
              </a:rPr>
              <a:t>low</a:t>
            </a:r>
            <a:r>
              <a:rPr kumimoji="0" lang="fi-FI" sz="16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 </a:t>
            </a:r>
            <a:r>
              <a:rPr kumimoji="0" lang="fi-FI" sz="1600" b="0" i="0" u="none" strike="noStrike" kern="1200" cap="none" spc="0" normalizeH="0" baseline="0" noProof="0" dirty="0" err="1">
                <a:ln>
                  <a:noFill/>
                </a:ln>
                <a:solidFill>
                  <a:prstClr val="black"/>
                </a:solidFill>
                <a:effectLst/>
                <a:uLnTx/>
                <a:uFillTx/>
                <a:latin typeface="Calibri" panose="020F0502020204030204" pitchFamily="34" charset="0"/>
                <a:ea typeface="+mn-ea"/>
                <a:cs typeface="+mn-cs"/>
              </a:rPr>
              <a:t>employmenr</a:t>
            </a:r>
            <a:r>
              <a:rPr kumimoji="0" lang="fi-FI" sz="16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 </a:t>
            </a:r>
            <a:r>
              <a:rPr kumimoji="0" lang="fi-FI" sz="1600" b="0" i="0" u="none" strike="noStrike" kern="1200" cap="none" spc="0" normalizeH="0" baseline="0" noProof="0" dirty="0" err="1">
                <a:ln>
                  <a:noFill/>
                </a:ln>
                <a:solidFill>
                  <a:prstClr val="black"/>
                </a:solidFill>
                <a:effectLst/>
                <a:uLnTx/>
                <a:uFillTx/>
                <a:latin typeface="Calibri" panose="020F0502020204030204" pitchFamily="34" charset="0"/>
                <a:ea typeface="+mn-ea"/>
                <a:cs typeface="+mn-cs"/>
              </a:rPr>
              <a:t>outcome</a:t>
            </a:r>
            <a:r>
              <a:rPr kumimoji="0" lang="fi-FI" sz="16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 	</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fi-FI" sz="16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3: </a:t>
            </a:r>
            <a:r>
              <a:rPr kumimoji="0" lang="fi-FI" sz="1600" b="0" i="0" u="none" strike="noStrike" kern="1200" cap="none" spc="0" normalizeH="0" baseline="0" noProof="0" dirty="0" err="1">
                <a:ln>
                  <a:noFill/>
                </a:ln>
                <a:solidFill>
                  <a:prstClr val="black"/>
                </a:solidFill>
                <a:effectLst/>
                <a:uLnTx/>
                <a:uFillTx/>
                <a:latin typeface="Calibri" panose="020F0502020204030204" pitchFamily="34" charset="0"/>
                <a:ea typeface="+mn-ea"/>
                <a:cs typeface="+mn-cs"/>
              </a:rPr>
              <a:t>Emigration</a:t>
            </a:r>
            <a:r>
              <a:rPr kumimoji="0" lang="fi-FI" sz="16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 -10 000</a:t>
            </a:r>
          </a:p>
        </p:txBody>
      </p:sp>
      <p:graphicFrame>
        <p:nvGraphicFramePr>
          <p:cNvPr id="6" name="Kaavio 4">
            <a:extLst>
              <a:ext uri="{FF2B5EF4-FFF2-40B4-BE49-F238E27FC236}">
                <a16:creationId xmlns:a16="http://schemas.microsoft.com/office/drawing/2014/main" id="{564FF865-824A-4F5A-82FF-CDF8E186AF35}"/>
              </a:ext>
            </a:extLst>
          </p:cNvPr>
          <p:cNvGraphicFramePr>
            <a:graphicFrameLocks/>
          </p:cNvGraphicFramePr>
          <p:nvPr/>
        </p:nvGraphicFramePr>
        <p:xfrm>
          <a:off x="1161143" y="1690688"/>
          <a:ext cx="6458857" cy="402173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3647917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 name="Picture 3" descr="A close up of a logo&#10;&#10;Description automatically generated">
            <a:extLst>
              <a:ext uri="{FF2B5EF4-FFF2-40B4-BE49-F238E27FC236}">
                <a16:creationId xmlns:a16="http://schemas.microsoft.com/office/drawing/2014/main" id="{C92E691D-C8C1-4809-94AA-14AD017A9A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85005" y="193982"/>
            <a:ext cx="2331498" cy="837612"/>
          </a:xfrm>
          <a:prstGeom prst="rect">
            <a:avLst/>
          </a:prstGeom>
        </p:spPr>
      </p:pic>
      <p:sp>
        <p:nvSpPr>
          <p:cNvPr id="3" name="Otsikko 1">
            <a:extLst>
              <a:ext uri="{FF2B5EF4-FFF2-40B4-BE49-F238E27FC236}">
                <a16:creationId xmlns:a16="http://schemas.microsoft.com/office/drawing/2014/main" id="{CD4F16DA-FD81-4E92-B4AB-A453A157295D}"/>
              </a:ext>
            </a:extLst>
          </p:cNvPr>
          <p:cNvSpPr>
            <a:spLocks noGrp="1"/>
          </p:cNvSpPr>
          <p:nvPr>
            <p:ph type="title"/>
          </p:nvPr>
        </p:nvSpPr>
        <p:spPr>
          <a:xfrm>
            <a:off x="838200" y="365125"/>
            <a:ext cx="10515600" cy="1325563"/>
          </a:xfrm>
        </p:spPr>
        <p:txBody>
          <a:bodyPr/>
          <a:lstStyle/>
          <a:p>
            <a:r>
              <a:rPr lang="fi-FI" dirty="0" err="1"/>
              <a:t>Mean</a:t>
            </a:r>
            <a:r>
              <a:rPr lang="fi-FI" dirty="0"/>
              <a:t> </a:t>
            </a:r>
            <a:r>
              <a:rPr lang="fi-FI" dirty="0" err="1"/>
              <a:t>pensions</a:t>
            </a:r>
            <a:r>
              <a:rPr lang="fi-FI" dirty="0"/>
              <a:t> of </a:t>
            </a:r>
            <a:r>
              <a:rPr lang="fi-FI" dirty="0" err="1"/>
              <a:t>immigrants</a:t>
            </a:r>
            <a:r>
              <a:rPr lang="fi-FI" dirty="0"/>
              <a:t> </a:t>
            </a:r>
            <a:r>
              <a:rPr lang="fi-FI" dirty="0" err="1"/>
              <a:t>lower</a:t>
            </a:r>
            <a:endParaRPr lang="fi-FI" dirty="0"/>
          </a:p>
        </p:txBody>
      </p:sp>
      <p:sp>
        <p:nvSpPr>
          <p:cNvPr id="5" name="Sisällön paikkamerkki 2">
            <a:extLst>
              <a:ext uri="{FF2B5EF4-FFF2-40B4-BE49-F238E27FC236}">
                <a16:creationId xmlns:a16="http://schemas.microsoft.com/office/drawing/2014/main" id="{0A4237FE-BF0F-4920-B80B-5C13F458A344}"/>
              </a:ext>
            </a:extLst>
          </p:cNvPr>
          <p:cNvSpPr>
            <a:spLocks noGrp="1"/>
          </p:cNvSpPr>
          <p:nvPr>
            <p:ph idx="1"/>
          </p:nvPr>
        </p:nvSpPr>
        <p:spPr>
          <a:xfrm>
            <a:off x="968829" y="1500074"/>
            <a:ext cx="10515600" cy="4351338"/>
          </a:xfrm>
        </p:spPr>
        <p:txBody>
          <a:bodyPr/>
          <a:lstStyle/>
          <a:p>
            <a:r>
              <a:rPr lang="en-US" dirty="0"/>
              <a:t>In scenarios predicting an increase in immigration, the </a:t>
            </a:r>
            <a:r>
              <a:rPr lang="en-US" b="1" dirty="0"/>
              <a:t>ratio of average pensions to average earnings will be around one percentage lower </a:t>
            </a:r>
            <a:r>
              <a:rPr lang="en-US" dirty="0"/>
              <a:t>than in the baseline scenario by the end of the projection period. </a:t>
            </a:r>
            <a:endParaRPr lang="fi-FI" dirty="0"/>
          </a:p>
        </p:txBody>
      </p:sp>
    </p:spTree>
    <p:extLst>
      <p:ext uri="{BB962C8B-B14F-4D97-AF65-F5344CB8AC3E}">
        <p14:creationId xmlns:p14="http://schemas.microsoft.com/office/powerpoint/2010/main" val="124382813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 name="Picture 3" descr="A close up of a logo&#10;&#10;Description automatically generated">
            <a:extLst>
              <a:ext uri="{FF2B5EF4-FFF2-40B4-BE49-F238E27FC236}">
                <a16:creationId xmlns:a16="http://schemas.microsoft.com/office/drawing/2014/main" id="{C92E691D-C8C1-4809-94AA-14AD017A9A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85005" y="193982"/>
            <a:ext cx="2331498" cy="837612"/>
          </a:xfrm>
          <a:prstGeom prst="rect">
            <a:avLst/>
          </a:prstGeom>
        </p:spPr>
      </p:pic>
      <p:sp>
        <p:nvSpPr>
          <p:cNvPr id="6" name="Otsikko 1">
            <a:extLst>
              <a:ext uri="{FF2B5EF4-FFF2-40B4-BE49-F238E27FC236}">
                <a16:creationId xmlns:a16="http://schemas.microsoft.com/office/drawing/2014/main" id="{E2005552-C3E8-4F51-8169-7ABB853D4BCD}"/>
              </a:ext>
            </a:extLst>
          </p:cNvPr>
          <p:cNvSpPr>
            <a:spLocks noGrp="1"/>
          </p:cNvSpPr>
          <p:nvPr>
            <p:ph type="title"/>
          </p:nvPr>
        </p:nvSpPr>
        <p:spPr>
          <a:xfrm>
            <a:off x="838200" y="365125"/>
            <a:ext cx="10515600" cy="1325563"/>
          </a:xfrm>
        </p:spPr>
        <p:txBody>
          <a:bodyPr/>
          <a:lstStyle/>
          <a:p>
            <a:r>
              <a:rPr lang="fi-FI" dirty="0" err="1"/>
              <a:t>Summary</a:t>
            </a:r>
            <a:endParaRPr lang="fi-FI" dirty="0"/>
          </a:p>
        </p:txBody>
      </p:sp>
      <p:sp>
        <p:nvSpPr>
          <p:cNvPr id="7" name="Sisällön paikkamerkki 2">
            <a:extLst>
              <a:ext uri="{FF2B5EF4-FFF2-40B4-BE49-F238E27FC236}">
                <a16:creationId xmlns:a16="http://schemas.microsoft.com/office/drawing/2014/main" id="{DACB4AC8-11C7-4638-8E97-D85A96CC8C73}"/>
              </a:ext>
            </a:extLst>
          </p:cNvPr>
          <p:cNvSpPr>
            <a:spLocks noGrp="1"/>
          </p:cNvSpPr>
          <p:nvPr>
            <p:ph idx="1"/>
          </p:nvPr>
        </p:nvSpPr>
        <p:spPr>
          <a:xfrm>
            <a:off x="838200" y="1509486"/>
            <a:ext cx="10515600" cy="4532540"/>
          </a:xfrm>
        </p:spPr>
        <p:txBody>
          <a:bodyPr/>
          <a:lstStyle/>
          <a:p>
            <a:r>
              <a:rPr lang="fi-FI" dirty="0"/>
              <a:t>An </a:t>
            </a:r>
            <a:r>
              <a:rPr lang="fi-FI" dirty="0" err="1"/>
              <a:t>increase</a:t>
            </a:r>
            <a:r>
              <a:rPr lang="fi-FI" dirty="0"/>
              <a:t> in </a:t>
            </a:r>
            <a:r>
              <a:rPr lang="fi-FI" dirty="0" err="1"/>
              <a:t>annual</a:t>
            </a:r>
            <a:r>
              <a:rPr lang="fi-FI" dirty="0"/>
              <a:t> </a:t>
            </a:r>
            <a:r>
              <a:rPr lang="fi-FI" dirty="0" err="1"/>
              <a:t>net</a:t>
            </a:r>
            <a:r>
              <a:rPr lang="fi-FI" dirty="0"/>
              <a:t> </a:t>
            </a:r>
            <a:r>
              <a:rPr lang="fi-FI" dirty="0" err="1"/>
              <a:t>immigration</a:t>
            </a:r>
            <a:r>
              <a:rPr lang="fi-FI" dirty="0"/>
              <a:t> of 10,000 </a:t>
            </a:r>
            <a:r>
              <a:rPr lang="fi-FI" dirty="0" err="1"/>
              <a:t>persons</a:t>
            </a:r>
            <a:r>
              <a:rPr lang="fi-FI" dirty="0"/>
              <a:t> </a:t>
            </a:r>
            <a:r>
              <a:rPr lang="fi-FI" dirty="0" err="1"/>
              <a:t>would</a:t>
            </a:r>
            <a:r>
              <a:rPr lang="fi-FI" dirty="0"/>
              <a:t> </a:t>
            </a:r>
            <a:r>
              <a:rPr lang="fi-FI" dirty="0" err="1"/>
              <a:t>decrease</a:t>
            </a:r>
            <a:r>
              <a:rPr lang="fi-FI" dirty="0"/>
              <a:t> the </a:t>
            </a:r>
            <a:r>
              <a:rPr lang="fi-FI" dirty="0" err="1"/>
              <a:t>old-age</a:t>
            </a:r>
            <a:r>
              <a:rPr lang="fi-FI" dirty="0"/>
              <a:t> </a:t>
            </a:r>
            <a:r>
              <a:rPr lang="fi-FI" dirty="0" err="1"/>
              <a:t>dependency</a:t>
            </a:r>
            <a:r>
              <a:rPr lang="fi-FI" dirty="0"/>
              <a:t> </a:t>
            </a:r>
            <a:r>
              <a:rPr lang="fi-FI" dirty="0" err="1"/>
              <a:t>ratio</a:t>
            </a:r>
            <a:r>
              <a:rPr lang="fi-FI" dirty="0"/>
              <a:t>, </a:t>
            </a:r>
            <a:r>
              <a:rPr lang="fi-FI" dirty="0" err="1"/>
              <a:t>pension</a:t>
            </a:r>
            <a:r>
              <a:rPr lang="fi-FI" dirty="0"/>
              <a:t> </a:t>
            </a:r>
            <a:r>
              <a:rPr lang="fi-FI" dirty="0" err="1"/>
              <a:t>expenditure</a:t>
            </a:r>
            <a:r>
              <a:rPr lang="fi-FI" dirty="0"/>
              <a:t> and </a:t>
            </a:r>
            <a:r>
              <a:rPr lang="fi-FI" dirty="0" err="1"/>
              <a:t>contribution</a:t>
            </a:r>
            <a:r>
              <a:rPr lang="fi-FI" dirty="0"/>
              <a:t> </a:t>
            </a:r>
            <a:r>
              <a:rPr lang="fi-FI" dirty="0" err="1"/>
              <a:t>rates</a:t>
            </a:r>
            <a:r>
              <a:rPr lang="fi-FI" dirty="0"/>
              <a:t> </a:t>
            </a:r>
            <a:r>
              <a:rPr lang="fi-FI" dirty="0" err="1"/>
              <a:t>compared</a:t>
            </a:r>
            <a:r>
              <a:rPr lang="fi-FI" dirty="0"/>
              <a:t> to the </a:t>
            </a:r>
            <a:r>
              <a:rPr lang="fi-FI" dirty="0" err="1"/>
              <a:t>baseline</a:t>
            </a:r>
            <a:r>
              <a:rPr lang="fi-FI" dirty="0"/>
              <a:t> </a:t>
            </a:r>
            <a:r>
              <a:rPr lang="fi-FI" dirty="0" err="1"/>
              <a:t>projection</a:t>
            </a:r>
            <a:endParaRPr lang="fi-FI" dirty="0"/>
          </a:p>
          <a:p>
            <a:r>
              <a:rPr lang="fi-FI" dirty="0"/>
              <a:t>A </a:t>
            </a:r>
            <a:r>
              <a:rPr lang="fi-FI" dirty="0" err="1"/>
              <a:t>decrease</a:t>
            </a:r>
            <a:r>
              <a:rPr lang="fi-FI" dirty="0"/>
              <a:t> in net </a:t>
            </a:r>
            <a:r>
              <a:rPr lang="fi-FI" dirty="0" err="1"/>
              <a:t>immigration</a:t>
            </a:r>
            <a:r>
              <a:rPr lang="fi-FI" dirty="0"/>
              <a:t> </a:t>
            </a:r>
            <a:r>
              <a:rPr lang="fi-FI" dirty="0" err="1"/>
              <a:t>would</a:t>
            </a:r>
            <a:r>
              <a:rPr lang="fi-FI" dirty="0"/>
              <a:t> </a:t>
            </a:r>
            <a:r>
              <a:rPr lang="fi-FI" dirty="0" err="1"/>
              <a:t>have</a:t>
            </a:r>
            <a:r>
              <a:rPr lang="fi-FI" dirty="0"/>
              <a:t> the </a:t>
            </a:r>
            <a:r>
              <a:rPr lang="fi-FI" dirty="0" err="1"/>
              <a:t>opposite</a:t>
            </a:r>
            <a:r>
              <a:rPr lang="fi-FI" dirty="0"/>
              <a:t> </a:t>
            </a:r>
            <a:r>
              <a:rPr lang="fi-FI" dirty="0" err="1"/>
              <a:t>effect</a:t>
            </a:r>
            <a:endParaRPr lang="fi-FI" dirty="0"/>
          </a:p>
          <a:p>
            <a:r>
              <a:rPr lang="fi-FI" dirty="0" err="1"/>
              <a:t>Immigrants</a:t>
            </a:r>
            <a:r>
              <a:rPr lang="fi-FI" dirty="0"/>
              <a:t>’ </a:t>
            </a:r>
            <a:r>
              <a:rPr lang="fi-FI" dirty="0" err="1"/>
              <a:t>employment</a:t>
            </a:r>
            <a:r>
              <a:rPr lang="fi-FI" dirty="0"/>
              <a:t> </a:t>
            </a:r>
            <a:r>
              <a:rPr lang="fi-FI" dirty="0" err="1"/>
              <a:t>outcomes</a:t>
            </a:r>
            <a:r>
              <a:rPr lang="fi-FI" dirty="0"/>
              <a:t> </a:t>
            </a:r>
            <a:r>
              <a:rPr lang="fi-FI" dirty="0" err="1"/>
              <a:t>determine</a:t>
            </a:r>
            <a:r>
              <a:rPr lang="fi-FI" dirty="0"/>
              <a:t> the </a:t>
            </a:r>
            <a:r>
              <a:rPr lang="fi-FI" dirty="0" err="1"/>
              <a:t>magnitude</a:t>
            </a:r>
            <a:r>
              <a:rPr lang="fi-FI" dirty="0"/>
              <a:t> and </a:t>
            </a:r>
            <a:r>
              <a:rPr lang="fi-FI" dirty="0" err="1"/>
              <a:t>timing</a:t>
            </a:r>
            <a:r>
              <a:rPr lang="fi-FI" dirty="0"/>
              <a:t> of the </a:t>
            </a:r>
            <a:r>
              <a:rPr lang="fi-FI" dirty="0" err="1"/>
              <a:t>effects</a:t>
            </a:r>
            <a:r>
              <a:rPr lang="fi-FI" dirty="0"/>
              <a:t> (</a:t>
            </a:r>
            <a:r>
              <a:rPr lang="fi-FI" dirty="0" err="1"/>
              <a:t>fertility</a:t>
            </a:r>
            <a:r>
              <a:rPr lang="fi-FI" dirty="0"/>
              <a:t> </a:t>
            </a:r>
            <a:r>
              <a:rPr lang="fi-FI" dirty="0" err="1"/>
              <a:t>has</a:t>
            </a:r>
            <a:r>
              <a:rPr lang="fi-FI" dirty="0"/>
              <a:t> </a:t>
            </a:r>
            <a:r>
              <a:rPr lang="fi-FI" dirty="0" err="1"/>
              <a:t>long-term</a:t>
            </a:r>
            <a:r>
              <a:rPr lang="fi-FI" dirty="0"/>
              <a:t> </a:t>
            </a:r>
            <a:r>
              <a:rPr lang="fi-FI" dirty="0" err="1"/>
              <a:t>impacts</a:t>
            </a:r>
            <a:r>
              <a:rPr lang="fi-FI" dirty="0"/>
              <a:t>)</a:t>
            </a:r>
          </a:p>
          <a:p>
            <a:r>
              <a:rPr lang="en-US" dirty="0"/>
              <a:t>On average immigrants’ pensions are lower than those for people born in Finland.</a:t>
            </a:r>
          </a:p>
          <a:p>
            <a:r>
              <a:rPr lang="en-US" dirty="0"/>
              <a:t>In 2085, the upward pressure on the pension contribute rate would decrease by one-third if net immigration increased by 10,000 persons a year</a:t>
            </a:r>
          </a:p>
          <a:p>
            <a:endParaRPr lang="en-US" dirty="0"/>
          </a:p>
          <a:p>
            <a:endParaRPr lang="fi-FI" dirty="0"/>
          </a:p>
        </p:txBody>
      </p:sp>
    </p:spTree>
    <p:extLst>
      <p:ext uri="{BB962C8B-B14F-4D97-AF65-F5344CB8AC3E}">
        <p14:creationId xmlns:p14="http://schemas.microsoft.com/office/powerpoint/2010/main" val="240066835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alphaModFix amt="33000"/>
            <a:lum/>
          </a:blip>
          <a:srcRect/>
          <a:stretch>
            <a:fillRect t="-6000" b="-6000"/>
          </a:stretch>
        </a:blipFill>
        <a:effectLst/>
      </p:bgPr>
    </p:bg>
    <p:spTree>
      <p:nvGrpSpPr>
        <p:cNvPr id="1" name=""/>
        <p:cNvGrpSpPr/>
        <p:nvPr/>
      </p:nvGrpSpPr>
      <p:grpSpPr>
        <a:xfrm>
          <a:off x="0" y="0"/>
          <a:ext cx="0" cy="0"/>
          <a:chOff x="0" y="0"/>
          <a:chExt cx="0" cy="0"/>
        </a:xfrm>
      </p:grpSpPr>
      <p:sp>
        <p:nvSpPr>
          <p:cNvPr id="13" name="Titel 1">
            <a:extLst>
              <a:ext uri="{FF2B5EF4-FFF2-40B4-BE49-F238E27FC236}">
                <a16:creationId xmlns:a16="http://schemas.microsoft.com/office/drawing/2014/main" id="{1F8D7533-5EAF-4719-8498-3E30BC2C760B}"/>
              </a:ext>
            </a:extLst>
          </p:cNvPr>
          <p:cNvSpPr txBox="1">
            <a:spLocks/>
          </p:cNvSpPr>
          <p:nvPr/>
        </p:nvSpPr>
        <p:spPr>
          <a:xfrm>
            <a:off x="330200" y="657225"/>
            <a:ext cx="6943725" cy="622300"/>
          </a:xfrm>
          <a:prstGeom prst="rect">
            <a:avLst/>
          </a:prstGeom>
        </p:spPr>
        <p:txBody>
          <a:bodyPr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fontAlgn="auto">
              <a:spcAft>
                <a:spcPts val="0"/>
              </a:spcAft>
              <a:defRPr/>
            </a:pPr>
            <a:r>
              <a:rPr lang="en-US" sz="3600" b="1" dirty="0">
                <a:solidFill>
                  <a:srgbClr val="C00000"/>
                </a:solidFill>
                <a:latin typeface="Roboto" panose="02000000000000000000" pitchFamily="2" charset="0"/>
                <a:ea typeface="Roboto" panose="02000000000000000000" pitchFamily="2" charset="0"/>
                <a:cs typeface="+mn-cs"/>
              </a:rPr>
              <a:t>Thank you for your attention</a:t>
            </a:r>
          </a:p>
        </p:txBody>
      </p:sp>
      <p:sp>
        <p:nvSpPr>
          <p:cNvPr id="7171" name="ZoneTexte 4">
            <a:extLst>
              <a:ext uri="{FF2B5EF4-FFF2-40B4-BE49-F238E27FC236}">
                <a16:creationId xmlns:a16="http://schemas.microsoft.com/office/drawing/2014/main" id="{F79FFA13-DD30-430D-9BF7-6CE7D7BC31AA}"/>
              </a:ext>
            </a:extLst>
          </p:cNvPr>
          <p:cNvSpPr txBox="1">
            <a:spLocks noChangeArrowheads="1"/>
          </p:cNvSpPr>
          <p:nvPr/>
        </p:nvSpPr>
        <p:spPr bwMode="auto">
          <a:xfrm>
            <a:off x="330200" y="1849438"/>
            <a:ext cx="11231563" cy="25853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SzPct val="85000"/>
              <a:buFont typeface="Arial" panose="020B0604020202020204" pitchFamily="34" charset="0"/>
              <a:buChar char="•"/>
              <a:defRPr sz="2800">
                <a:solidFill>
                  <a:schemeClr val="tx1"/>
                </a:solidFill>
                <a:latin typeface="Arial" panose="020B0604020202020204" pitchFamily="34" charset="0"/>
                <a:cs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cs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9pPr>
          </a:lstStyle>
          <a:p>
            <a:pPr eaLnBrk="1" hangingPunct="1">
              <a:lnSpc>
                <a:spcPct val="100000"/>
              </a:lnSpc>
              <a:spcBef>
                <a:spcPct val="0"/>
              </a:spcBef>
              <a:buSzTx/>
              <a:buFontTx/>
              <a:buNone/>
            </a:pPr>
            <a:r>
              <a:rPr lang="fr-FR" altLang="fr-FR" sz="1800" dirty="0">
                <a:latin typeface="Roboto" panose="02000000000000000000" pitchFamily="2" charset="0"/>
                <a:ea typeface="Roboto" panose="02000000000000000000" pitchFamily="2" charset="0"/>
                <a:cs typeface="Aharoni" panose="020B0604020202020204" pitchFamily="2" charset="-79"/>
              </a:rPr>
              <a:t>Contact </a:t>
            </a:r>
            <a:r>
              <a:rPr lang="fr-FR" altLang="fr-FR" sz="1800" dirty="0" err="1">
                <a:latin typeface="Roboto" panose="02000000000000000000" pitchFamily="2" charset="0"/>
                <a:ea typeface="Roboto" panose="02000000000000000000" pitchFamily="2" charset="0"/>
                <a:cs typeface="Aharoni" panose="020B0604020202020204" pitchFamily="2" charset="-79"/>
              </a:rPr>
              <a:t>details</a:t>
            </a:r>
            <a:r>
              <a:rPr lang="fr-FR" altLang="fr-FR" sz="1800" dirty="0">
                <a:latin typeface="Roboto" panose="02000000000000000000" pitchFamily="2" charset="0"/>
                <a:ea typeface="Roboto" panose="02000000000000000000" pitchFamily="2" charset="0"/>
                <a:cs typeface="Aharoni" panose="020B0604020202020204" pitchFamily="2" charset="-79"/>
              </a:rPr>
              <a:t> :</a:t>
            </a:r>
          </a:p>
          <a:p>
            <a:pPr eaLnBrk="1" hangingPunct="1">
              <a:lnSpc>
                <a:spcPct val="100000"/>
              </a:lnSpc>
              <a:spcBef>
                <a:spcPct val="0"/>
              </a:spcBef>
              <a:buSzTx/>
              <a:buFontTx/>
              <a:buNone/>
            </a:pPr>
            <a:endParaRPr lang="fr-FR" altLang="fr-FR" sz="1800" dirty="0">
              <a:latin typeface="Roboto" panose="02000000000000000000" pitchFamily="2" charset="0"/>
              <a:ea typeface="Roboto" panose="02000000000000000000" pitchFamily="2" charset="0"/>
              <a:cs typeface="Aharoni" panose="020B0604020202020204" pitchFamily="2" charset="-79"/>
            </a:endParaRPr>
          </a:p>
          <a:p>
            <a:pPr eaLnBrk="1" hangingPunct="1">
              <a:lnSpc>
                <a:spcPct val="100000"/>
              </a:lnSpc>
              <a:spcBef>
                <a:spcPct val="0"/>
              </a:spcBef>
              <a:buSzTx/>
              <a:buFontTx/>
              <a:buNone/>
            </a:pPr>
            <a:r>
              <a:rPr lang="fr-FR" altLang="fr-FR" sz="1800" b="1" dirty="0" err="1">
                <a:latin typeface="Verdana" panose="020B0604030504040204" pitchFamily="34" charset="0"/>
                <a:ea typeface="Verdana" panose="020B0604030504040204" pitchFamily="34" charset="0"/>
                <a:cs typeface="Aharoni" panose="020B0604020202020204" pitchFamily="2" charset="-79"/>
              </a:rPr>
              <a:t>Tuija</a:t>
            </a:r>
            <a:r>
              <a:rPr lang="fr-FR" altLang="fr-FR" sz="1800" b="1" dirty="0">
                <a:latin typeface="Verdana" panose="020B0604030504040204" pitchFamily="34" charset="0"/>
                <a:ea typeface="Verdana" panose="020B0604030504040204" pitchFamily="34" charset="0"/>
                <a:cs typeface="Aharoni" panose="020B0604020202020204" pitchFamily="2" charset="-79"/>
              </a:rPr>
              <a:t> </a:t>
            </a:r>
            <a:r>
              <a:rPr lang="fr-FR" altLang="fr-FR" sz="1800" b="1" dirty="0" err="1">
                <a:latin typeface="Verdana" panose="020B0604030504040204" pitchFamily="34" charset="0"/>
                <a:ea typeface="Verdana" panose="020B0604030504040204" pitchFamily="34" charset="0"/>
                <a:cs typeface="Aharoni" panose="020B0604020202020204" pitchFamily="2" charset="-79"/>
              </a:rPr>
              <a:t>Nopola</a:t>
            </a:r>
            <a:endParaRPr lang="fr-FR" altLang="fr-FR" sz="1800" b="1" dirty="0">
              <a:latin typeface="Verdana" panose="020B0604030504040204" pitchFamily="34" charset="0"/>
              <a:ea typeface="Verdana" panose="020B0604030504040204" pitchFamily="34" charset="0"/>
              <a:cs typeface="Aharoni" panose="020B0604020202020204" pitchFamily="2" charset="-79"/>
            </a:endParaRPr>
          </a:p>
          <a:p>
            <a:pPr eaLnBrk="1" hangingPunct="1">
              <a:lnSpc>
                <a:spcPct val="100000"/>
              </a:lnSpc>
              <a:spcBef>
                <a:spcPct val="0"/>
              </a:spcBef>
              <a:buSzTx/>
              <a:buFontTx/>
              <a:buNone/>
            </a:pPr>
            <a:r>
              <a:rPr lang="fr-FR" altLang="fr-FR" sz="1800" b="1" dirty="0" err="1">
                <a:latin typeface="Verdana" panose="020B0604030504040204" pitchFamily="34" charset="0"/>
                <a:ea typeface="Verdana" panose="020B0604030504040204" pitchFamily="34" charset="0"/>
                <a:cs typeface="Aharoni" panose="020B0604020202020204" pitchFamily="2" charset="-79"/>
              </a:rPr>
              <a:t>Finnish</a:t>
            </a:r>
            <a:r>
              <a:rPr lang="fr-FR" altLang="fr-FR" sz="1800" b="1" dirty="0">
                <a:latin typeface="Verdana" panose="020B0604030504040204" pitchFamily="34" charset="0"/>
                <a:ea typeface="Verdana" panose="020B0604030504040204" pitchFamily="34" charset="0"/>
                <a:cs typeface="Aharoni" panose="020B0604020202020204" pitchFamily="2" charset="-79"/>
              </a:rPr>
              <a:t> Centre for Pensions</a:t>
            </a:r>
          </a:p>
          <a:p>
            <a:pPr eaLnBrk="1" hangingPunct="1">
              <a:lnSpc>
                <a:spcPct val="100000"/>
              </a:lnSpc>
              <a:spcBef>
                <a:spcPct val="0"/>
              </a:spcBef>
              <a:buSzTx/>
              <a:buFontTx/>
              <a:buNone/>
            </a:pPr>
            <a:endParaRPr lang="fr-FR" altLang="fr-FR" sz="1800" dirty="0">
              <a:latin typeface="Verdana" panose="020B0604030504040204" pitchFamily="34" charset="0"/>
              <a:ea typeface="Verdana" panose="020B0604030504040204" pitchFamily="34" charset="0"/>
              <a:cs typeface="Aharoni" panose="020B0604020202020204" pitchFamily="2" charset="-79"/>
            </a:endParaRPr>
          </a:p>
          <a:p>
            <a:pPr eaLnBrk="1" hangingPunct="1">
              <a:lnSpc>
                <a:spcPct val="100000"/>
              </a:lnSpc>
              <a:spcBef>
                <a:spcPct val="0"/>
              </a:spcBef>
              <a:buSzTx/>
              <a:buFontTx/>
              <a:buNone/>
            </a:pPr>
            <a:r>
              <a:rPr lang="fr-FR" altLang="fr-FR" sz="1800" dirty="0">
                <a:latin typeface="Verdana" panose="020B0604030504040204" pitchFamily="34" charset="0"/>
                <a:ea typeface="Verdana" panose="020B0604030504040204" pitchFamily="34" charset="0"/>
                <a:cs typeface="Aharoni" panose="020B0604020202020204" pitchFamily="2" charset="-79"/>
                <a:hlinkClick r:id="rId3"/>
              </a:rPr>
              <a:t>tuija.nopola@etk.fi</a:t>
            </a:r>
            <a:endParaRPr lang="fr-FR" altLang="fr-FR" sz="1800" dirty="0">
              <a:latin typeface="Verdana" panose="020B0604030504040204" pitchFamily="34" charset="0"/>
              <a:ea typeface="Verdana" panose="020B0604030504040204" pitchFamily="34" charset="0"/>
              <a:cs typeface="Aharoni" panose="020B0604020202020204" pitchFamily="2" charset="-79"/>
            </a:endParaRPr>
          </a:p>
          <a:p>
            <a:pPr eaLnBrk="1" hangingPunct="1">
              <a:lnSpc>
                <a:spcPct val="100000"/>
              </a:lnSpc>
              <a:spcBef>
                <a:spcPct val="0"/>
              </a:spcBef>
              <a:buSzTx/>
              <a:buFontTx/>
              <a:buNone/>
            </a:pPr>
            <a:endParaRPr lang="fr-FR" altLang="fr-FR" sz="1800" dirty="0">
              <a:latin typeface="Verdana" panose="020B0604030504040204" pitchFamily="34" charset="0"/>
              <a:ea typeface="Verdana" panose="020B0604030504040204" pitchFamily="34" charset="0"/>
              <a:cs typeface="Aharoni" panose="020B0604020202020204" pitchFamily="2" charset="-79"/>
            </a:endParaRPr>
          </a:p>
          <a:p>
            <a:pPr eaLnBrk="1" hangingPunct="1">
              <a:lnSpc>
                <a:spcPct val="100000"/>
              </a:lnSpc>
              <a:spcBef>
                <a:spcPct val="0"/>
              </a:spcBef>
              <a:buSzTx/>
              <a:buFontTx/>
              <a:buNone/>
            </a:pPr>
            <a:r>
              <a:rPr lang="fr-FR" altLang="fr-FR" sz="1800" b="1" dirty="0">
                <a:solidFill>
                  <a:srgbClr val="FF0000"/>
                </a:solidFill>
                <a:latin typeface="Verdana" panose="020B0604030504040204" pitchFamily="34" charset="0"/>
                <a:ea typeface="Verdana" panose="020B0604030504040204" pitchFamily="34" charset="0"/>
                <a:cs typeface="Aharoni" panose="020B0604020202020204" pitchFamily="2" charset="-79"/>
                <a:hlinkClick r:id="rId4"/>
              </a:rPr>
              <a:t>https://www.actuarialcolloquium2020.com/</a:t>
            </a:r>
            <a:endParaRPr lang="fr-FR" altLang="fr-FR" sz="1800" b="1" dirty="0">
              <a:solidFill>
                <a:srgbClr val="FF0000"/>
              </a:solidFill>
              <a:latin typeface="Verdana" panose="020B0604030504040204" pitchFamily="34" charset="0"/>
              <a:ea typeface="Verdana" panose="020B0604030504040204" pitchFamily="34" charset="0"/>
              <a:cs typeface="Aharoni" panose="020B0604020202020204" pitchFamily="2" charset="-79"/>
            </a:endParaRPr>
          </a:p>
          <a:p>
            <a:pPr eaLnBrk="1" hangingPunct="1">
              <a:lnSpc>
                <a:spcPct val="100000"/>
              </a:lnSpc>
              <a:spcBef>
                <a:spcPct val="0"/>
              </a:spcBef>
              <a:buSzTx/>
              <a:buFontTx/>
              <a:buNone/>
            </a:pPr>
            <a:endParaRPr lang="fr-FR" altLang="fr-FR" sz="1800" dirty="0">
              <a:latin typeface="Verdana" panose="020B0604030504040204" pitchFamily="34" charset="0"/>
              <a:ea typeface="Verdana" panose="020B0604030504040204" pitchFamily="34" charset="0"/>
              <a:cs typeface="Aharoni" panose="020B0604020202020204" pitchFamily="2" charset="-79"/>
            </a:endParaRPr>
          </a:p>
        </p:txBody>
      </p:sp>
      <p:pic>
        <p:nvPicPr>
          <p:cNvPr id="6" name="Picture 3" descr="A close up of a logo&#10;&#10;Description automatically generated">
            <a:extLst>
              <a:ext uri="{FF2B5EF4-FFF2-40B4-BE49-F238E27FC236}">
                <a16:creationId xmlns:a16="http://schemas.microsoft.com/office/drawing/2014/main" id="{969D6576-8364-4369-8561-9C2239D4B684}"/>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878219" y="318013"/>
            <a:ext cx="3829687" cy="1375850"/>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alphaModFix amt="40000"/>
            <a:lum/>
          </a:blip>
          <a:srcRect/>
          <a:stretch>
            <a:fillRect t="-6000" b="-6000"/>
          </a:stretch>
        </a:blipFill>
        <a:effectLst/>
      </p:bgPr>
    </p:bg>
    <p:spTree>
      <p:nvGrpSpPr>
        <p:cNvPr id="1" name=""/>
        <p:cNvGrpSpPr/>
        <p:nvPr/>
      </p:nvGrpSpPr>
      <p:grpSpPr>
        <a:xfrm>
          <a:off x="0" y="0"/>
          <a:ext cx="0" cy="0"/>
          <a:chOff x="0" y="0"/>
          <a:chExt cx="0" cy="0"/>
        </a:xfrm>
      </p:grpSpPr>
      <p:sp>
        <p:nvSpPr>
          <p:cNvPr id="4100" name="ZoneTexte 5">
            <a:extLst>
              <a:ext uri="{FF2B5EF4-FFF2-40B4-BE49-F238E27FC236}">
                <a16:creationId xmlns:a16="http://schemas.microsoft.com/office/drawing/2014/main" id="{F00A1025-FDFB-47F3-8B82-A0DBD3A44AA6}"/>
              </a:ext>
            </a:extLst>
          </p:cNvPr>
          <p:cNvSpPr txBox="1">
            <a:spLocks noChangeArrowheads="1"/>
          </p:cNvSpPr>
          <p:nvPr/>
        </p:nvSpPr>
        <p:spPr bwMode="auto">
          <a:xfrm>
            <a:off x="447675" y="2012241"/>
            <a:ext cx="10901363"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SzPct val="85000"/>
              <a:buFont typeface="Arial" panose="020B0604020202020204" pitchFamily="34" charset="0"/>
              <a:buChar char="•"/>
              <a:defRPr sz="2800">
                <a:solidFill>
                  <a:schemeClr val="tx1"/>
                </a:solidFill>
                <a:latin typeface="Arial" panose="020B0604020202020204" pitchFamily="34" charset="0"/>
                <a:cs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cs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fr-FR" sz="3600" b="1" i="0" u="none" strike="noStrike" kern="1200" cap="none" spc="0" normalizeH="0" baseline="0" noProof="0" dirty="0" err="1">
                <a:ln>
                  <a:noFill/>
                </a:ln>
                <a:solidFill>
                  <a:srgbClr val="C00000"/>
                </a:solidFill>
                <a:effectLst/>
                <a:uLnTx/>
                <a:uFillTx/>
                <a:latin typeface="Roboto" panose="02000000000000000000" pitchFamily="2" charset="0"/>
                <a:ea typeface="Roboto" panose="02000000000000000000" pitchFamily="2" charset="0"/>
                <a:cs typeface="Arial" panose="020B0604020202020204" pitchFamily="34" charset="0"/>
              </a:rPr>
              <a:t>xxxxx</a:t>
            </a:r>
            <a:endParaRPr kumimoji="0" lang="en-US" altLang="fr-FR" sz="3600" b="1" i="0" u="none" strike="noStrike" kern="1200" cap="none" spc="0" normalizeH="0" baseline="0" noProof="0" dirty="0">
              <a:ln>
                <a:noFill/>
              </a:ln>
              <a:solidFill>
                <a:srgbClr val="C00000"/>
              </a:solidFill>
              <a:effectLst/>
              <a:uLnTx/>
              <a:uFillTx/>
              <a:latin typeface="Roboto" panose="02000000000000000000" pitchFamily="2" charset="0"/>
              <a:ea typeface="Roboto" panose="02000000000000000000" pitchFamily="2" charset="0"/>
              <a:cs typeface="Arial" panose="020B0604020202020204" pitchFamily="34" charset="0"/>
            </a:endParaRPr>
          </a:p>
        </p:txBody>
      </p:sp>
      <p:pic>
        <p:nvPicPr>
          <p:cNvPr id="4" name="Picture 3" descr="A close up of a logo&#10;&#10;Description automatically generated">
            <a:extLst>
              <a:ext uri="{FF2B5EF4-FFF2-40B4-BE49-F238E27FC236}">
                <a16:creationId xmlns:a16="http://schemas.microsoft.com/office/drawing/2014/main" id="{E9C361AA-C299-43B0-B886-A1D8BEC73ED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78219" y="318013"/>
            <a:ext cx="3829687" cy="1375850"/>
          </a:xfrm>
          <a:prstGeom prst="rect">
            <a:avLst/>
          </a:prstGeom>
        </p:spPr>
      </p:pic>
    </p:spTree>
    <p:extLst>
      <p:ext uri="{BB962C8B-B14F-4D97-AF65-F5344CB8AC3E}">
        <p14:creationId xmlns:p14="http://schemas.microsoft.com/office/powerpoint/2010/main" val="167210021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alphaModFix amt="33000"/>
            <a:lum/>
          </a:blip>
          <a:srcRect/>
          <a:stretch>
            <a:fillRect t="-6000" b="-6000"/>
          </a:stretch>
        </a:blipFill>
        <a:effectLst/>
      </p:bgPr>
    </p:bg>
    <p:spTree>
      <p:nvGrpSpPr>
        <p:cNvPr id="1" name=""/>
        <p:cNvGrpSpPr/>
        <p:nvPr/>
      </p:nvGrpSpPr>
      <p:grpSpPr>
        <a:xfrm>
          <a:off x="0" y="0"/>
          <a:ext cx="0" cy="0"/>
          <a:chOff x="0" y="0"/>
          <a:chExt cx="0" cy="0"/>
        </a:xfrm>
      </p:grpSpPr>
      <p:sp>
        <p:nvSpPr>
          <p:cNvPr id="13" name="Titel 1">
            <a:extLst>
              <a:ext uri="{FF2B5EF4-FFF2-40B4-BE49-F238E27FC236}">
                <a16:creationId xmlns:a16="http://schemas.microsoft.com/office/drawing/2014/main" id="{1F8D7533-5EAF-4719-8498-3E30BC2C760B}"/>
              </a:ext>
            </a:extLst>
          </p:cNvPr>
          <p:cNvSpPr txBox="1">
            <a:spLocks/>
          </p:cNvSpPr>
          <p:nvPr/>
        </p:nvSpPr>
        <p:spPr>
          <a:xfrm>
            <a:off x="330200" y="657225"/>
            <a:ext cx="6943725" cy="622300"/>
          </a:xfrm>
          <a:prstGeom prst="rect">
            <a:avLst/>
          </a:prstGeom>
        </p:spPr>
        <p:txBody>
          <a:bodyPr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fontAlgn="auto">
              <a:spcAft>
                <a:spcPts val="0"/>
              </a:spcAft>
              <a:defRPr/>
            </a:pPr>
            <a:endParaRPr lang="en-US" sz="3600" b="1" dirty="0">
              <a:solidFill>
                <a:srgbClr val="00457C"/>
              </a:solidFill>
              <a:latin typeface="Verdana" panose="020B0604030504040204" pitchFamily="34" charset="0"/>
              <a:ea typeface="Verdana" panose="020B0604030504040204" pitchFamily="34" charset="0"/>
              <a:cs typeface="+mn-cs"/>
            </a:endParaRPr>
          </a:p>
        </p:txBody>
      </p:sp>
      <p:sp>
        <p:nvSpPr>
          <p:cNvPr id="7171" name="ZoneTexte 4">
            <a:extLst>
              <a:ext uri="{FF2B5EF4-FFF2-40B4-BE49-F238E27FC236}">
                <a16:creationId xmlns:a16="http://schemas.microsoft.com/office/drawing/2014/main" id="{F79FFA13-DD30-430D-9BF7-6CE7D7BC31AA}"/>
              </a:ext>
            </a:extLst>
          </p:cNvPr>
          <p:cNvSpPr txBox="1">
            <a:spLocks noChangeArrowheads="1"/>
          </p:cNvSpPr>
          <p:nvPr/>
        </p:nvSpPr>
        <p:spPr bwMode="auto">
          <a:xfrm>
            <a:off x="330200" y="1849438"/>
            <a:ext cx="11231563" cy="42719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SzPct val="85000"/>
              <a:buFont typeface="Arial" panose="020B0604020202020204" pitchFamily="34" charset="0"/>
              <a:buChar char="•"/>
              <a:defRPr sz="2800">
                <a:solidFill>
                  <a:schemeClr val="tx1"/>
                </a:solidFill>
                <a:latin typeface="Arial" panose="020B0604020202020204" pitchFamily="34" charset="0"/>
                <a:cs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cs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9pPr>
          </a:lstStyle>
          <a:p>
            <a:pPr>
              <a:buNone/>
            </a:pPr>
            <a:r>
              <a:rPr lang="en-CA" sz="2000" b="1" dirty="0">
                <a:solidFill>
                  <a:srgbClr val="C00000"/>
                </a:solidFill>
              </a:rPr>
              <a:t>Disclaimer:</a:t>
            </a:r>
            <a:endParaRPr lang="en-US" sz="2000" dirty="0">
              <a:solidFill>
                <a:srgbClr val="C00000"/>
              </a:solidFill>
            </a:endParaRPr>
          </a:p>
          <a:p>
            <a:pPr algn="just">
              <a:buNone/>
            </a:pPr>
            <a:r>
              <a:rPr lang="en-CA" sz="1800" i="1" dirty="0"/>
              <a:t>The views or opinions expressed in this presentation are those of the authors and do not necessarily reflect official policies or positions of the </a:t>
            </a:r>
            <a:r>
              <a:rPr lang="en-CA" sz="1800" i="1" dirty="0" err="1"/>
              <a:t>Institut</a:t>
            </a:r>
            <a:r>
              <a:rPr lang="en-CA" sz="1800" i="1" dirty="0"/>
              <a:t> des </a:t>
            </a:r>
            <a:r>
              <a:rPr lang="en-CA" sz="1800" i="1" dirty="0" err="1"/>
              <a:t>Actuaires</a:t>
            </a:r>
            <a:r>
              <a:rPr lang="en-CA" sz="1800" i="1" dirty="0"/>
              <a:t> (IA), the International Actuarial Association (IAA) and its Sections.</a:t>
            </a:r>
            <a:endParaRPr lang="en-US" sz="1800" dirty="0"/>
          </a:p>
          <a:p>
            <a:pPr algn="just">
              <a:buNone/>
            </a:pPr>
            <a:r>
              <a:rPr lang="en-CA" sz="1800" i="1" dirty="0"/>
              <a:t>While every effort has been made to ensure the accuracy and completeness of the material, the IA, IAA and authors give no warranty in that regard and reject any responsibility or liability for any loss or damage incurred through the use of, or reliance upon, the information contained therein. Reproduction and translations are permitted with mention of the source.</a:t>
            </a:r>
            <a:r>
              <a:rPr lang="en-CA" sz="1800" dirty="0"/>
              <a:t> </a:t>
            </a:r>
            <a:endParaRPr lang="en-US" sz="1800" dirty="0"/>
          </a:p>
          <a:p>
            <a:pPr algn="just">
              <a:buNone/>
            </a:pPr>
            <a:r>
              <a:rPr lang="en-CA" sz="1800" i="1" dirty="0"/>
              <a:t>Permission is granted to make brief excerpts of the presentation for a published review. Permission is also granted to make limited numbers of copies of items in this presentation for personal, internal, classroom or other instructional use, on condition that the foregoing copyright notice is used so as to give reasonable notice of the author, the IA and the IAA's copyrights. This consent for free limited copying without prior consent of the author, IA or the IAA does not extend to making copies for general distribution, for advertising or promotional purposes, for inclusion in new collective works or for resale. </a:t>
            </a:r>
            <a:endParaRPr lang="en-US" sz="1800" dirty="0"/>
          </a:p>
          <a:p>
            <a:pPr eaLnBrk="1" hangingPunct="1">
              <a:lnSpc>
                <a:spcPct val="100000"/>
              </a:lnSpc>
              <a:spcBef>
                <a:spcPct val="0"/>
              </a:spcBef>
              <a:buSzTx/>
              <a:buFontTx/>
              <a:buNone/>
            </a:pPr>
            <a:endParaRPr lang="fr-FR" altLang="fr-FR" sz="1800" dirty="0">
              <a:latin typeface="Verdana" panose="020B0604030504040204" pitchFamily="34" charset="0"/>
              <a:ea typeface="Verdana" panose="020B0604030504040204" pitchFamily="34" charset="0"/>
              <a:cs typeface="Aharoni" panose="020B0604020202020204" pitchFamily="2" charset="-79"/>
            </a:endParaRPr>
          </a:p>
        </p:txBody>
      </p:sp>
      <p:pic>
        <p:nvPicPr>
          <p:cNvPr id="6" name="Picture 3" descr="A close up of a logo&#10;&#10;Description automatically generated">
            <a:extLst>
              <a:ext uri="{FF2B5EF4-FFF2-40B4-BE49-F238E27FC236}">
                <a16:creationId xmlns:a16="http://schemas.microsoft.com/office/drawing/2014/main" id="{D836ADC0-9885-4175-88D6-53E56CF40B7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78219" y="318013"/>
            <a:ext cx="3829687" cy="1375850"/>
          </a:xfrm>
          <a:prstGeom prst="rect">
            <a:avLst/>
          </a:prstGeom>
        </p:spPr>
      </p:pic>
    </p:spTree>
    <p:extLst>
      <p:ext uri="{BB962C8B-B14F-4D97-AF65-F5344CB8AC3E}">
        <p14:creationId xmlns:p14="http://schemas.microsoft.com/office/powerpoint/2010/main" val="37374570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 name="Picture 3" descr="A close up of a logo&#10;&#10;Description automatically generated">
            <a:extLst>
              <a:ext uri="{FF2B5EF4-FFF2-40B4-BE49-F238E27FC236}">
                <a16:creationId xmlns:a16="http://schemas.microsoft.com/office/drawing/2014/main" id="{C92E691D-C8C1-4809-94AA-14AD017A9A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85005" y="193982"/>
            <a:ext cx="2331498" cy="837612"/>
          </a:xfrm>
          <a:prstGeom prst="rect">
            <a:avLst/>
          </a:prstGeom>
        </p:spPr>
      </p:pic>
      <p:sp>
        <p:nvSpPr>
          <p:cNvPr id="3" name="Otsikko 1">
            <a:extLst>
              <a:ext uri="{FF2B5EF4-FFF2-40B4-BE49-F238E27FC236}">
                <a16:creationId xmlns:a16="http://schemas.microsoft.com/office/drawing/2014/main" id="{A7A17A86-0BEB-4C87-8E71-25CA3ED14F58}"/>
              </a:ext>
            </a:extLst>
          </p:cNvPr>
          <p:cNvSpPr>
            <a:spLocks noGrp="1"/>
          </p:cNvSpPr>
          <p:nvPr>
            <p:ph type="title"/>
          </p:nvPr>
        </p:nvSpPr>
        <p:spPr>
          <a:xfrm>
            <a:off x="838200" y="365125"/>
            <a:ext cx="10515600" cy="1325563"/>
          </a:xfrm>
        </p:spPr>
        <p:txBody>
          <a:bodyPr/>
          <a:lstStyle/>
          <a:p>
            <a:r>
              <a:rPr lang="fi-FI" dirty="0" err="1"/>
              <a:t>Introduction</a:t>
            </a:r>
            <a:endParaRPr lang="fi-FI" dirty="0"/>
          </a:p>
        </p:txBody>
      </p:sp>
      <p:sp>
        <p:nvSpPr>
          <p:cNvPr id="5" name="Sisällön paikkamerkki 2">
            <a:extLst>
              <a:ext uri="{FF2B5EF4-FFF2-40B4-BE49-F238E27FC236}">
                <a16:creationId xmlns:a16="http://schemas.microsoft.com/office/drawing/2014/main" id="{E44E9128-6B72-4B7A-B7D5-7D3F996471A2}"/>
              </a:ext>
            </a:extLst>
          </p:cNvPr>
          <p:cNvSpPr>
            <a:spLocks noGrp="1"/>
          </p:cNvSpPr>
          <p:nvPr>
            <p:ph idx="1"/>
          </p:nvPr>
        </p:nvSpPr>
        <p:spPr>
          <a:xfrm>
            <a:off x="838200" y="1502002"/>
            <a:ext cx="10515600" cy="4380103"/>
          </a:xfrm>
        </p:spPr>
        <p:txBody>
          <a:bodyPr/>
          <a:lstStyle/>
          <a:p>
            <a:r>
              <a:rPr lang="en-US" dirty="0"/>
              <a:t>The Finnish population is ageing rapidly as a result of increasing life expectancy and declining fertility. Immigration may help to ease this pressure on pension finances.</a:t>
            </a:r>
            <a:r>
              <a:rPr lang="fi-FI" dirty="0"/>
              <a:t> </a:t>
            </a:r>
          </a:p>
          <a:p>
            <a:r>
              <a:rPr lang="en-US" dirty="0"/>
              <a:t>Scenario calculations of immigration explore the impact of immigration on the population structure, employment, pension expenditure and pension contribution rates. </a:t>
            </a:r>
            <a:endParaRPr lang="fi-FI" dirty="0"/>
          </a:p>
          <a:p>
            <a:r>
              <a:rPr lang="en-US" dirty="0"/>
              <a:t>The classification of migrants used and the group differences reported are based on administrative register data.</a:t>
            </a:r>
          </a:p>
          <a:p>
            <a:r>
              <a:rPr lang="en-US" dirty="0"/>
              <a:t>The wider effects of immigration on social security expenditure and fiscal sustainability are excluded from the scope of the study. </a:t>
            </a:r>
          </a:p>
          <a:p>
            <a:pPr marL="0" indent="0">
              <a:buNone/>
            </a:pPr>
            <a:endParaRPr lang="fi-FI" dirty="0"/>
          </a:p>
          <a:p>
            <a:pPr marL="0" indent="0">
              <a:buNone/>
            </a:pPr>
            <a:r>
              <a:rPr lang="fi-FI" dirty="0"/>
              <a:t> </a:t>
            </a:r>
          </a:p>
          <a:p>
            <a:pPr marL="0" indent="0">
              <a:buNone/>
            </a:pPr>
            <a:endParaRPr lang="fi-FI" dirty="0"/>
          </a:p>
          <a:p>
            <a:pPr marL="0" indent="0">
              <a:buNone/>
            </a:pPr>
            <a:endParaRPr lang="fi-FI" dirty="0"/>
          </a:p>
          <a:p>
            <a:pPr marL="0" indent="0">
              <a:buNone/>
            </a:pPr>
            <a:endParaRPr lang="fi-FI" dirty="0"/>
          </a:p>
          <a:p>
            <a:pPr marL="0" indent="0">
              <a:buNone/>
            </a:pPr>
            <a:endParaRPr lang="fi-FI"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alphaModFix amt="40000"/>
            <a:lum/>
          </a:blip>
          <a:srcRect/>
          <a:stretch>
            <a:fillRect t="-6000" b="-6000"/>
          </a:stretch>
        </a:blipFill>
        <a:effectLst/>
      </p:bgPr>
    </p:bg>
    <p:spTree>
      <p:nvGrpSpPr>
        <p:cNvPr id="1" name=""/>
        <p:cNvGrpSpPr/>
        <p:nvPr/>
      </p:nvGrpSpPr>
      <p:grpSpPr>
        <a:xfrm>
          <a:off x="0" y="0"/>
          <a:ext cx="0" cy="0"/>
          <a:chOff x="0" y="0"/>
          <a:chExt cx="0" cy="0"/>
        </a:xfrm>
      </p:grpSpPr>
      <p:sp>
        <p:nvSpPr>
          <p:cNvPr id="4100" name="ZoneTexte 5">
            <a:extLst>
              <a:ext uri="{FF2B5EF4-FFF2-40B4-BE49-F238E27FC236}">
                <a16:creationId xmlns:a16="http://schemas.microsoft.com/office/drawing/2014/main" id="{F00A1025-FDFB-47F3-8B82-A0DBD3A44AA6}"/>
              </a:ext>
            </a:extLst>
          </p:cNvPr>
          <p:cNvSpPr txBox="1">
            <a:spLocks noChangeArrowheads="1"/>
          </p:cNvSpPr>
          <p:nvPr/>
        </p:nvSpPr>
        <p:spPr bwMode="auto">
          <a:xfrm>
            <a:off x="645318" y="2953274"/>
            <a:ext cx="10901363"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SzPct val="85000"/>
              <a:buFont typeface="Arial" panose="020B0604020202020204" pitchFamily="34" charset="0"/>
              <a:buChar char="•"/>
              <a:defRPr sz="2800">
                <a:solidFill>
                  <a:schemeClr val="tx1"/>
                </a:solidFill>
                <a:latin typeface="Arial" panose="020B0604020202020204" pitchFamily="34" charset="0"/>
                <a:cs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cs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9pPr>
          </a:lstStyle>
          <a:p>
            <a:pPr lvl="0" eaLnBrk="1" hangingPunct="1">
              <a:lnSpc>
                <a:spcPct val="100000"/>
              </a:lnSpc>
              <a:spcBef>
                <a:spcPct val="0"/>
              </a:spcBef>
              <a:buSzTx/>
              <a:buNone/>
            </a:pPr>
            <a:r>
              <a:rPr lang="en-US" altLang="fr-FR" sz="3600" b="1" dirty="0">
                <a:solidFill>
                  <a:srgbClr val="C00000"/>
                </a:solidFill>
                <a:latin typeface="Roboto" panose="02000000000000000000" pitchFamily="2" charset="0"/>
                <a:ea typeface="Roboto" panose="02000000000000000000" pitchFamily="2" charset="0"/>
              </a:rPr>
              <a:t>Ageing Finland and the effects on the pension system</a:t>
            </a:r>
          </a:p>
        </p:txBody>
      </p:sp>
      <p:pic>
        <p:nvPicPr>
          <p:cNvPr id="4" name="Picture 3" descr="A close up of a logo&#10;&#10;Description automatically generated">
            <a:extLst>
              <a:ext uri="{FF2B5EF4-FFF2-40B4-BE49-F238E27FC236}">
                <a16:creationId xmlns:a16="http://schemas.microsoft.com/office/drawing/2014/main" id="{E9C361AA-C299-43B0-B886-A1D8BEC73ED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78219" y="318013"/>
            <a:ext cx="3829687" cy="1375850"/>
          </a:xfrm>
          <a:prstGeom prst="rect">
            <a:avLst/>
          </a:prstGeom>
        </p:spPr>
      </p:pic>
    </p:spTree>
    <p:extLst>
      <p:ext uri="{BB962C8B-B14F-4D97-AF65-F5344CB8AC3E}">
        <p14:creationId xmlns:p14="http://schemas.microsoft.com/office/powerpoint/2010/main" val="41832658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 name="Picture 3" descr="A close up of a logo&#10;&#10;Description automatically generated">
            <a:extLst>
              <a:ext uri="{FF2B5EF4-FFF2-40B4-BE49-F238E27FC236}">
                <a16:creationId xmlns:a16="http://schemas.microsoft.com/office/drawing/2014/main" id="{C92E691D-C8C1-4809-94AA-14AD017A9A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85005" y="193982"/>
            <a:ext cx="2331498" cy="837612"/>
          </a:xfrm>
          <a:prstGeom prst="rect">
            <a:avLst/>
          </a:prstGeom>
        </p:spPr>
      </p:pic>
      <p:sp>
        <p:nvSpPr>
          <p:cNvPr id="3" name="Otsikko 1">
            <a:extLst>
              <a:ext uri="{FF2B5EF4-FFF2-40B4-BE49-F238E27FC236}">
                <a16:creationId xmlns:a16="http://schemas.microsoft.com/office/drawing/2014/main" id="{22426170-C7E7-46AC-8EA6-649A49418137}"/>
              </a:ext>
            </a:extLst>
          </p:cNvPr>
          <p:cNvSpPr>
            <a:spLocks noGrp="1"/>
          </p:cNvSpPr>
          <p:nvPr>
            <p:ph type="title"/>
          </p:nvPr>
        </p:nvSpPr>
        <p:spPr>
          <a:xfrm>
            <a:off x="838200" y="365125"/>
            <a:ext cx="10515600" cy="1325563"/>
          </a:xfrm>
        </p:spPr>
        <p:txBody>
          <a:bodyPr/>
          <a:lstStyle/>
          <a:p>
            <a:r>
              <a:rPr lang="fi-FI" dirty="0" err="1"/>
              <a:t>Fertility</a:t>
            </a:r>
            <a:r>
              <a:rPr lang="fi-FI" dirty="0"/>
              <a:t> in 2006-2019</a:t>
            </a:r>
            <a:endParaRPr lang="fi-FI" dirty="0">
              <a:solidFill>
                <a:srgbClr val="FF0000"/>
              </a:solidFill>
            </a:endParaRPr>
          </a:p>
        </p:txBody>
      </p:sp>
      <p:graphicFrame>
        <p:nvGraphicFramePr>
          <p:cNvPr id="5" name="Kaavio 6">
            <a:extLst>
              <a:ext uri="{FF2B5EF4-FFF2-40B4-BE49-F238E27FC236}">
                <a16:creationId xmlns:a16="http://schemas.microsoft.com/office/drawing/2014/main" id="{47478CF3-B3C8-46EE-B86D-2A8F8A6E2262}"/>
              </a:ext>
            </a:extLst>
          </p:cNvPr>
          <p:cNvGraphicFramePr>
            <a:graphicFrameLocks/>
          </p:cNvGraphicFramePr>
          <p:nvPr/>
        </p:nvGraphicFramePr>
        <p:xfrm>
          <a:off x="1146048" y="1465771"/>
          <a:ext cx="9899904" cy="4937920"/>
        </p:xfrm>
        <a:graphic>
          <a:graphicData uri="http://schemas.openxmlformats.org/drawingml/2006/chart">
            <c:chart xmlns:c="http://schemas.openxmlformats.org/drawingml/2006/chart" xmlns:r="http://schemas.openxmlformats.org/officeDocument/2006/relationships" r:id="rId3"/>
          </a:graphicData>
        </a:graphic>
      </p:graphicFrame>
      <p:sp>
        <p:nvSpPr>
          <p:cNvPr id="6" name="Tekstiruutu 7">
            <a:extLst>
              <a:ext uri="{FF2B5EF4-FFF2-40B4-BE49-F238E27FC236}">
                <a16:creationId xmlns:a16="http://schemas.microsoft.com/office/drawing/2014/main" id="{4FD4D389-819A-4068-9646-FB926F703CC1}"/>
              </a:ext>
            </a:extLst>
          </p:cNvPr>
          <p:cNvSpPr txBox="1"/>
          <p:nvPr/>
        </p:nvSpPr>
        <p:spPr>
          <a:xfrm>
            <a:off x="838200" y="6401665"/>
            <a:ext cx="3401568" cy="276999"/>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fi-FI" sz="1200" b="0" i="1" u="none" strike="noStrike" kern="1200" cap="none" spc="0" normalizeH="0" baseline="0" noProof="0" dirty="0" err="1">
                <a:ln>
                  <a:noFill/>
                </a:ln>
                <a:solidFill>
                  <a:prstClr val="black"/>
                </a:solidFill>
                <a:effectLst/>
                <a:uLnTx/>
                <a:uFillTx/>
                <a:latin typeface="Calibri" panose="020F0502020204030204" pitchFamily="34" charset="0"/>
                <a:ea typeface="+mn-ea"/>
                <a:cs typeface="+mn-cs"/>
              </a:rPr>
              <a:t>Source</a:t>
            </a:r>
            <a:r>
              <a:rPr kumimoji="0" lang="fi-FI" sz="1200" b="0" i="1" u="none" strike="noStrike" kern="1200" cap="none" spc="0" normalizeH="0" baseline="0" noProof="0" dirty="0">
                <a:ln>
                  <a:noFill/>
                </a:ln>
                <a:solidFill>
                  <a:prstClr val="black"/>
                </a:solidFill>
                <a:effectLst/>
                <a:uLnTx/>
                <a:uFillTx/>
                <a:latin typeface="Calibri" panose="020F0502020204030204" pitchFamily="34" charset="0"/>
                <a:ea typeface="+mn-ea"/>
                <a:cs typeface="+mn-cs"/>
              </a:rPr>
              <a:t>: Eurostat</a:t>
            </a:r>
          </a:p>
        </p:txBody>
      </p:sp>
    </p:spTree>
    <p:extLst>
      <p:ext uri="{BB962C8B-B14F-4D97-AF65-F5344CB8AC3E}">
        <p14:creationId xmlns:p14="http://schemas.microsoft.com/office/powerpoint/2010/main" val="1137862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6F98C35-0536-4B58-B0C2-5F4F3BD050EB}"/>
              </a:ext>
            </a:extLst>
          </p:cNvPr>
          <p:cNvSpPr>
            <a:spLocks noGrp="1"/>
          </p:cNvSpPr>
          <p:nvPr>
            <p:ph type="title"/>
          </p:nvPr>
        </p:nvSpPr>
        <p:spPr/>
        <p:txBody>
          <a:bodyPr/>
          <a:lstStyle/>
          <a:p>
            <a:r>
              <a:rPr lang="fi-FI" dirty="0"/>
              <a:t>Old-</a:t>
            </a:r>
            <a:r>
              <a:rPr lang="fi-FI" dirty="0" err="1"/>
              <a:t>age</a:t>
            </a:r>
            <a:r>
              <a:rPr lang="fi-FI" dirty="0"/>
              <a:t> </a:t>
            </a:r>
            <a:r>
              <a:rPr lang="fi-FI" dirty="0" err="1"/>
              <a:t>dependency</a:t>
            </a:r>
            <a:r>
              <a:rPr lang="fi-FI" dirty="0"/>
              <a:t> </a:t>
            </a:r>
            <a:r>
              <a:rPr lang="fi-FI" dirty="0" err="1"/>
              <a:t>ratio</a:t>
            </a:r>
            <a:r>
              <a:rPr lang="fi-FI" dirty="0"/>
              <a:t> in 2007-2018</a:t>
            </a:r>
            <a:endParaRPr lang="fi-FI" dirty="0">
              <a:solidFill>
                <a:srgbClr val="FF0000"/>
              </a:solidFill>
            </a:endParaRPr>
          </a:p>
        </p:txBody>
      </p:sp>
      <p:graphicFrame>
        <p:nvGraphicFramePr>
          <p:cNvPr id="5" name="Kaavio 4">
            <a:extLst>
              <a:ext uri="{FF2B5EF4-FFF2-40B4-BE49-F238E27FC236}">
                <a16:creationId xmlns:a16="http://schemas.microsoft.com/office/drawing/2014/main" id="{EE1EC5BE-F3DA-4CF3-A0DD-F722F495A562}"/>
              </a:ext>
            </a:extLst>
          </p:cNvPr>
          <p:cNvGraphicFramePr>
            <a:graphicFrameLocks/>
          </p:cNvGraphicFramePr>
          <p:nvPr/>
        </p:nvGraphicFramePr>
        <p:xfrm>
          <a:off x="702365" y="1272209"/>
          <a:ext cx="10098158" cy="5314122"/>
        </p:xfrm>
        <a:graphic>
          <a:graphicData uri="http://schemas.openxmlformats.org/drawingml/2006/chart">
            <c:chart xmlns:c="http://schemas.openxmlformats.org/drawingml/2006/chart" xmlns:r="http://schemas.openxmlformats.org/officeDocument/2006/relationships" r:id="rId3"/>
          </a:graphicData>
        </a:graphic>
      </p:graphicFrame>
      <p:sp>
        <p:nvSpPr>
          <p:cNvPr id="6" name="Tekstiruutu 5">
            <a:extLst>
              <a:ext uri="{FF2B5EF4-FFF2-40B4-BE49-F238E27FC236}">
                <a16:creationId xmlns:a16="http://schemas.microsoft.com/office/drawing/2014/main" id="{CBA4293F-D837-4303-94B7-5D66120D6B65}"/>
              </a:ext>
            </a:extLst>
          </p:cNvPr>
          <p:cNvSpPr txBox="1"/>
          <p:nvPr/>
        </p:nvSpPr>
        <p:spPr>
          <a:xfrm>
            <a:off x="838200" y="6401665"/>
            <a:ext cx="3401568" cy="261610"/>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fi-FI" sz="1100" b="0" i="1" u="none" strike="noStrike" kern="1200" cap="none" spc="0" normalizeH="0" baseline="0" noProof="0" dirty="0" err="1">
                <a:ln>
                  <a:noFill/>
                </a:ln>
                <a:solidFill>
                  <a:prstClr val="black"/>
                </a:solidFill>
                <a:effectLst/>
                <a:uLnTx/>
                <a:uFillTx/>
                <a:latin typeface="Calibri" panose="020F0502020204030204" pitchFamily="34" charset="0"/>
                <a:ea typeface="+mn-ea"/>
                <a:cs typeface="+mn-cs"/>
              </a:rPr>
              <a:t>Source</a:t>
            </a:r>
            <a:r>
              <a:rPr kumimoji="0" lang="fi-FI" sz="1100" b="0" i="1" u="none" strike="noStrike" kern="1200" cap="none" spc="0" normalizeH="0" baseline="0" noProof="0" dirty="0">
                <a:ln>
                  <a:noFill/>
                </a:ln>
                <a:solidFill>
                  <a:prstClr val="black"/>
                </a:solidFill>
                <a:effectLst/>
                <a:uLnTx/>
                <a:uFillTx/>
                <a:latin typeface="Calibri" panose="020F0502020204030204" pitchFamily="34" charset="0"/>
                <a:ea typeface="+mn-ea"/>
                <a:cs typeface="+mn-cs"/>
              </a:rPr>
              <a:t>: Eurostat</a:t>
            </a:r>
          </a:p>
        </p:txBody>
      </p:sp>
    </p:spTree>
    <p:extLst>
      <p:ext uri="{BB962C8B-B14F-4D97-AF65-F5344CB8AC3E}">
        <p14:creationId xmlns:p14="http://schemas.microsoft.com/office/powerpoint/2010/main" val="10091224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 name="Picture 3" descr="A close up of a logo&#10;&#10;Description automatically generated">
            <a:extLst>
              <a:ext uri="{FF2B5EF4-FFF2-40B4-BE49-F238E27FC236}">
                <a16:creationId xmlns:a16="http://schemas.microsoft.com/office/drawing/2014/main" id="{C92E691D-C8C1-4809-94AA-14AD017A9A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85005" y="193982"/>
            <a:ext cx="2331498" cy="837612"/>
          </a:xfrm>
          <a:prstGeom prst="rect">
            <a:avLst/>
          </a:prstGeom>
        </p:spPr>
      </p:pic>
      <p:sp>
        <p:nvSpPr>
          <p:cNvPr id="3" name="Otsikko 1">
            <a:extLst>
              <a:ext uri="{FF2B5EF4-FFF2-40B4-BE49-F238E27FC236}">
                <a16:creationId xmlns:a16="http://schemas.microsoft.com/office/drawing/2014/main" id="{993C356F-5341-4A9A-BE0B-BA46B6E546D2}"/>
              </a:ext>
            </a:extLst>
          </p:cNvPr>
          <p:cNvSpPr>
            <a:spLocks noGrp="1"/>
          </p:cNvSpPr>
          <p:nvPr>
            <p:ph type="title"/>
          </p:nvPr>
        </p:nvSpPr>
        <p:spPr>
          <a:xfrm>
            <a:off x="838200" y="365125"/>
            <a:ext cx="10515600" cy="1325563"/>
          </a:xfrm>
        </p:spPr>
        <p:txBody>
          <a:bodyPr/>
          <a:lstStyle/>
          <a:p>
            <a:r>
              <a:rPr lang="fi-FI" dirty="0" err="1"/>
              <a:t>Effects</a:t>
            </a:r>
            <a:r>
              <a:rPr lang="fi-FI" dirty="0"/>
              <a:t> on </a:t>
            </a:r>
            <a:r>
              <a:rPr lang="fi-FI" dirty="0" err="1"/>
              <a:t>Finnish</a:t>
            </a:r>
            <a:r>
              <a:rPr lang="fi-FI" dirty="0"/>
              <a:t> </a:t>
            </a:r>
            <a:r>
              <a:rPr lang="fi-FI" dirty="0" err="1"/>
              <a:t>pension</a:t>
            </a:r>
            <a:r>
              <a:rPr lang="fi-FI" dirty="0"/>
              <a:t> </a:t>
            </a:r>
            <a:r>
              <a:rPr lang="fi-FI" dirty="0" err="1"/>
              <a:t>finances</a:t>
            </a:r>
            <a:r>
              <a:rPr lang="fi-FI" dirty="0"/>
              <a:t> </a:t>
            </a:r>
          </a:p>
        </p:txBody>
      </p:sp>
      <p:sp>
        <p:nvSpPr>
          <p:cNvPr id="5" name="Sisällön paikkamerkki 2">
            <a:extLst>
              <a:ext uri="{FF2B5EF4-FFF2-40B4-BE49-F238E27FC236}">
                <a16:creationId xmlns:a16="http://schemas.microsoft.com/office/drawing/2014/main" id="{87DE30F5-F97F-41CF-9528-223D392218CA}"/>
              </a:ext>
            </a:extLst>
          </p:cNvPr>
          <p:cNvSpPr>
            <a:spLocks noGrp="1"/>
          </p:cNvSpPr>
          <p:nvPr>
            <p:ph idx="1"/>
          </p:nvPr>
        </p:nvSpPr>
        <p:spPr>
          <a:xfrm>
            <a:off x="838200" y="1825625"/>
            <a:ext cx="10515600" cy="4351338"/>
          </a:xfrm>
        </p:spPr>
        <p:txBody>
          <a:bodyPr/>
          <a:lstStyle/>
          <a:p>
            <a:r>
              <a:rPr lang="en-US" dirty="0"/>
              <a:t>Life expectancy coefficient and the lowest old- age retirement age have been linked to changes in life expectancy.</a:t>
            </a:r>
          </a:p>
          <a:p>
            <a:r>
              <a:rPr lang="en-US" dirty="0"/>
              <a:t>As the bulk of pensions currently in payment are paid for by people who are now working, the</a:t>
            </a:r>
            <a:r>
              <a:rPr lang="en-US" b="1" dirty="0"/>
              <a:t> low birth rate </a:t>
            </a:r>
            <a:r>
              <a:rPr lang="en-US" dirty="0"/>
              <a:t>is putting substantial upward pressure on pension contributions.</a:t>
            </a:r>
            <a:endParaRPr lang="fi-FI" dirty="0"/>
          </a:p>
        </p:txBody>
      </p:sp>
    </p:spTree>
    <p:extLst>
      <p:ext uri="{BB962C8B-B14F-4D97-AF65-F5344CB8AC3E}">
        <p14:creationId xmlns:p14="http://schemas.microsoft.com/office/powerpoint/2010/main" val="14657898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alphaModFix amt="40000"/>
            <a:lum/>
          </a:blip>
          <a:srcRect/>
          <a:stretch>
            <a:fillRect t="-6000" b="-6000"/>
          </a:stretch>
        </a:blipFill>
        <a:effectLst/>
      </p:bgPr>
    </p:bg>
    <p:spTree>
      <p:nvGrpSpPr>
        <p:cNvPr id="1" name=""/>
        <p:cNvGrpSpPr/>
        <p:nvPr/>
      </p:nvGrpSpPr>
      <p:grpSpPr>
        <a:xfrm>
          <a:off x="0" y="0"/>
          <a:ext cx="0" cy="0"/>
          <a:chOff x="0" y="0"/>
          <a:chExt cx="0" cy="0"/>
        </a:xfrm>
      </p:grpSpPr>
      <p:sp>
        <p:nvSpPr>
          <p:cNvPr id="4100" name="ZoneTexte 5">
            <a:extLst>
              <a:ext uri="{FF2B5EF4-FFF2-40B4-BE49-F238E27FC236}">
                <a16:creationId xmlns:a16="http://schemas.microsoft.com/office/drawing/2014/main" id="{F00A1025-FDFB-47F3-8B82-A0DBD3A44AA6}"/>
              </a:ext>
            </a:extLst>
          </p:cNvPr>
          <p:cNvSpPr txBox="1">
            <a:spLocks noChangeArrowheads="1"/>
          </p:cNvSpPr>
          <p:nvPr/>
        </p:nvSpPr>
        <p:spPr bwMode="auto">
          <a:xfrm>
            <a:off x="645318" y="2953274"/>
            <a:ext cx="10901363"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SzPct val="85000"/>
              <a:buFont typeface="Arial" panose="020B0604020202020204" pitchFamily="34" charset="0"/>
              <a:buChar char="•"/>
              <a:defRPr sz="2800">
                <a:solidFill>
                  <a:schemeClr val="tx1"/>
                </a:solidFill>
                <a:latin typeface="Arial" panose="020B0604020202020204" pitchFamily="34" charset="0"/>
                <a:cs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cs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9pPr>
          </a:lstStyle>
          <a:p>
            <a:pPr lvl="0" eaLnBrk="1" hangingPunct="1">
              <a:lnSpc>
                <a:spcPct val="100000"/>
              </a:lnSpc>
              <a:spcBef>
                <a:spcPct val="0"/>
              </a:spcBef>
              <a:buSzTx/>
              <a:buNone/>
            </a:pPr>
            <a:r>
              <a:rPr lang="en-US" altLang="fr-FR" sz="3600" b="1" dirty="0">
                <a:solidFill>
                  <a:srgbClr val="C00000"/>
                </a:solidFill>
                <a:latin typeface="Roboto" panose="02000000000000000000" pitchFamily="2" charset="0"/>
                <a:ea typeface="Roboto" panose="02000000000000000000" pitchFamily="2" charset="0"/>
              </a:rPr>
              <a:t>Would higher net immigration reduce </a:t>
            </a:r>
          </a:p>
          <a:p>
            <a:pPr lvl="0" eaLnBrk="1" hangingPunct="1">
              <a:lnSpc>
                <a:spcPct val="100000"/>
              </a:lnSpc>
              <a:spcBef>
                <a:spcPct val="0"/>
              </a:spcBef>
              <a:buSzTx/>
              <a:buNone/>
            </a:pPr>
            <a:r>
              <a:rPr lang="en-US" altLang="fr-FR" sz="3600" b="1" dirty="0">
                <a:solidFill>
                  <a:srgbClr val="C00000"/>
                </a:solidFill>
                <a:latin typeface="Roboto" panose="02000000000000000000" pitchFamily="2" charset="0"/>
                <a:ea typeface="Roboto" panose="02000000000000000000" pitchFamily="2" charset="0"/>
              </a:rPr>
              <a:t>the upward pressure on pension contributions? </a:t>
            </a:r>
          </a:p>
        </p:txBody>
      </p:sp>
      <p:pic>
        <p:nvPicPr>
          <p:cNvPr id="4" name="Picture 3" descr="A close up of a logo&#10;&#10;Description automatically generated">
            <a:extLst>
              <a:ext uri="{FF2B5EF4-FFF2-40B4-BE49-F238E27FC236}">
                <a16:creationId xmlns:a16="http://schemas.microsoft.com/office/drawing/2014/main" id="{E9C361AA-C299-43B0-B886-A1D8BEC73ED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78219" y="318013"/>
            <a:ext cx="3829687" cy="1375850"/>
          </a:xfrm>
          <a:prstGeom prst="rect">
            <a:avLst/>
          </a:prstGeom>
        </p:spPr>
      </p:pic>
    </p:spTree>
    <p:extLst>
      <p:ext uri="{BB962C8B-B14F-4D97-AF65-F5344CB8AC3E}">
        <p14:creationId xmlns:p14="http://schemas.microsoft.com/office/powerpoint/2010/main" val="986144910"/>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PT Master Paris 2020  -  Read-Only  -  Compatibility Mode" id="{EBEE2B36-9F3D-4344-8EF4-2B34469FF717}" vid="{14BE48C6-E6FA-4F40-A532-13646EB24AFA}"/>
    </a:ext>
  </a:extLst>
</a:theme>
</file>

<file path=ppt/theme/theme2.xml><?xml version="1.0" encoding="utf-8"?>
<a:theme xmlns:a="http://schemas.openxmlformats.org/drawingml/2006/main" name="1_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PT Master Paris 2020  -  Read-Only  -  Compatibility Mode" id="{EBEE2B36-9F3D-4344-8EF4-2B34469FF717}" vid="{14BE48C6-E6FA-4F40-A532-13646EB24AF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1165</Words>
  <Application>Microsoft Office PowerPoint</Application>
  <PresentationFormat>Grand écran</PresentationFormat>
  <Paragraphs>144</Paragraphs>
  <Slides>30</Slides>
  <Notes>1</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30</vt:i4>
      </vt:variant>
    </vt:vector>
  </HeadingPairs>
  <TitlesOfParts>
    <vt:vector size="37" baseType="lpstr">
      <vt:lpstr>Arial</vt:lpstr>
      <vt:lpstr>Calibri</vt:lpstr>
      <vt:lpstr>Roboto</vt:lpstr>
      <vt:lpstr>Verdana</vt:lpstr>
      <vt:lpstr>Wingdings</vt:lpstr>
      <vt:lpstr>Thème Office</vt:lpstr>
      <vt:lpstr>1_Thème Office</vt:lpstr>
      <vt:lpstr>Présentation PowerPoint</vt:lpstr>
      <vt:lpstr>Présentation PowerPoint</vt:lpstr>
      <vt:lpstr>Présentation PowerPoint</vt:lpstr>
      <vt:lpstr>Introduction</vt:lpstr>
      <vt:lpstr>Présentation PowerPoint</vt:lpstr>
      <vt:lpstr>Fertility in 2006-2019</vt:lpstr>
      <vt:lpstr>Old-age dependency ratio in 2007-2018</vt:lpstr>
      <vt:lpstr>Effects on Finnish pension finances </vt:lpstr>
      <vt:lpstr>Présentation PowerPoint</vt:lpstr>
      <vt:lpstr>Présentation PowerPoint</vt:lpstr>
      <vt:lpstr>Migration by gender and age group</vt:lpstr>
      <vt:lpstr>Présentation PowerPoint</vt:lpstr>
      <vt:lpstr>Immigrant groups</vt:lpstr>
      <vt:lpstr>Average employment rate in 2008-2017</vt:lpstr>
      <vt:lpstr>Average fertility rates in different groups in 2013-2017</vt:lpstr>
      <vt:lpstr>Immigration and emigration of native-borns and immigrant groups</vt:lpstr>
      <vt:lpstr>Présentation PowerPoint</vt:lpstr>
      <vt:lpstr>Scenarios of migration</vt:lpstr>
      <vt:lpstr>Scenarios of migration</vt:lpstr>
      <vt:lpstr>Présentation PowerPoint</vt:lpstr>
      <vt:lpstr>Présentation PowerPoint</vt:lpstr>
      <vt:lpstr>Old-age dependency ratio</vt:lpstr>
      <vt:lpstr>Proportion of working-age population born abroad</vt:lpstr>
      <vt:lpstr>Statutory pension expenditure relative to GDP</vt:lpstr>
      <vt:lpstr>Présentation PowerPoint</vt:lpstr>
      <vt:lpstr>Sufficient constant contribution rate</vt:lpstr>
      <vt:lpstr>Mean pensions of immigrants lower</vt:lpstr>
      <vt:lpstr>Summary</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Samuel CYWIE</dc:creator>
  <cp:lastModifiedBy>Benoit BENNETOT</cp:lastModifiedBy>
  <cp:revision>26</cp:revision>
  <dcterms:created xsi:type="dcterms:W3CDTF">2020-01-19T10:38:42Z</dcterms:created>
  <dcterms:modified xsi:type="dcterms:W3CDTF">2020-04-02T13:16:55Z</dcterms:modified>
</cp:coreProperties>
</file>